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5"/>
  </p:notesMasterIdLst>
  <p:sldIdLst>
    <p:sldId id="257" r:id="rId5"/>
    <p:sldId id="635" r:id="rId6"/>
    <p:sldId id="714" r:id="rId7"/>
    <p:sldId id="633" r:id="rId8"/>
    <p:sldId id="636" r:id="rId9"/>
    <p:sldId id="755" r:id="rId10"/>
    <p:sldId id="651" r:id="rId11"/>
    <p:sldId id="653" r:id="rId12"/>
    <p:sldId id="654" r:id="rId13"/>
    <p:sldId id="655" r:id="rId14"/>
    <p:sldId id="656" r:id="rId15"/>
    <p:sldId id="657" r:id="rId16"/>
    <p:sldId id="658" r:id="rId17"/>
    <p:sldId id="715" r:id="rId18"/>
    <p:sldId id="637" r:id="rId19"/>
    <p:sldId id="638" r:id="rId20"/>
    <p:sldId id="639" r:id="rId21"/>
    <p:sldId id="640" r:id="rId22"/>
    <p:sldId id="641" r:id="rId23"/>
    <p:sldId id="642" r:id="rId24"/>
    <p:sldId id="643" r:id="rId25"/>
    <p:sldId id="644" r:id="rId26"/>
    <p:sldId id="645" r:id="rId27"/>
    <p:sldId id="646" r:id="rId28"/>
    <p:sldId id="771" r:id="rId29"/>
    <p:sldId id="756" r:id="rId30"/>
    <p:sldId id="659" r:id="rId31"/>
    <p:sldId id="660" r:id="rId32"/>
    <p:sldId id="661" r:id="rId33"/>
    <p:sldId id="662" r:id="rId34"/>
    <p:sldId id="663" r:id="rId35"/>
    <p:sldId id="664" r:id="rId36"/>
    <p:sldId id="668" r:id="rId37"/>
    <p:sldId id="669" r:id="rId38"/>
    <p:sldId id="716" r:id="rId39"/>
    <p:sldId id="719" r:id="rId40"/>
    <p:sldId id="720" r:id="rId41"/>
    <p:sldId id="723" r:id="rId42"/>
    <p:sldId id="721" r:id="rId43"/>
    <p:sldId id="724" r:id="rId44"/>
    <p:sldId id="652" r:id="rId45"/>
    <p:sldId id="722" r:id="rId46"/>
    <p:sldId id="717" r:id="rId47"/>
    <p:sldId id="718" r:id="rId48"/>
    <p:sldId id="772" r:id="rId49"/>
    <p:sldId id="744" r:id="rId50"/>
    <p:sldId id="745" r:id="rId51"/>
    <p:sldId id="746" r:id="rId52"/>
    <p:sldId id="747" r:id="rId53"/>
    <p:sldId id="748" r:id="rId54"/>
    <p:sldId id="749" r:id="rId55"/>
    <p:sldId id="750" r:id="rId56"/>
    <p:sldId id="670" r:id="rId57"/>
    <p:sldId id="726" r:id="rId58"/>
    <p:sldId id="734" r:id="rId59"/>
    <p:sldId id="735" r:id="rId60"/>
    <p:sldId id="736" r:id="rId61"/>
    <p:sldId id="737" r:id="rId62"/>
    <p:sldId id="727" r:id="rId63"/>
    <p:sldId id="728" r:id="rId64"/>
    <p:sldId id="729" r:id="rId65"/>
    <p:sldId id="738" r:id="rId66"/>
    <p:sldId id="730" r:id="rId67"/>
    <p:sldId id="731" r:id="rId68"/>
    <p:sldId id="732" r:id="rId69"/>
    <p:sldId id="733" r:id="rId70"/>
    <p:sldId id="739" r:id="rId71"/>
    <p:sldId id="725" r:id="rId72"/>
    <p:sldId id="647" r:id="rId73"/>
    <p:sldId id="649" r:id="rId74"/>
    <p:sldId id="650" r:id="rId75"/>
    <p:sldId id="757" r:id="rId76"/>
    <p:sldId id="667" r:id="rId77"/>
    <p:sldId id="673" r:id="rId78"/>
    <p:sldId id="674" r:id="rId79"/>
    <p:sldId id="675" r:id="rId80"/>
    <p:sldId id="677" r:id="rId81"/>
    <p:sldId id="678" r:id="rId82"/>
    <p:sldId id="679" r:id="rId83"/>
    <p:sldId id="682" r:id="rId84"/>
    <p:sldId id="712" r:id="rId85"/>
    <p:sldId id="752" r:id="rId86"/>
    <p:sldId id="764" r:id="rId87"/>
    <p:sldId id="765" r:id="rId88"/>
    <p:sldId id="766" r:id="rId89"/>
    <p:sldId id="767" r:id="rId90"/>
    <p:sldId id="768" r:id="rId91"/>
    <p:sldId id="769" r:id="rId92"/>
    <p:sldId id="762" r:id="rId93"/>
    <p:sldId id="761" r:id="rId94"/>
    <p:sldId id="760" r:id="rId95"/>
    <p:sldId id="741" r:id="rId96"/>
    <p:sldId id="742" r:id="rId97"/>
    <p:sldId id="743" r:id="rId98"/>
    <p:sldId id="753" r:id="rId99"/>
    <p:sldId id="770" r:id="rId100"/>
    <p:sldId id="754" r:id="rId101"/>
    <p:sldId id="758" r:id="rId102"/>
    <p:sldId id="671" r:id="rId103"/>
    <p:sldId id="687" r:id="rId104"/>
    <p:sldId id="689" r:id="rId105"/>
    <p:sldId id="690" r:id="rId106"/>
    <p:sldId id="691" r:id="rId107"/>
    <p:sldId id="688" r:id="rId108"/>
    <p:sldId id="692" r:id="rId109"/>
    <p:sldId id="693" r:id="rId110"/>
    <p:sldId id="694" r:id="rId111"/>
    <p:sldId id="695" r:id="rId112"/>
    <p:sldId id="696" r:id="rId113"/>
    <p:sldId id="701" r:id="rId114"/>
    <p:sldId id="759" r:id="rId115"/>
    <p:sldId id="672" r:id="rId116"/>
    <p:sldId id="702" r:id="rId117"/>
    <p:sldId id="703" r:id="rId118"/>
    <p:sldId id="704" r:id="rId119"/>
    <p:sldId id="705" r:id="rId120"/>
    <p:sldId id="706" r:id="rId121"/>
    <p:sldId id="707" r:id="rId122"/>
    <p:sldId id="708" r:id="rId123"/>
    <p:sldId id="630" r:id="rId12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7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28" Type="http://schemas.openxmlformats.org/officeDocument/2006/relationships/theme" Target="theme/theme1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openxmlformats.org/officeDocument/2006/relationships/slide" Target="slides/slide120.xml"/><Relationship Id="rId129" Type="http://schemas.openxmlformats.org/officeDocument/2006/relationships/tableStyles" Target="tableStyles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E3137-326A-45DF-A4C8-DD116C1209EE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927D9-8CA6-4694-BB3A-42CBAD60EF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8351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ＭＳ Ｐゴシック" charset="0"/>
              </a:rPr>
              <a:t>O (a) Chefe da Regional da CGU saúda os presentes e faz uma fala breve para acolhimento dos participantes.</a:t>
            </a:r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B3569FD-AF75-4012-A6CF-819FABF40D62}" type="slidenum">
              <a:rPr lang="pt-B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5164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63321367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20687688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768539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20845779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7000128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614186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0268852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8459990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95796253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508507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7799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2671776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42265246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07334096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89388189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40855049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56164164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9379935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6438782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61228951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56050426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57016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4278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234788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49750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037371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30322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002360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09181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71509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93576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105525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54093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108413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08702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007406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04961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079105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691147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77788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4834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60701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77620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81848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86709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64646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401067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141471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9277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9939933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68393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7495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483508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4331358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9159055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419693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320676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757764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100871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9181640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7207675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3523546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7208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964010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552394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910558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78686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3162855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7645933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02814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328411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94859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0537474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2152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294249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7083791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5710053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320844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0787440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8448144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204029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6093610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546614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9120431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51116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5985773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60519705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787877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9623477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4910639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44674137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46861010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6668785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7880978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67835897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2170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842358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44297967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12120656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848450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35509576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0311066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8327860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498893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0178457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0829730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2917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82689369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7246425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13486436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03112030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57248178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9471622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69236833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1122219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45857243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4022360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Os facilitadores apresentam-se sucintamente, dão as boas-vindas e convidam os participantes a se apresentarem informando: nome, instituição que trabalha e área de atuação.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12440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8"/>
            <a:ext cx="12193922" cy="6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600" y="273600"/>
            <a:ext cx="109723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1604520"/>
            <a:ext cx="1097232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345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sldNum" idx="12"/>
          </p:nvPr>
        </p:nvSpPr>
        <p:spPr>
          <a:xfrm>
            <a:off x="145433" y="194699"/>
            <a:ext cx="2409600" cy="16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>
                <a:solidFill>
                  <a:srgbClr val="9FC5E8"/>
                </a:solidFill>
              </a:defRPr>
            </a:lvl1pPr>
            <a:lvl2pPr lvl="1" rtl="0">
              <a:buNone/>
              <a:defRPr>
                <a:solidFill>
                  <a:srgbClr val="9FC5E8"/>
                </a:solidFill>
              </a:defRPr>
            </a:lvl2pPr>
            <a:lvl3pPr lvl="2" rtl="0">
              <a:buNone/>
              <a:defRPr>
                <a:solidFill>
                  <a:srgbClr val="9FC5E8"/>
                </a:solidFill>
              </a:defRPr>
            </a:lvl3pPr>
            <a:lvl4pPr lvl="3" rtl="0">
              <a:buNone/>
              <a:defRPr>
                <a:solidFill>
                  <a:srgbClr val="9FC5E8"/>
                </a:solidFill>
              </a:defRPr>
            </a:lvl4pPr>
            <a:lvl5pPr lvl="4" rtl="0">
              <a:buNone/>
              <a:defRPr>
                <a:solidFill>
                  <a:srgbClr val="9FC5E8"/>
                </a:solidFill>
              </a:defRPr>
            </a:lvl5pPr>
            <a:lvl6pPr lvl="5" rtl="0">
              <a:buNone/>
              <a:defRPr>
                <a:solidFill>
                  <a:srgbClr val="9FC5E8"/>
                </a:solidFill>
              </a:defRPr>
            </a:lvl6pPr>
            <a:lvl7pPr lvl="6" rtl="0">
              <a:buNone/>
              <a:defRPr>
                <a:solidFill>
                  <a:srgbClr val="9FC5E8"/>
                </a:solidFill>
              </a:defRPr>
            </a:lvl7pPr>
            <a:lvl8pPr lvl="7" rtl="0">
              <a:buNone/>
              <a:defRPr>
                <a:solidFill>
                  <a:srgbClr val="9FC5E8"/>
                </a:solidFill>
              </a:defRPr>
            </a:lvl8pPr>
            <a:lvl9pPr lvl="8" rtl="0">
              <a:buNone/>
              <a:defRPr>
                <a:solidFill>
                  <a:srgbClr val="9FC5E8"/>
                </a:solidFill>
              </a:defRPr>
            </a:lvl9pPr>
          </a:lstStyle>
          <a:p>
            <a:fld id="{00000000-1234-1234-1234-123412341234}" type="slidenum">
              <a:rPr lang="nb-NO" smtClean="0"/>
              <a:pPr/>
              <a:t>‹nº›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812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30/04/2019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emf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3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6.emf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3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13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3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3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3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7" Type="http://schemas.openxmlformats.org/officeDocument/2006/relationships/image" Target="../media/image105.emf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4.emf"/><Relationship Id="rId5" Type="http://schemas.openxmlformats.org/officeDocument/2006/relationships/image" Target="../media/image77.emf"/><Relationship Id="rId4" Type="http://schemas.openxmlformats.org/officeDocument/2006/relationships/image" Target="../media/image75.emf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13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13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8.emf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0.emf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2.emf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13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emf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13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emf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13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7.emf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3.xml"/><Relationship Id="rId4" Type="http://schemas.openxmlformats.org/officeDocument/2006/relationships/hyperlink" Target="Plano%20de%20Execu&#231;&#227;o.pdf" TargetMode="Externa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emf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1.e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7" Type="http://schemas.openxmlformats.org/officeDocument/2006/relationships/image" Target="../media/image77.emf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6.emf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9.emf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emf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4.emf"/><Relationship Id="rId4" Type="http://schemas.openxmlformats.org/officeDocument/2006/relationships/image" Target="../media/image83.emf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6.e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3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2"/>
          <p:cNvSpPr txBox="1"/>
          <p:nvPr/>
        </p:nvSpPr>
        <p:spPr>
          <a:xfrm>
            <a:off x="2667000" y="3602160"/>
            <a:ext cx="6857640" cy="16552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spcBef>
                <a:spcPts val="1001"/>
              </a:spcBef>
            </a:pPr>
            <a:endParaRPr lang="pt-BR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spcBef>
                <a:spcPts val="1001"/>
              </a:spcBef>
            </a:pPr>
            <a:endParaRPr lang="pt-BR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spcBef>
                <a:spcPts val="1001"/>
              </a:spcBef>
            </a:pPr>
            <a:r>
              <a:rPr lang="pt-BR" sz="5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pt-BR" sz="3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50E5CDA-1A3C-9946-BA35-62FC6D909E6B}"/>
              </a:ext>
            </a:extLst>
          </p:cNvPr>
          <p:cNvSpPr/>
          <p:nvPr/>
        </p:nvSpPr>
        <p:spPr>
          <a:xfrm>
            <a:off x="1140124" y="2931415"/>
            <a:ext cx="9911751" cy="134149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1001">
            <a:schemeClr val="dk2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Gerenciamento de Riscos em Aquisições:</a:t>
            </a:r>
          </a:p>
          <a:p>
            <a:pPr algn="ctr"/>
            <a:r>
              <a:rPr lang="pt-BR" sz="4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 caso do PROPREVINE (2014-2018)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10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99078" y="852311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A 1ª auditoria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47153E60-4C32-4A14-89E6-49017DB539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749" y="1578836"/>
            <a:ext cx="7011901" cy="4556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94F87889-CE89-4E6D-8807-EEE8026D5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749" y="2034436"/>
            <a:ext cx="10017001" cy="437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33918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100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001.391/2018-6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B1CA9B2-076D-4B5E-9952-4721A5178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74" y="1658230"/>
            <a:ext cx="11662651" cy="491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24045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101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001.391/2018-6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BE0E1BF-4F44-4D90-BB4B-5B3415FE31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24" y="1807925"/>
            <a:ext cx="11591101" cy="31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3623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102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001.391/2018-6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037837A-69BB-47D4-B26F-2CECB9D82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87" y="1955000"/>
            <a:ext cx="11698426" cy="1474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74286766-3B19-4405-ADC0-2C0533A5FB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99" y="3429000"/>
            <a:ext cx="11448001" cy="105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02439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103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001.391/2018-6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BE899C5E-4D60-4913-8107-0CF445A014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366" y="1658230"/>
            <a:ext cx="9978771" cy="515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62192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104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001.391/2018-6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BFB9109-6A7A-4BB4-9E18-163B497E4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62" y="1809989"/>
            <a:ext cx="11626876" cy="209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987695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105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001.391/2018-6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BD3EBF3-14D7-4147-8F2D-87C3646E7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50" y="1752253"/>
            <a:ext cx="10703250" cy="480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6586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106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001.391/2018-6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1A99F48-8950-40FD-8A6B-009ECB632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74" y="1746275"/>
            <a:ext cx="11984626" cy="18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9647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107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001.391/2018-6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601A37C7-123C-4AE5-BAE6-38CAE60B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87" y="1648724"/>
            <a:ext cx="11698426" cy="473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186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108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001.391/2018-6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C62D147-D9C9-442D-B767-ABF119448A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33" y="1629674"/>
            <a:ext cx="10500900" cy="488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13353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109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001.391/2018-6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B77D023A-9FB2-43C9-9F7F-901ADCDE3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24" y="1629674"/>
            <a:ext cx="11519551" cy="488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125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11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99078" y="852311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A 1ª auditoria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26DE2E4-B018-46AD-B3E7-C70FDE92D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210" y="1726691"/>
            <a:ext cx="9730801" cy="15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212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110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81803" y="789596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034.652/2016-7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62A8659-5D29-4A1C-89E0-C187AC5FA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4607" y="1988844"/>
            <a:ext cx="7119226" cy="1018400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35A51C76-096C-4E00-815A-62E7808DC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6719" y="4145473"/>
            <a:ext cx="7155001" cy="12596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170D75D-F883-49B7-A889-66117FAC55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2264" y="1394696"/>
            <a:ext cx="7262326" cy="52706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C3A2942B-E730-4A05-B55D-52EEED5B17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2175" y="3053758"/>
            <a:ext cx="6943725" cy="908642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95A2FBB-8887-4613-9BF2-AA211CF099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4607" y="5463304"/>
            <a:ext cx="6189076" cy="9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35537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111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469682" y="1601117"/>
            <a:ext cx="8867933" cy="25826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9900" b="1" dirty="0">
                <a:solidFill>
                  <a:srgbClr val="0070C0"/>
                </a:solidFill>
                <a:latin typeface="Calibri" panose="020F0502020204030204" pitchFamily="34" charset="0"/>
              </a:rPr>
              <a:t>2019 </a:t>
            </a:r>
          </a:p>
          <a:p>
            <a:pPr algn="ctr"/>
            <a:r>
              <a:rPr lang="pt-BR" sz="10000" b="1" dirty="0">
                <a:solidFill>
                  <a:srgbClr val="0070C0"/>
                </a:solidFill>
                <a:latin typeface="Calibri" panose="020F0502020204030204" pitchFamily="34" charset="0"/>
              </a:rPr>
              <a:t>(1º Trimestre)</a:t>
            </a:r>
          </a:p>
        </p:txBody>
      </p:sp>
    </p:spTree>
    <p:extLst>
      <p:ext uri="{BB962C8B-B14F-4D97-AF65-F5344CB8AC3E}">
        <p14:creationId xmlns:p14="http://schemas.microsoft.com/office/powerpoint/2010/main" val="287708633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112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5ª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B87258B5-933D-41B2-81B6-8CC5986F3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568" y="1835522"/>
            <a:ext cx="8264026" cy="387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788838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113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5ª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461CB40-9B91-4476-9621-77A9F4DE3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499" y="1916263"/>
            <a:ext cx="8335576" cy="127746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A77215F0-1176-45AE-AD48-B04F2C84C6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4161" y="3282700"/>
            <a:ext cx="8228251" cy="2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069375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114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5ª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5107B1E-0E5B-478D-9861-C71C0130F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2049" y="1782391"/>
            <a:ext cx="8264026" cy="133106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9B8E6C71-5512-49C1-A660-4B75B637D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7824" y="3237619"/>
            <a:ext cx="8228251" cy="175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120630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115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5ª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403F4FD-9A75-4C66-BEA9-67A249AAE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075" y="1898233"/>
            <a:ext cx="8299801" cy="2528134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276C421C-CB43-4E24-9F40-202B254E5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4625" y="4666370"/>
            <a:ext cx="8228251" cy="9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844387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116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5ª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FF0CE65-9C8A-4F76-81B7-319E49EDA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207" y="1793133"/>
            <a:ext cx="8299801" cy="266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97002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117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5ª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E8C554C-558D-4098-B38B-885D25E1C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075" y="1746516"/>
            <a:ext cx="8299801" cy="355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390456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118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5ª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E6FE897F-A193-43A6-B1F5-1A4D613A3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320" y="1834504"/>
            <a:ext cx="8335576" cy="242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644847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119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5ª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652FBB2-9843-47E5-A551-8D33C53534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075" y="1816859"/>
            <a:ext cx="8299801" cy="403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88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99078" y="852311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A 1ª auditoria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287A44F-DAFA-487C-A9EE-4F56CA5A1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35" y="1629674"/>
            <a:ext cx="9480376" cy="38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1689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CustomShape 1"/>
          <p:cNvSpPr/>
          <p:nvPr/>
        </p:nvSpPr>
        <p:spPr>
          <a:xfrm>
            <a:off x="1789320" y="712800"/>
            <a:ext cx="1244880" cy="22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8" name="CustomShape 2"/>
          <p:cNvSpPr/>
          <p:nvPr/>
        </p:nvSpPr>
        <p:spPr>
          <a:xfrm>
            <a:off x="8610600" y="6356520"/>
            <a:ext cx="20570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r">
              <a:lnSpc>
                <a:spcPct val="100000"/>
              </a:lnSpc>
            </a:pPr>
            <a:fld id="{C39A12B4-1747-4E4F-A3D1-696DC6A6DBBA}" type="slidenum">
              <a:rPr lang="pt-BR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120</a:t>
            </a:fld>
            <a:endParaRPr lang="pt-BR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9" name="CustomShape 3"/>
          <p:cNvSpPr/>
          <p:nvPr/>
        </p:nvSpPr>
        <p:spPr>
          <a:xfrm>
            <a:off x="1949520" y="3233520"/>
            <a:ext cx="8206920" cy="347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900" spc="-1" dirty="0">
                <a:solidFill>
                  <a:srgbClr val="1E77AE"/>
                </a:solidFill>
                <a:uFill>
                  <a:solidFill>
                    <a:srgbClr val="FFFFFF"/>
                  </a:solidFill>
                </a:uFill>
                <a:latin typeface="Calibri" charset="0"/>
                <a:ea typeface="Calibri" charset="0"/>
                <a:cs typeface="Calibri" charset="0"/>
              </a:rPr>
              <a:t>Controladoria-Geral da União</a:t>
            </a: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0" name="CustomShape 4"/>
          <p:cNvSpPr/>
          <p:nvPr/>
        </p:nvSpPr>
        <p:spPr>
          <a:xfrm>
            <a:off x="3034200" y="1828181"/>
            <a:ext cx="579888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32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 charset="0"/>
                <a:ea typeface="Calibri" charset="0"/>
                <a:cs typeface="Calibri" charset="0"/>
              </a:rPr>
              <a:t>Obrigado!</a:t>
            </a:r>
            <a:endParaRPr lang="pt-BR" sz="3200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367288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13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99078" y="852311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A 1ª auditoria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D595433-892F-4BB3-9773-88FB3BB021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599" y="1507267"/>
            <a:ext cx="9587701" cy="497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186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14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469682" y="1601117"/>
            <a:ext cx="8867933" cy="25826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9900" b="1" dirty="0">
                <a:solidFill>
                  <a:srgbClr val="0070C0"/>
                </a:solidFill>
                <a:latin typeface="Calibri" panose="020F0502020204030204" pitchFamily="34" charset="0"/>
              </a:rPr>
              <a:t>2015</a:t>
            </a:r>
            <a:endParaRPr lang="pt-BR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292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15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F210902A-431D-428F-8DAE-96B97FE74932}"/>
              </a:ext>
            </a:extLst>
          </p:cNvPr>
          <p:cNvSpPr txBox="1">
            <a:spLocks/>
          </p:cNvSpPr>
          <p:nvPr/>
        </p:nvSpPr>
        <p:spPr>
          <a:xfrm>
            <a:off x="1662031" y="787770"/>
            <a:ext cx="8867933" cy="9061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A 1ª versão do Gerenciamento de Riscos </a:t>
            </a:r>
          </a:p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(sem metodologia formal)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71E05F1-2B85-4438-B6F0-B66C107C3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8" y="1693964"/>
            <a:ext cx="12020401" cy="311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458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73D9E5D-4E06-450B-94D6-3A10BD9AB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31" y="1677799"/>
            <a:ext cx="11224937" cy="4789452"/>
          </a:xfrm>
          <a:prstGeom prst="rect">
            <a:avLst/>
          </a:prstGeom>
        </p:spPr>
      </p:pic>
      <p:sp>
        <p:nvSpPr>
          <p:cNvPr id="6" name="Título 4">
            <a:extLst>
              <a:ext uri="{FF2B5EF4-FFF2-40B4-BE49-F238E27FC236}">
                <a16:creationId xmlns:a16="http://schemas.microsoft.com/office/drawing/2014/main" id="{9874CC3B-2301-4B10-AF0B-DF24CD065821}"/>
              </a:ext>
            </a:extLst>
          </p:cNvPr>
          <p:cNvSpPr txBox="1">
            <a:spLocks/>
          </p:cNvSpPr>
          <p:nvPr/>
        </p:nvSpPr>
        <p:spPr>
          <a:xfrm>
            <a:off x="1662032" y="771605"/>
            <a:ext cx="8867933" cy="9061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A 1ª versão do Gerenciamento de Riscos </a:t>
            </a:r>
          </a:p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(sem metodologia formal)</a:t>
            </a:r>
          </a:p>
        </p:txBody>
      </p:sp>
    </p:spTree>
    <p:extLst>
      <p:ext uri="{BB962C8B-B14F-4D97-AF65-F5344CB8AC3E}">
        <p14:creationId xmlns:p14="http://schemas.microsoft.com/office/powerpoint/2010/main" val="21583073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17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FFC215F-0954-4FD0-AB2D-DD59978E9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377" y="1693964"/>
            <a:ext cx="8649719" cy="5051873"/>
          </a:xfrm>
          <a:prstGeom prst="rect">
            <a:avLst/>
          </a:prstGeom>
        </p:spPr>
      </p:pic>
      <p:sp>
        <p:nvSpPr>
          <p:cNvPr id="6" name="Título 4">
            <a:extLst>
              <a:ext uri="{FF2B5EF4-FFF2-40B4-BE49-F238E27FC236}">
                <a16:creationId xmlns:a16="http://schemas.microsoft.com/office/drawing/2014/main" id="{BB7AA79F-7D88-41AB-8C86-48177D709E6D}"/>
              </a:ext>
            </a:extLst>
          </p:cNvPr>
          <p:cNvSpPr txBox="1">
            <a:spLocks/>
          </p:cNvSpPr>
          <p:nvPr/>
        </p:nvSpPr>
        <p:spPr>
          <a:xfrm>
            <a:off x="1662031" y="787770"/>
            <a:ext cx="8867933" cy="9061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A 1ª versão do Gerenciamento de Riscos </a:t>
            </a:r>
          </a:p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(sem metodologia formal)</a:t>
            </a:r>
          </a:p>
        </p:txBody>
      </p:sp>
    </p:spTree>
    <p:extLst>
      <p:ext uri="{BB962C8B-B14F-4D97-AF65-F5344CB8AC3E}">
        <p14:creationId xmlns:p14="http://schemas.microsoft.com/office/powerpoint/2010/main" val="1472982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18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B1DF138F-332B-43D2-A193-333A3DE94A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2201" y="1897811"/>
            <a:ext cx="3647598" cy="4726044"/>
          </a:xfrm>
          <a:prstGeom prst="rect">
            <a:avLst/>
          </a:prstGeom>
        </p:spPr>
      </p:pic>
      <p:sp>
        <p:nvSpPr>
          <p:cNvPr id="6" name="Título 4">
            <a:extLst>
              <a:ext uri="{FF2B5EF4-FFF2-40B4-BE49-F238E27FC236}">
                <a16:creationId xmlns:a16="http://schemas.microsoft.com/office/drawing/2014/main" id="{A7EAC39D-4381-40C5-9556-9D047E913DC9}"/>
              </a:ext>
            </a:extLst>
          </p:cNvPr>
          <p:cNvSpPr txBox="1">
            <a:spLocks/>
          </p:cNvSpPr>
          <p:nvPr/>
        </p:nvSpPr>
        <p:spPr>
          <a:xfrm>
            <a:off x="1662031" y="787770"/>
            <a:ext cx="8867933" cy="9061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A 1ª versão do Gerenciamento de Riscos </a:t>
            </a:r>
          </a:p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(sem metodologia formal)</a:t>
            </a:r>
          </a:p>
        </p:txBody>
      </p:sp>
    </p:spTree>
    <p:extLst>
      <p:ext uri="{BB962C8B-B14F-4D97-AF65-F5344CB8AC3E}">
        <p14:creationId xmlns:p14="http://schemas.microsoft.com/office/powerpoint/2010/main" val="613373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19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1ADC0061-CDEB-4AED-B435-DB9197506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91" y="1759070"/>
            <a:ext cx="10195876" cy="4895467"/>
          </a:xfrm>
          <a:prstGeom prst="rect">
            <a:avLst/>
          </a:prstGeom>
        </p:spPr>
      </p:pic>
      <p:sp>
        <p:nvSpPr>
          <p:cNvPr id="6" name="Título 4">
            <a:extLst>
              <a:ext uri="{FF2B5EF4-FFF2-40B4-BE49-F238E27FC236}">
                <a16:creationId xmlns:a16="http://schemas.microsoft.com/office/drawing/2014/main" id="{49F8FA14-9836-4B81-B02F-842187908F48}"/>
              </a:ext>
            </a:extLst>
          </p:cNvPr>
          <p:cNvSpPr txBox="1">
            <a:spLocks/>
          </p:cNvSpPr>
          <p:nvPr/>
        </p:nvSpPr>
        <p:spPr>
          <a:xfrm>
            <a:off x="1662031" y="787770"/>
            <a:ext cx="8867933" cy="9061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A 1ª versão do Gerenciamento de Riscos </a:t>
            </a:r>
          </a:p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(sem metodologia formal)</a:t>
            </a:r>
          </a:p>
        </p:txBody>
      </p:sp>
    </p:spTree>
    <p:extLst>
      <p:ext uri="{BB962C8B-B14F-4D97-AF65-F5344CB8AC3E}">
        <p14:creationId xmlns:p14="http://schemas.microsoft.com/office/powerpoint/2010/main" val="2375523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F210902A-431D-428F-8DAE-96B97FE74932}"/>
              </a:ext>
            </a:extLst>
          </p:cNvPr>
          <p:cNvSpPr txBox="1">
            <a:spLocks/>
          </p:cNvSpPr>
          <p:nvPr/>
        </p:nvSpPr>
        <p:spPr>
          <a:xfrm>
            <a:off x="1692975" y="1573962"/>
            <a:ext cx="3901545" cy="1518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Conhecendo a Controladoria-Geral da União - CGU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C70967C-E404-4823-99C3-4CA70B94ACBF}"/>
              </a:ext>
            </a:extLst>
          </p:cNvPr>
          <p:cNvSpPr txBox="1"/>
          <p:nvPr/>
        </p:nvSpPr>
        <p:spPr>
          <a:xfrm>
            <a:off x="1761319" y="3211912"/>
            <a:ext cx="37648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b="1" dirty="0">
                <a:latin typeface="Calibri" panose="020F0502020204030204" pitchFamily="34" charset="0"/>
              </a:rPr>
              <a:t>A CGU é o Órgão Central de Controle Interno do Poder Executivo Federal. </a:t>
            </a:r>
          </a:p>
          <a:p>
            <a:pPr algn="just"/>
            <a:endParaRPr lang="pt-BR" sz="2000" b="1" dirty="0">
              <a:latin typeface="Calibri" panose="020F0502020204030204" pitchFamily="34" charset="0"/>
            </a:endParaRPr>
          </a:p>
          <a:p>
            <a:pPr algn="just"/>
            <a:r>
              <a:rPr lang="pt-BR" sz="2000" b="1" dirty="0">
                <a:latin typeface="Calibri" panose="020F0502020204030204" pitchFamily="34" charset="0"/>
              </a:rPr>
              <a:t>É formada por cinco órgãos singulares mais as unidades regionais em todos os Estados da Federação</a:t>
            </a:r>
            <a:endParaRPr lang="pt-BR" sz="2000" b="1" kern="0" dirty="0">
              <a:latin typeface="Calibri" panose="020F050202020403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782" y="87551"/>
            <a:ext cx="10092930" cy="6770449"/>
          </a:xfrm>
          <a:prstGeom prst="rect">
            <a:avLst/>
          </a:prstGeom>
          <a:ln w="635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92688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20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F80C390-7484-4EC6-A8D7-B5A701A6B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59" y="1797675"/>
            <a:ext cx="11913076" cy="2965867"/>
          </a:xfrm>
          <a:prstGeom prst="rect">
            <a:avLst/>
          </a:prstGeom>
        </p:spPr>
      </p:pic>
      <p:sp>
        <p:nvSpPr>
          <p:cNvPr id="6" name="Título 4">
            <a:extLst>
              <a:ext uri="{FF2B5EF4-FFF2-40B4-BE49-F238E27FC236}">
                <a16:creationId xmlns:a16="http://schemas.microsoft.com/office/drawing/2014/main" id="{DF07910E-3FAC-4ED7-9FA1-1CD9669C0DCC}"/>
              </a:ext>
            </a:extLst>
          </p:cNvPr>
          <p:cNvSpPr txBox="1">
            <a:spLocks/>
          </p:cNvSpPr>
          <p:nvPr/>
        </p:nvSpPr>
        <p:spPr>
          <a:xfrm>
            <a:off x="1662031" y="787770"/>
            <a:ext cx="8867933" cy="9061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A 1ª versão do Gerenciamento de Riscos </a:t>
            </a:r>
          </a:p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(sem metodologia formal)</a:t>
            </a:r>
          </a:p>
        </p:txBody>
      </p:sp>
    </p:spTree>
    <p:extLst>
      <p:ext uri="{BB962C8B-B14F-4D97-AF65-F5344CB8AC3E}">
        <p14:creationId xmlns:p14="http://schemas.microsoft.com/office/powerpoint/2010/main" val="3382043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21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B067FD4-7F59-46C7-9CB8-7D8641DB3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6" y="1825265"/>
            <a:ext cx="12020401" cy="2465600"/>
          </a:xfrm>
          <a:prstGeom prst="rect">
            <a:avLst/>
          </a:prstGeom>
        </p:spPr>
      </p:pic>
      <p:sp>
        <p:nvSpPr>
          <p:cNvPr id="6" name="Título 4">
            <a:extLst>
              <a:ext uri="{FF2B5EF4-FFF2-40B4-BE49-F238E27FC236}">
                <a16:creationId xmlns:a16="http://schemas.microsoft.com/office/drawing/2014/main" id="{2BF78B4A-76CE-4AC1-B433-D5ABB1274E77}"/>
              </a:ext>
            </a:extLst>
          </p:cNvPr>
          <p:cNvSpPr txBox="1">
            <a:spLocks/>
          </p:cNvSpPr>
          <p:nvPr/>
        </p:nvSpPr>
        <p:spPr>
          <a:xfrm>
            <a:off x="1662031" y="787770"/>
            <a:ext cx="8867933" cy="9061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A 1ª versão do Gerenciamento de Riscos </a:t>
            </a:r>
          </a:p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(sem metodologia formal)</a:t>
            </a:r>
          </a:p>
        </p:txBody>
      </p:sp>
    </p:spTree>
    <p:extLst>
      <p:ext uri="{BB962C8B-B14F-4D97-AF65-F5344CB8AC3E}">
        <p14:creationId xmlns:p14="http://schemas.microsoft.com/office/powerpoint/2010/main" val="1862779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22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48AC5AFA-03AC-47F3-9C06-487F62471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16" y="753356"/>
            <a:ext cx="10909560" cy="600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893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23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98338FE-2F65-4DBE-AD4A-766422646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62" y="959259"/>
            <a:ext cx="11913076" cy="489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7049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24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6F1916A-CE9D-4DC8-B804-5BDB2852A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9" y="1081379"/>
            <a:ext cx="12020401" cy="163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243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25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737100" y="2909711"/>
            <a:ext cx="8867933" cy="125279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Qual a principal crítica ao plano anterior?</a:t>
            </a:r>
          </a:p>
        </p:txBody>
      </p:sp>
    </p:spTree>
    <p:extLst>
      <p:ext uri="{BB962C8B-B14F-4D97-AF65-F5344CB8AC3E}">
        <p14:creationId xmlns:p14="http://schemas.microsoft.com/office/powerpoint/2010/main" val="23531760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26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469682" y="1601117"/>
            <a:ext cx="8867933" cy="25826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9900" b="1" dirty="0">
                <a:solidFill>
                  <a:srgbClr val="0070C0"/>
                </a:solidFill>
                <a:latin typeface="Calibri" panose="020F0502020204030204" pitchFamily="34" charset="0"/>
              </a:rPr>
              <a:t>2016 </a:t>
            </a:r>
          </a:p>
          <a:p>
            <a:pPr algn="ctr"/>
            <a:r>
              <a:rPr lang="pt-BR" sz="10000" b="1" dirty="0">
                <a:solidFill>
                  <a:srgbClr val="0070C0"/>
                </a:solidFill>
                <a:latin typeface="Calibri" panose="020F0502020204030204" pitchFamily="34" charset="0"/>
              </a:rPr>
              <a:t>(1º Trimestre)</a:t>
            </a:r>
          </a:p>
        </p:txBody>
      </p:sp>
    </p:spTree>
    <p:extLst>
      <p:ext uri="{BB962C8B-B14F-4D97-AF65-F5344CB8AC3E}">
        <p14:creationId xmlns:p14="http://schemas.microsoft.com/office/powerpoint/2010/main" val="3331872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27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2ª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A959DEE-3E97-490F-B9D5-D2C082810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5025" y="1762254"/>
            <a:ext cx="7298101" cy="236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7616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28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2ª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1A3299F-8A27-4FCE-9C81-36236BD2F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1759" y="2054755"/>
            <a:ext cx="7083451" cy="125960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FDE7190-4A17-4FFB-AED5-BAE788939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1759" y="2935567"/>
            <a:ext cx="6976126" cy="259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605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29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2ª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C2DC3EF-B11E-47FE-AE68-3C04CA8B1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3808" y="1877845"/>
            <a:ext cx="7047676" cy="9112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72E27173-67C9-48ED-ACE0-F1EF82B6FF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3808" y="2835259"/>
            <a:ext cx="7190776" cy="301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5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3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469682" y="1601117"/>
            <a:ext cx="8867933" cy="25826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9900" b="1" dirty="0">
                <a:solidFill>
                  <a:srgbClr val="0070C0"/>
                </a:solidFill>
                <a:latin typeface="Calibri" panose="020F0502020204030204" pitchFamily="34" charset="0"/>
              </a:rPr>
              <a:t>2014</a:t>
            </a:r>
            <a:endParaRPr lang="pt-BR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4276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30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2ª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D979208-8922-4928-A395-F7F978239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304" y="1962574"/>
            <a:ext cx="7083451" cy="1000533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8BF7FC53-7FC5-42F2-B160-45B1A341A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6304" y="3134141"/>
            <a:ext cx="7119226" cy="875467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8A9CBF63-6705-414B-B542-79C806C776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2079" y="4074468"/>
            <a:ext cx="7047676" cy="68786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85729375-B2B3-4BCA-92AD-7DC7F5CDB3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2079" y="4779570"/>
            <a:ext cx="7083451" cy="8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8005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31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2ª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35119EF-7323-479C-84E6-C2797C55C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666" y="1844795"/>
            <a:ext cx="7083451" cy="473467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DE42880-9660-4E79-A2EA-7FE4B8024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666" y="2442639"/>
            <a:ext cx="7011901" cy="72360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A4AA103C-A62B-4F66-B2A8-2FAA6BEB85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8665" y="3406012"/>
            <a:ext cx="7083451" cy="750400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B5AA7921-C9E4-45C4-AB22-C90D128168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0215" y="4156412"/>
            <a:ext cx="7011901" cy="848667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2BE14AD2-4506-47D1-8B65-23DDF41196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8665" y="5074550"/>
            <a:ext cx="7262326" cy="938000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7F7C5CA7-FBBB-4AE1-B9E3-34C6390176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0215" y="6027200"/>
            <a:ext cx="7119226" cy="8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069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32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2ª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CE3B767-72D2-417E-AB24-2AD2FCFCB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0248" y="1755985"/>
            <a:ext cx="7226551" cy="7236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248F2A25-C4EE-4DDA-9197-713B7D89D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022" y="2479585"/>
            <a:ext cx="7155001" cy="22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3994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33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2ª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CAF6EB7-8BB7-4DA9-8FF8-A387A4652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4607" y="1898740"/>
            <a:ext cx="7155001" cy="71466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9EC33196-D514-46F4-B0CF-E923F257A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4606" y="2672327"/>
            <a:ext cx="7155001" cy="19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2145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34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2ª auditoria: </a:t>
            </a:r>
            <a:r>
              <a:rPr lang="pt-BR" sz="3200" dirty="0">
                <a:latin typeface="Calibri "/>
              </a:rPr>
              <a:t>TC 028.685/2015-6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BE03AE96-FB25-43B2-9680-E973142AF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2456" y="1987827"/>
            <a:ext cx="3505504" cy="26824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019A313C-F029-4A1B-82A6-3E1806B0F8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347" y="2337091"/>
            <a:ext cx="7119226" cy="197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0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35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469682" y="1601117"/>
            <a:ext cx="8867933" cy="25826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9900" b="1" dirty="0">
                <a:solidFill>
                  <a:srgbClr val="0070C0"/>
                </a:solidFill>
                <a:latin typeface="Calibri" panose="020F0502020204030204" pitchFamily="34" charset="0"/>
              </a:rPr>
              <a:t>2016</a:t>
            </a:r>
            <a:endParaRPr lang="pt-BR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0530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36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963283" y="840232"/>
            <a:ext cx="10265433" cy="7067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Enfrentando as Dificuldades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BC30414D-EDFD-48B8-998B-E7D4B837B5C9}"/>
              </a:ext>
            </a:extLst>
          </p:cNvPr>
          <p:cNvGraphicFramePr>
            <a:graphicFrameLocks noGrp="1"/>
          </p:cNvGraphicFramePr>
          <p:nvPr/>
        </p:nvGraphicFramePr>
        <p:xfrm>
          <a:off x="268855" y="1553547"/>
          <a:ext cx="11532079" cy="49317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4981">
                  <a:extLst>
                    <a:ext uri="{9D8B030D-6E8A-4147-A177-3AD203B41FA5}">
                      <a16:colId xmlns:a16="http://schemas.microsoft.com/office/drawing/2014/main" val="745128572"/>
                    </a:ext>
                  </a:extLst>
                </a:gridCol>
                <a:gridCol w="817346">
                  <a:extLst>
                    <a:ext uri="{9D8B030D-6E8A-4147-A177-3AD203B41FA5}">
                      <a16:colId xmlns:a16="http://schemas.microsoft.com/office/drawing/2014/main" val="1954541359"/>
                    </a:ext>
                  </a:extLst>
                </a:gridCol>
                <a:gridCol w="508254">
                  <a:extLst>
                    <a:ext uri="{9D8B030D-6E8A-4147-A177-3AD203B41FA5}">
                      <a16:colId xmlns:a16="http://schemas.microsoft.com/office/drawing/2014/main" val="532193293"/>
                    </a:ext>
                  </a:extLst>
                </a:gridCol>
                <a:gridCol w="600077">
                  <a:extLst>
                    <a:ext uri="{9D8B030D-6E8A-4147-A177-3AD203B41FA5}">
                      <a16:colId xmlns:a16="http://schemas.microsoft.com/office/drawing/2014/main" val="2055720452"/>
                    </a:ext>
                  </a:extLst>
                </a:gridCol>
                <a:gridCol w="1231192">
                  <a:extLst>
                    <a:ext uri="{9D8B030D-6E8A-4147-A177-3AD203B41FA5}">
                      <a16:colId xmlns:a16="http://schemas.microsoft.com/office/drawing/2014/main" val="1332628312"/>
                    </a:ext>
                  </a:extLst>
                </a:gridCol>
                <a:gridCol w="1194981">
                  <a:extLst>
                    <a:ext uri="{9D8B030D-6E8A-4147-A177-3AD203B41FA5}">
                      <a16:colId xmlns:a16="http://schemas.microsoft.com/office/drawing/2014/main" val="881715078"/>
                    </a:ext>
                  </a:extLst>
                </a:gridCol>
                <a:gridCol w="1448461">
                  <a:extLst>
                    <a:ext uri="{9D8B030D-6E8A-4147-A177-3AD203B41FA5}">
                      <a16:colId xmlns:a16="http://schemas.microsoft.com/office/drawing/2014/main" val="1814732176"/>
                    </a:ext>
                  </a:extLst>
                </a:gridCol>
                <a:gridCol w="941500">
                  <a:extLst>
                    <a:ext uri="{9D8B030D-6E8A-4147-A177-3AD203B41FA5}">
                      <a16:colId xmlns:a16="http://schemas.microsoft.com/office/drawing/2014/main" val="467836378"/>
                    </a:ext>
                  </a:extLst>
                </a:gridCol>
                <a:gridCol w="1448461">
                  <a:extLst>
                    <a:ext uri="{9D8B030D-6E8A-4147-A177-3AD203B41FA5}">
                      <a16:colId xmlns:a16="http://schemas.microsoft.com/office/drawing/2014/main" val="4040383601"/>
                    </a:ext>
                  </a:extLst>
                </a:gridCol>
                <a:gridCol w="1448461">
                  <a:extLst>
                    <a:ext uri="{9D8B030D-6E8A-4147-A177-3AD203B41FA5}">
                      <a16:colId xmlns:a16="http://schemas.microsoft.com/office/drawing/2014/main" val="3194730168"/>
                    </a:ext>
                  </a:extLst>
                </a:gridCol>
                <a:gridCol w="698365">
                  <a:extLst>
                    <a:ext uri="{9D8B030D-6E8A-4147-A177-3AD203B41FA5}">
                      <a16:colId xmlns:a16="http://schemas.microsoft.com/office/drawing/2014/main" val="890395944"/>
                    </a:ext>
                  </a:extLst>
                </a:gridCol>
              </a:tblGrid>
              <a:tr h="2728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Ordem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Risco 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 dirty="0">
                          <a:effectLst/>
                        </a:rPr>
                        <a:t>Categoria de risco 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Tipo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Tratamento Geral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Ações Mitigadoras  (antes do evento)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Medidas de Contingencia (durante o evento) 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Medidas Adotadas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951213"/>
                  </a:ext>
                </a:extLst>
              </a:tr>
              <a:tr h="9095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Descrição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Áreas Responsáveis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Descrição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Áreas Responsáveis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Descrição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Áreas Responsáveis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4142585"/>
                  </a:ext>
                </a:extLst>
              </a:tr>
              <a:tr h="18190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1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Atraso na aprovação do Plano de Aquisições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Categoria IV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Aceitável: perdas baixas, podendo ser menor do que o custo de mitigá-las.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Poderão ser aceitos e monitorados, por precaução. Necessita medidas contingenciais.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Elaborar a versão preliminar do PA, 15 dias após a aprovação da LOA.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Não se aplica.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O PA foi aprovado em 12/04/2016: </a:t>
                      </a:r>
                      <a:br>
                        <a:rPr lang="pt-BR" sz="800" u="none" strike="noStrike">
                          <a:effectLst/>
                        </a:rPr>
                      </a:br>
                      <a:br>
                        <a:rPr lang="pt-BR" sz="800" u="none" strike="noStrike">
                          <a:effectLst/>
                        </a:rPr>
                      </a:br>
                      <a:r>
                        <a:rPr lang="pt-BR" sz="800" u="none" strike="noStrike">
                          <a:effectLst/>
                        </a:rPr>
                        <a:t>https://intracgu.df.cgu/proprevine/normativos/atas-do-cce/ata-da-reuniao-de-coordenacao-estrategica-cce-do-proprevine-no-1-2016/view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3939758"/>
                  </a:ext>
                </a:extLst>
              </a:tr>
              <a:tr h="30316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Aprovação do PA 20 dias após a aprovação da LOA.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Comitê de Coordenação Estratégica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012547"/>
                  </a:ext>
                </a:extLst>
              </a:tr>
              <a:tr h="54570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2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Não cumprimento integral ao PA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Categoria IV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Aceitável: perdas baixas, podendo ser menor do que o custo de mitigá-las.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Poderão ser aceitos e monitorados, por precaução.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Estabelecer rol de prioridades no PA segregando as compras em: (i) projetos estruturantes, (ii) matriz de produtos e componentes, (iii) obrigações remanescentes do ano anterior e (iv) demais itens.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 e áreas demandantes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Caso a área desrespeite a lógica o processo será restituído à área demandante.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Informe priorizando as aquisições que atendem a meta física:</a:t>
                      </a:r>
                      <a:br>
                        <a:rPr lang="pt-BR" sz="800" u="none" strike="noStrike">
                          <a:effectLst/>
                        </a:rPr>
                      </a:br>
                      <a:br>
                        <a:rPr lang="pt-BR" sz="800" u="none" strike="noStrike">
                          <a:effectLst/>
                        </a:rPr>
                      </a:br>
                      <a:r>
                        <a:rPr lang="pt-BR" sz="800" u="none" strike="noStrike">
                          <a:effectLst/>
                        </a:rPr>
                        <a:t>https://intracgu.df.cgu/proprevine/informativos/informe-1-2016-aprovacao-do-plano-de-aquisicoes/view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5516820"/>
                  </a:ext>
                </a:extLst>
              </a:tr>
              <a:tr h="50325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Somente aprovar as "demais itens"  caso as demais categorias tenham sido atendidas ou a área indique que poderá atingir itens das categorias anteriores de outra forma (sem a aquisição)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433546"/>
                  </a:ext>
                </a:extLst>
              </a:tr>
              <a:tr h="56302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Monitorar os processos nas diversas fases da execução da Despesa.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Adoção integral do SEI e mapeamento dos processos:</a:t>
                      </a:r>
                      <a:br>
                        <a:rPr lang="pt-BR" sz="800" u="none" strike="noStrike">
                          <a:effectLst/>
                        </a:rPr>
                      </a:br>
                      <a:r>
                        <a:rPr lang="pt-BR" sz="800" u="none" strike="noStrike">
                          <a:effectLst/>
                        </a:rPr>
                        <a:t>http://intracgu.df.cgu/proprevine/informativos/informe-3-2016-adocao-lntegral-do-sei/view</a:t>
                      </a:r>
                      <a:br>
                        <a:rPr lang="pt-BR" sz="800" u="none" strike="noStrike">
                          <a:effectLst/>
                        </a:rPr>
                      </a:br>
                      <a:br>
                        <a:rPr lang="pt-BR" sz="800" u="none" strike="noStrike">
                          <a:effectLst/>
                        </a:rPr>
                      </a:br>
                      <a:r>
                        <a:rPr lang="pt-BR" sz="800" u="none" strike="noStrike">
                          <a:effectLst/>
                        </a:rPr>
                        <a:t>https://intracgu.df.cgu/proprevine/proprevine/fluxograma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COPAV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129359"/>
                  </a:ext>
                </a:extLst>
              </a:tr>
              <a:tr h="48506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Realizar instruções com os gerentes de projetos a fim de evidenciar a lógica de construção do PA.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E-mails enviados aos gerentes sobre a elaboração do PA.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 dirty="0">
                          <a:effectLst/>
                        </a:rPr>
                        <a:t>COPAV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1" marR="4331" marT="43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62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8570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37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963283" y="922959"/>
            <a:ext cx="10265433" cy="7067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Enfrentando as Dificuldades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0C5E4607-9F04-403D-931D-705677C79879}"/>
              </a:ext>
            </a:extLst>
          </p:cNvPr>
          <p:cNvGraphicFramePr>
            <a:graphicFrameLocks noGrp="1"/>
          </p:cNvGraphicFramePr>
          <p:nvPr/>
        </p:nvGraphicFramePr>
        <p:xfrm>
          <a:off x="182593" y="1531668"/>
          <a:ext cx="11644222" cy="38122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3581">
                  <a:extLst>
                    <a:ext uri="{9D8B030D-6E8A-4147-A177-3AD203B41FA5}">
                      <a16:colId xmlns:a16="http://schemas.microsoft.com/office/drawing/2014/main" val="3346246403"/>
                    </a:ext>
                  </a:extLst>
                </a:gridCol>
                <a:gridCol w="939506">
                  <a:extLst>
                    <a:ext uri="{9D8B030D-6E8A-4147-A177-3AD203B41FA5}">
                      <a16:colId xmlns:a16="http://schemas.microsoft.com/office/drawing/2014/main" val="3057059332"/>
                    </a:ext>
                  </a:extLst>
                </a:gridCol>
                <a:gridCol w="584218">
                  <a:extLst>
                    <a:ext uri="{9D8B030D-6E8A-4147-A177-3AD203B41FA5}">
                      <a16:colId xmlns:a16="http://schemas.microsoft.com/office/drawing/2014/main" val="3250556340"/>
                    </a:ext>
                  </a:extLst>
                </a:gridCol>
                <a:gridCol w="689764">
                  <a:extLst>
                    <a:ext uri="{9D8B030D-6E8A-4147-A177-3AD203B41FA5}">
                      <a16:colId xmlns:a16="http://schemas.microsoft.com/office/drawing/2014/main" val="3941956892"/>
                    </a:ext>
                  </a:extLst>
                </a:gridCol>
                <a:gridCol w="1415205">
                  <a:extLst>
                    <a:ext uri="{9D8B030D-6E8A-4147-A177-3AD203B41FA5}">
                      <a16:colId xmlns:a16="http://schemas.microsoft.com/office/drawing/2014/main" val="3224258847"/>
                    </a:ext>
                  </a:extLst>
                </a:gridCol>
                <a:gridCol w="1373581">
                  <a:extLst>
                    <a:ext uri="{9D8B030D-6E8A-4147-A177-3AD203B41FA5}">
                      <a16:colId xmlns:a16="http://schemas.microsoft.com/office/drawing/2014/main" val="364569639"/>
                    </a:ext>
                  </a:extLst>
                </a:gridCol>
                <a:gridCol w="1664947">
                  <a:extLst>
                    <a:ext uri="{9D8B030D-6E8A-4147-A177-3AD203B41FA5}">
                      <a16:colId xmlns:a16="http://schemas.microsoft.com/office/drawing/2014/main" val="2989035913"/>
                    </a:ext>
                  </a:extLst>
                </a:gridCol>
                <a:gridCol w="856258">
                  <a:extLst>
                    <a:ext uri="{9D8B030D-6E8A-4147-A177-3AD203B41FA5}">
                      <a16:colId xmlns:a16="http://schemas.microsoft.com/office/drawing/2014/main" val="2141486041"/>
                    </a:ext>
                  </a:extLst>
                </a:gridCol>
                <a:gridCol w="1082215">
                  <a:extLst>
                    <a:ext uri="{9D8B030D-6E8A-4147-A177-3AD203B41FA5}">
                      <a16:colId xmlns:a16="http://schemas.microsoft.com/office/drawing/2014/main" val="182863274"/>
                    </a:ext>
                  </a:extLst>
                </a:gridCol>
                <a:gridCol w="1664947">
                  <a:extLst>
                    <a:ext uri="{9D8B030D-6E8A-4147-A177-3AD203B41FA5}">
                      <a16:colId xmlns:a16="http://schemas.microsoft.com/office/drawing/2014/main" val="939932145"/>
                    </a:ext>
                  </a:extLst>
                </a:gridCol>
              </a:tblGrid>
              <a:tr h="453743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 dirty="0">
                          <a:effectLst/>
                        </a:rPr>
                        <a:t>3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Atraso na aprovação  e contratação de bens e serviços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Categoria III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Provável: perdas frequentes, mas com baixo impacto.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Poderão ser aceitos e monitorados, por precaução. Necessita medidas contingenciais.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Mensurar e divulgar para todas as áreas o prazo médio que o processo de compra permanece em análise em cada área: por tipo de compra e por tipo de recurso.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Realizar mulitirão entre as áreas envolvidas: demandante, COLIC, CEL e CGCON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 DIPLAD deverá incitar o multirão ainda que as tarefas sejam compartilhadas.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Informe 10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9110350"/>
                  </a:ext>
                </a:extLst>
              </a:tr>
              <a:tr h="36393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Promover capacitações no âmbito da CGU para as compras que exijam conhecimento específico da legislação BID.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Realizadas capacitações apenas para os membros da CEL.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6727939"/>
                  </a:ext>
                </a:extLst>
              </a:tr>
              <a:tr h="1964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Aumentar a quantidade de servidores nas seguintes áreas: COLIC e CCGON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Alta Administração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 cargo de outra área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767348"/>
                  </a:ext>
                </a:extLst>
              </a:tr>
              <a:tr h="41632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Apenas receber processos que contenham discriminados gerentes de projetos e responsável técnico ou respectivos substitutos.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Incluido na rotina por meio da NT padrão de aquisições:</a:t>
                      </a:r>
                      <a:br>
                        <a:rPr lang="pt-BR" sz="800" u="none" strike="noStrike">
                          <a:effectLst/>
                        </a:rPr>
                      </a:br>
                      <a:br>
                        <a:rPr lang="pt-BR" sz="800" u="none" strike="noStrike">
                          <a:effectLst/>
                        </a:rPr>
                      </a:br>
                      <a:r>
                        <a:rPr lang="pt-BR" sz="800" u="none" strike="noStrike">
                          <a:effectLst/>
                        </a:rPr>
                        <a:t>https://intracgu.df.cgu/proprevine/informativos/informe-2-2016-instrucao-processual/view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081829"/>
                  </a:ext>
                </a:extLst>
              </a:tr>
              <a:tr h="33399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Designar os substitutos dos gerentes de projetos.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Alta Administração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Portaria dos Gerentes de Projetos:</a:t>
                      </a:r>
                      <a:br>
                        <a:rPr lang="pt-BR" sz="800" u="none" strike="noStrike">
                          <a:effectLst/>
                        </a:rPr>
                      </a:br>
                      <a:r>
                        <a:rPr lang="pt-BR" sz="800" u="none" strike="noStrike">
                          <a:effectLst/>
                        </a:rPr>
                        <a:t>http://intracgu.df.cgu/proprevine/normativos/normativos/portaria-no-3.108-de-11-de-fevereiro-de-2016/view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248750"/>
                  </a:ext>
                </a:extLst>
              </a:tr>
              <a:tr h="29469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Realizar instruções com os gerentes de projetos a fim de evidenciar os prazos médios de compras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DIPLAD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Informe 10</a:t>
                      </a:r>
                      <a:endParaRPr lang="pt-BR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4341545"/>
                  </a:ext>
                </a:extLst>
              </a:tr>
              <a:tr h="37422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Incorporar a CEL servidor com expertise em TI.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>
                          <a:effectLst/>
                        </a:rPr>
                        <a:t>Alta Administração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u="none" strike="noStrike" dirty="0">
                          <a:effectLst/>
                        </a:rPr>
                        <a:t>Ver Portaria 850 de 06/05/2016 com 2 membros com expertise em TI da DSI:</a:t>
                      </a:r>
                      <a:br>
                        <a:rPr lang="pt-BR" sz="800" u="none" strike="noStrike" dirty="0">
                          <a:effectLst/>
                        </a:rPr>
                      </a:br>
                      <a:r>
                        <a:rPr lang="pt-BR" sz="800" u="none" strike="noStrike" dirty="0">
                          <a:effectLst/>
                        </a:rPr>
                        <a:t>https://intracgu.df.cgu/proprevine/normativos/normativos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3923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4903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38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963283" y="922959"/>
            <a:ext cx="10265433" cy="7067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Enfrentando as Dificuldades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0C5E4607-9F04-403D-931D-705677C79879}"/>
              </a:ext>
            </a:extLst>
          </p:cNvPr>
          <p:cNvGraphicFramePr>
            <a:graphicFrameLocks noGrp="1"/>
          </p:cNvGraphicFramePr>
          <p:nvPr/>
        </p:nvGraphicFramePr>
        <p:xfrm>
          <a:off x="182593" y="1531668"/>
          <a:ext cx="11644222" cy="44383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3581">
                  <a:extLst>
                    <a:ext uri="{9D8B030D-6E8A-4147-A177-3AD203B41FA5}">
                      <a16:colId xmlns:a16="http://schemas.microsoft.com/office/drawing/2014/main" val="3346246403"/>
                    </a:ext>
                  </a:extLst>
                </a:gridCol>
                <a:gridCol w="939506">
                  <a:extLst>
                    <a:ext uri="{9D8B030D-6E8A-4147-A177-3AD203B41FA5}">
                      <a16:colId xmlns:a16="http://schemas.microsoft.com/office/drawing/2014/main" val="3057059332"/>
                    </a:ext>
                  </a:extLst>
                </a:gridCol>
                <a:gridCol w="584218">
                  <a:extLst>
                    <a:ext uri="{9D8B030D-6E8A-4147-A177-3AD203B41FA5}">
                      <a16:colId xmlns:a16="http://schemas.microsoft.com/office/drawing/2014/main" val="3250556340"/>
                    </a:ext>
                  </a:extLst>
                </a:gridCol>
                <a:gridCol w="689764">
                  <a:extLst>
                    <a:ext uri="{9D8B030D-6E8A-4147-A177-3AD203B41FA5}">
                      <a16:colId xmlns:a16="http://schemas.microsoft.com/office/drawing/2014/main" val="3941956892"/>
                    </a:ext>
                  </a:extLst>
                </a:gridCol>
                <a:gridCol w="1415205">
                  <a:extLst>
                    <a:ext uri="{9D8B030D-6E8A-4147-A177-3AD203B41FA5}">
                      <a16:colId xmlns:a16="http://schemas.microsoft.com/office/drawing/2014/main" val="3224258847"/>
                    </a:ext>
                  </a:extLst>
                </a:gridCol>
                <a:gridCol w="1373581">
                  <a:extLst>
                    <a:ext uri="{9D8B030D-6E8A-4147-A177-3AD203B41FA5}">
                      <a16:colId xmlns:a16="http://schemas.microsoft.com/office/drawing/2014/main" val="364569639"/>
                    </a:ext>
                  </a:extLst>
                </a:gridCol>
                <a:gridCol w="1664947">
                  <a:extLst>
                    <a:ext uri="{9D8B030D-6E8A-4147-A177-3AD203B41FA5}">
                      <a16:colId xmlns:a16="http://schemas.microsoft.com/office/drawing/2014/main" val="2989035913"/>
                    </a:ext>
                  </a:extLst>
                </a:gridCol>
                <a:gridCol w="856258">
                  <a:extLst>
                    <a:ext uri="{9D8B030D-6E8A-4147-A177-3AD203B41FA5}">
                      <a16:colId xmlns:a16="http://schemas.microsoft.com/office/drawing/2014/main" val="2141486041"/>
                    </a:ext>
                  </a:extLst>
                </a:gridCol>
                <a:gridCol w="1082215">
                  <a:extLst>
                    <a:ext uri="{9D8B030D-6E8A-4147-A177-3AD203B41FA5}">
                      <a16:colId xmlns:a16="http://schemas.microsoft.com/office/drawing/2014/main" val="182863274"/>
                    </a:ext>
                  </a:extLst>
                </a:gridCol>
                <a:gridCol w="1664947">
                  <a:extLst>
                    <a:ext uri="{9D8B030D-6E8A-4147-A177-3AD203B41FA5}">
                      <a16:colId xmlns:a16="http://schemas.microsoft.com/office/drawing/2014/main" val="939932145"/>
                    </a:ext>
                  </a:extLst>
                </a:gridCol>
              </a:tblGrid>
              <a:tr h="58939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4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Não alcance dos indicadores dos produtos ou componentes na matriz de resultados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Categoria II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Inesperado: perdas esporádicas, mas com impactos extremos.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Eliminar ou reduzir.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Estabelecer rol de prioridades no PA segregando as compras em: (i) projetos estruturantes, (ii) matriz de produtos e componentes, (iii) obrigações remanescentes do ano anterior e (iv) demais itens.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Buscar alcançar os indicadores no ano subsequentes após renegociar com o BID.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Informe priorizando as aquisições que atendem a meta física:</a:t>
                      </a:r>
                      <a:br>
                        <a:rPr lang="pt-BR" sz="1000" u="none" strike="noStrike" dirty="0">
                          <a:effectLst/>
                        </a:rPr>
                      </a:br>
                      <a:br>
                        <a:rPr lang="pt-BR" sz="1000" u="none" strike="noStrike" dirty="0">
                          <a:effectLst/>
                        </a:rPr>
                      </a:br>
                      <a:r>
                        <a:rPr lang="pt-BR" sz="1000" u="none" strike="noStrike" dirty="0">
                          <a:effectLst/>
                        </a:rPr>
                        <a:t>https://intracgu.df.cgu/proprevine/informativos/informe-1-2016-aprovacao-do-plano-de-aquisicoes/view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399228"/>
                  </a:ext>
                </a:extLst>
              </a:tr>
              <a:tr h="49116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Somente aprovar as "demais itens" caso as demais categorias tenham sido atendidas ou a área indique que poderá atingir itens das categorias anteriores de outra forma (sem a aquisição)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DIPLAD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230581"/>
                  </a:ext>
                </a:extLst>
              </a:tr>
              <a:tr h="29469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Solicitar medições intermediárias dos indicadores dos produtos e dos componentes.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000" u="none" strike="noStrike" dirty="0">
                          <a:effectLst/>
                        </a:rPr>
                        <a:t>Realizado a cada 6 meses para elaboração do Relatório de Progresso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709108"/>
                  </a:ext>
                </a:extLst>
              </a:tr>
              <a:tr h="29469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Realizar instruções com os gerentes de projetos a fim de evidenciar a lógica de construção do PA e das medições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E-mails enviados aos gerentes sobre a elaboração do PA.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8524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4331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39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963283" y="922959"/>
            <a:ext cx="10265433" cy="7067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Enfrentando as Dificuldades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BFA6599B-59B7-4E33-9E9D-C2E493A2AB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90753"/>
              </p:ext>
            </p:extLst>
          </p:nvPr>
        </p:nvGraphicFramePr>
        <p:xfrm>
          <a:off x="156713" y="1629674"/>
          <a:ext cx="11764993" cy="37048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5299">
                  <a:extLst>
                    <a:ext uri="{9D8B030D-6E8A-4147-A177-3AD203B41FA5}">
                      <a16:colId xmlns:a16="http://schemas.microsoft.com/office/drawing/2014/main" val="3319446011"/>
                    </a:ext>
                  </a:extLst>
                </a:gridCol>
                <a:gridCol w="927001">
                  <a:extLst>
                    <a:ext uri="{9D8B030D-6E8A-4147-A177-3AD203B41FA5}">
                      <a16:colId xmlns:a16="http://schemas.microsoft.com/office/drawing/2014/main" val="45110460"/>
                    </a:ext>
                  </a:extLst>
                </a:gridCol>
                <a:gridCol w="576442">
                  <a:extLst>
                    <a:ext uri="{9D8B030D-6E8A-4147-A177-3AD203B41FA5}">
                      <a16:colId xmlns:a16="http://schemas.microsoft.com/office/drawing/2014/main" val="1703499587"/>
                    </a:ext>
                  </a:extLst>
                </a:gridCol>
                <a:gridCol w="680583">
                  <a:extLst>
                    <a:ext uri="{9D8B030D-6E8A-4147-A177-3AD203B41FA5}">
                      <a16:colId xmlns:a16="http://schemas.microsoft.com/office/drawing/2014/main" val="1171335929"/>
                    </a:ext>
                  </a:extLst>
                </a:gridCol>
                <a:gridCol w="1396369">
                  <a:extLst>
                    <a:ext uri="{9D8B030D-6E8A-4147-A177-3AD203B41FA5}">
                      <a16:colId xmlns:a16="http://schemas.microsoft.com/office/drawing/2014/main" val="386799819"/>
                    </a:ext>
                  </a:extLst>
                </a:gridCol>
                <a:gridCol w="1355299">
                  <a:extLst>
                    <a:ext uri="{9D8B030D-6E8A-4147-A177-3AD203B41FA5}">
                      <a16:colId xmlns:a16="http://schemas.microsoft.com/office/drawing/2014/main" val="525107141"/>
                    </a:ext>
                  </a:extLst>
                </a:gridCol>
                <a:gridCol w="1120615">
                  <a:extLst>
                    <a:ext uri="{9D8B030D-6E8A-4147-A177-3AD203B41FA5}">
                      <a16:colId xmlns:a16="http://schemas.microsoft.com/office/drawing/2014/main" val="1145639837"/>
                    </a:ext>
                  </a:extLst>
                </a:gridCol>
                <a:gridCol w="1067811">
                  <a:extLst>
                    <a:ext uri="{9D8B030D-6E8A-4147-A177-3AD203B41FA5}">
                      <a16:colId xmlns:a16="http://schemas.microsoft.com/office/drawing/2014/main" val="3812145175"/>
                    </a:ext>
                  </a:extLst>
                </a:gridCol>
                <a:gridCol w="1642787">
                  <a:extLst>
                    <a:ext uri="{9D8B030D-6E8A-4147-A177-3AD203B41FA5}">
                      <a16:colId xmlns:a16="http://schemas.microsoft.com/office/drawing/2014/main" val="1563080867"/>
                    </a:ext>
                  </a:extLst>
                </a:gridCol>
                <a:gridCol w="1642787">
                  <a:extLst>
                    <a:ext uri="{9D8B030D-6E8A-4147-A177-3AD203B41FA5}">
                      <a16:colId xmlns:a16="http://schemas.microsoft.com/office/drawing/2014/main" val="2196008160"/>
                    </a:ext>
                  </a:extLst>
                </a:gridCol>
              </a:tblGrid>
              <a:tr h="39293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5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Desvirtuamento dos bens adquiridos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Categoria IV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Aceitável: perdas baixas, podendo ser menor do que o custo de mitigá-las.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Poderão ser aceitos e monitorados, por precaução.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600" u="none" strike="noStrike">
                          <a:effectLst/>
                        </a:rPr>
                        <a:t>Incluir nos processos de compras no estágio do pagamento de que os bens sejam destinados especificamente à área beneficiária.</a:t>
                      </a:r>
                      <a:endParaRPr lang="pt-B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600" u="none" strike="noStrike">
                          <a:effectLst/>
                        </a:rPr>
                        <a:t>DIPLAD</a:t>
                      </a:r>
                      <a:endParaRPr lang="pt-B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Redirecionar o bem alocado em local diverso para área beneficiária.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Área Demandante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 fontAlgn="ctr"/>
                      <a:r>
                        <a:rPr lang="pt-BR" sz="1000" u="none" strike="noStrike">
                          <a:effectLst/>
                        </a:rPr>
                        <a:t>Foi realizada a orientação constante no processo 00190.106317/2016-34. A COPAV deve supervisionar o atendimento da orientação pelos gerentes de projetos.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4110307"/>
                  </a:ext>
                </a:extLst>
              </a:tr>
              <a:tr h="1964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Realizar inspeções semestrais por amostragem da destinação dos bens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COASP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957093"/>
                  </a:ext>
                </a:extLst>
              </a:tr>
              <a:tr h="9823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Realizar inventário anual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COASP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715723"/>
                  </a:ext>
                </a:extLst>
              </a:tr>
              <a:tr h="1964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Patrimonialização diferenciada dos bens do PROPREVINE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COASP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1634308"/>
                  </a:ext>
                </a:extLst>
              </a:tr>
              <a:tr h="39293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Erros procedimentais de aquisições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Categoria IV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Aceitável: perdas baixas, podendo ser menor do que o custo de mitigá-las.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Poderão ser aceitos e monitorados, por precaução.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Atualização do Manual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Não aceitar ou repactuar o tempo de entrega caso o tempo médio de análise completa do processo inviabilize a compra.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Foram realizados diversos informes orientativos.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742497"/>
                  </a:ext>
                </a:extLst>
              </a:tr>
              <a:tr h="36393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Garantir o tempo mínimo para cada análise sem desrespeitar o tempo máximo a partir do levantamento prévio do tempo médio.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Informe 10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3373930"/>
                  </a:ext>
                </a:extLst>
              </a:tr>
              <a:tr h="36393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Promover capacitações no âmbito da CGU para as compras que exijam conhecimento específico da legislação BID.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Realizadas capacitações apenas para os membros da CEL.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2915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712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4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F210902A-431D-428F-8DAE-96B97FE74932}"/>
              </a:ext>
            </a:extLst>
          </p:cNvPr>
          <p:cNvSpPr txBox="1">
            <a:spLocks/>
          </p:cNvSpPr>
          <p:nvPr/>
        </p:nvSpPr>
        <p:spPr>
          <a:xfrm>
            <a:off x="1662033" y="1079011"/>
            <a:ext cx="8867933" cy="43100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O </a:t>
            </a:r>
            <a:r>
              <a:rPr lang="pt-BR" sz="32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Proprevine</a:t>
            </a:r>
            <a:endParaRPr lang="pt-BR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97520CA-0D58-4BB5-B133-D41AE964B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436" y="1752479"/>
            <a:ext cx="11269126" cy="35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6114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40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963283" y="922959"/>
            <a:ext cx="10265433" cy="7067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Enfrentando as Dificuldades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BFA6599B-59B7-4E33-9E9D-C2E493A2AB70}"/>
              </a:ext>
            </a:extLst>
          </p:cNvPr>
          <p:cNvGraphicFramePr>
            <a:graphicFrameLocks noGrp="1"/>
          </p:cNvGraphicFramePr>
          <p:nvPr/>
        </p:nvGraphicFramePr>
        <p:xfrm>
          <a:off x="156713" y="1629674"/>
          <a:ext cx="11764993" cy="33668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5299">
                  <a:extLst>
                    <a:ext uri="{9D8B030D-6E8A-4147-A177-3AD203B41FA5}">
                      <a16:colId xmlns:a16="http://schemas.microsoft.com/office/drawing/2014/main" val="3319446011"/>
                    </a:ext>
                  </a:extLst>
                </a:gridCol>
                <a:gridCol w="927001">
                  <a:extLst>
                    <a:ext uri="{9D8B030D-6E8A-4147-A177-3AD203B41FA5}">
                      <a16:colId xmlns:a16="http://schemas.microsoft.com/office/drawing/2014/main" val="45110460"/>
                    </a:ext>
                  </a:extLst>
                </a:gridCol>
                <a:gridCol w="576442">
                  <a:extLst>
                    <a:ext uri="{9D8B030D-6E8A-4147-A177-3AD203B41FA5}">
                      <a16:colId xmlns:a16="http://schemas.microsoft.com/office/drawing/2014/main" val="1703499587"/>
                    </a:ext>
                  </a:extLst>
                </a:gridCol>
                <a:gridCol w="680583">
                  <a:extLst>
                    <a:ext uri="{9D8B030D-6E8A-4147-A177-3AD203B41FA5}">
                      <a16:colId xmlns:a16="http://schemas.microsoft.com/office/drawing/2014/main" val="1171335929"/>
                    </a:ext>
                  </a:extLst>
                </a:gridCol>
                <a:gridCol w="1396369">
                  <a:extLst>
                    <a:ext uri="{9D8B030D-6E8A-4147-A177-3AD203B41FA5}">
                      <a16:colId xmlns:a16="http://schemas.microsoft.com/office/drawing/2014/main" val="386799819"/>
                    </a:ext>
                  </a:extLst>
                </a:gridCol>
                <a:gridCol w="1355299">
                  <a:extLst>
                    <a:ext uri="{9D8B030D-6E8A-4147-A177-3AD203B41FA5}">
                      <a16:colId xmlns:a16="http://schemas.microsoft.com/office/drawing/2014/main" val="525107141"/>
                    </a:ext>
                  </a:extLst>
                </a:gridCol>
                <a:gridCol w="1120615">
                  <a:extLst>
                    <a:ext uri="{9D8B030D-6E8A-4147-A177-3AD203B41FA5}">
                      <a16:colId xmlns:a16="http://schemas.microsoft.com/office/drawing/2014/main" val="1145639837"/>
                    </a:ext>
                  </a:extLst>
                </a:gridCol>
                <a:gridCol w="1067811">
                  <a:extLst>
                    <a:ext uri="{9D8B030D-6E8A-4147-A177-3AD203B41FA5}">
                      <a16:colId xmlns:a16="http://schemas.microsoft.com/office/drawing/2014/main" val="3812145175"/>
                    </a:ext>
                  </a:extLst>
                </a:gridCol>
                <a:gridCol w="1642787">
                  <a:extLst>
                    <a:ext uri="{9D8B030D-6E8A-4147-A177-3AD203B41FA5}">
                      <a16:colId xmlns:a16="http://schemas.microsoft.com/office/drawing/2014/main" val="1563080867"/>
                    </a:ext>
                  </a:extLst>
                </a:gridCol>
                <a:gridCol w="1642787">
                  <a:extLst>
                    <a:ext uri="{9D8B030D-6E8A-4147-A177-3AD203B41FA5}">
                      <a16:colId xmlns:a16="http://schemas.microsoft.com/office/drawing/2014/main" val="2196008160"/>
                    </a:ext>
                  </a:extLst>
                </a:gridCol>
              </a:tblGrid>
              <a:tr h="39293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7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000" u="none" strike="noStrike">
                          <a:effectLst/>
                        </a:rPr>
                        <a:t>Eventual dificuldade na divisão de funções e atividades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Categoria IV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Aceitável: perdas baixas, podendo ser menor do que o custo de mitigá-las.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Poderão ser aceitos e monitorados, por precaução.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Estabelecer que os gerentes de projetos ou servidor que elaborou o PB ou TR não atuem como fiscal de contratos no âmbito do PROPREVINE.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Propor a substituição do fiscal de contrato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 e Área Responsável.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Pendente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3090603"/>
                  </a:ext>
                </a:extLst>
              </a:tr>
              <a:tr h="39293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8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Redução da eficiência da operacional  no âmbito interno da 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Categoria IV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Aceitável: perdas baixas, podendo ser menor do que o custo de mitigá-las.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Poderão ser aceitos e monitorados, por precaução.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Identificar membros prestes a solicitar vacância e buscar a reposição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Repor o membro após a aposentadoria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Manutenção da quantidade de membros da CEL:</a:t>
                      </a:r>
                      <a:br>
                        <a:rPr lang="pt-BR" sz="1000" u="none" strike="noStrike">
                          <a:effectLst/>
                        </a:rPr>
                      </a:br>
                      <a:r>
                        <a:rPr lang="pt-BR" sz="1000" u="none" strike="noStrike">
                          <a:effectLst/>
                        </a:rPr>
                        <a:t>Ver Portaria 850 de 06/05/2016</a:t>
                      </a:r>
                      <a:br>
                        <a:rPr lang="pt-BR" sz="1000" u="none" strike="noStrike">
                          <a:effectLst/>
                        </a:rPr>
                      </a:br>
                      <a:r>
                        <a:rPr lang="pt-BR" sz="1000" u="none" strike="noStrike">
                          <a:effectLst/>
                        </a:rPr>
                        <a:t>https://intracgu.df.cgu/proprevine/normativos/normativos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3309896"/>
                  </a:ext>
                </a:extLst>
              </a:tr>
              <a:tr h="45374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Buscar outros servidores  (além dos que já existem na DIPLAD) que possam se dedicar exclusivamente à atividade de CEL nos momentos de demanda elevada.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Solicitar ao dirigente máximo da área a disponbilização do servidor nessse período crítico.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DIPLAD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Manutenção da quantidade de membros da CEL:</a:t>
                      </a:r>
                      <a:br>
                        <a:rPr lang="pt-BR" sz="1000" u="none" strike="noStrike" dirty="0">
                          <a:effectLst/>
                        </a:rPr>
                      </a:br>
                      <a:r>
                        <a:rPr lang="pt-BR" sz="1000" u="none" strike="noStrike" dirty="0">
                          <a:effectLst/>
                        </a:rPr>
                        <a:t>Ver Portaria 850 de 06/05/2016</a:t>
                      </a:r>
                      <a:br>
                        <a:rPr lang="pt-BR" sz="1000" u="none" strike="noStrike" dirty="0">
                          <a:effectLst/>
                        </a:rPr>
                      </a:br>
                      <a:r>
                        <a:rPr lang="pt-BR" sz="1000" u="none" strike="noStrike" dirty="0">
                          <a:effectLst/>
                        </a:rPr>
                        <a:t>https://intracgu.df.cgu/proprevine/normativos/normativos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78" marR="4678" marT="46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761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7413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41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963283" y="922959"/>
            <a:ext cx="10265433" cy="7067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F569012-545F-4D49-A515-95F0C12CF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4664" y="1709989"/>
            <a:ext cx="7006100" cy="482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0640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42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963283" y="922959"/>
            <a:ext cx="10265433" cy="7067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950EA41-2024-4901-B21B-7F8145097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330" y="1629674"/>
            <a:ext cx="8751725" cy="488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934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43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963283" y="922959"/>
            <a:ext cx="10265433" cy="7067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Enfrentando as Dificuldades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A856DF8-0B61-4134-906C-95E110BA4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283" y="1709989"/>
            <a:ext cx="9500558" cy="403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663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963283" y="922959"/>
            <a:ext cx="10265433" cy="7067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965BDD3-45C4-497D-8667-2002BABDC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874" y="1569289"/>
            <a:ext cx="3658051" cy="5148011"/>
          </a:xfrm>
          <a:prstGeom prst="rect">
            <a:avLst/>
          </a:prstGeom>
        </p:spPr>
      </p:pic>
      <p:sp>
        <p:nvSpPr>
          <p:cNvPr id="6" name="Título 4">
            <a:extLst>
              <a:ext uri="{FF2B5EF4-FFF2-40B4-BE49-F238E27FC236}">
                <a16:creationId xmlns:a16="http://schemas.microsoft.com/office/drawing/2014/main" id="{41EAB719-73CD-4F0E-8B21-04ED573D5C60}"/>
              </a:ext>
            </a:extLst>
          </p:cNvPr>
          <p:cNvSpPr txBox="1">
            <a:spLocks/>
          </p:cNvSpPr>
          <p:nvPr/>
        </p:nvSpPr>
        <p:spPr>
          <a:xfrm>
            <a:off x="-1463615" y="3113414"/>
            <a:ext cx="10265433" cy="14585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Aprovação do </a:t>
            </a:r>
          </a:p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Plano de Aquisições</a:t>
            </a:r>
          </a:p>
        </p:txBody>
      </p:sp>
    </p:spTree>
    <p:extLst>
      <p:ext uri="{BB962C8B-B14F-4D97-AF65-F5344CB8AC3E}">
        <p14:creationId xmlns:p14="http://schemas.microsoft.com/office/powerpoint/2010/main" val="1504129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45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963283" y="922959"/>
            <a:ext cx="10265433" cy="70671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Enfrentando as Dificuldades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D7F6A55-91AC-4DFA-A5D4-ABB3BE7CA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7953" y="2104459"/>
            <a:ext cx="5926439" cy="4114800"/>
          </a:xfrm>
          <a:prstGeom prst="rect">
            <a:avLst/>
          </a:prstGeom>
        </p:spPr>
      </p:pic>
      <p:sp>
        <p:nvSpPr>
          <p:cNvPr id="6" name="Título 4">
            <a:extLst>
              <a:ext uri="{FF2B5EF4-FFF2-40B4-BE49-F238E27FC236}">
                <a16:creationId xmlns:a16="http://schemas.microsoft.com/office/drawing/2014/main" id="{627D9B51-3AAA-45D2-950D-ABD8FF592634}"/>
              </a:ext>
            </a:extLst>
          </p:cNvPr>
          <p:cNvSpPr txBox="1">
            <a:spLocks/>
          </p:cNvSpPr>
          <p:nvPr/>
        </p:nvSpPr>
        <p:spPr>
          <a:xfrm>
            <a:off x="-2325261" y="2849644"/>
            <a:ext cx="10265433" cy="14585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O incômodo?</a:t>
            </a:r>
          </a:p>
        </p:txBody>
      </p:sp>
    </p:spTree>
    <p:extLst>
      <p:ext uri="{BB962C8B-B14F-4D97-AF65-F5344CB8AC3E}">
        <p14:creationId xmlns:p14="http://schemas.microsoft.com/office/powerpoint/2010/main" val="21821925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46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7E647C6-A5A1-4576-8721-6BCCA6BA4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74" y="1743075"/>
            <a:ext cx="11010852" cy="474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548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47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F3F319B-8C36-48BB-BD84-2413350BC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49" y="1836173"/>
            <a:ext cx="11797701" cy="282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6648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48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B820CB67-DA45-4B60-A793-5CB83AED4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287" y="1658230"/>
            <a:ext cx="10639425" cy="334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5003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49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64473987-D7FA-4D9B-8C3A-F983D0F65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25" y="1677280"/>
            <a:ext cx="10801350" cy="368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64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5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F210902A-431D-428F-8DAE-96B97FE74932}"/>
              </a:ext>
            </a:extLst>
          </p:cNvPr>
          <p:cNvSpPr txBox="1">
            <a:spLocks/>
          </p:cNvSpPr>
          <p:nvPr/>
        </p:nvSpPr>
        <p:spPr>
          <a:xfrm>
            <a:off x="1662033" y="1079011"/>
            <a:ext cx="8867933" cy="43100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b="1" dirty="0">
                <a:solidFill>
                  <a:srgbClr val="0070C0"/>
                </a:solidFill>
                <a:latin typeface="Calibri" panose="020F0502020204030204" pitchFamily="34" charset="0"/>
              </a:rPr>
              <a:t>O </a:t>
            </a:r>
            <a:r>
              <a:rPr lang="pt-BR" sz="3200" b="1" dirty="0" err="1">
                <a:solidFill>
                  <a:srgbClr val="0070C0"/>
                </a:solidFill>
                <a:latin typeface="Calibri" panose="020F0502020204030204" pitchFamily="34" charset="0"/>
              </a:rPr>
              <a:t>Proprevine</a:t>
            </a:r>
            <a:endParaRPr lang="pt-BR" sz="32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95CF009-9AD7-449C-9150-1EAA4CC73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61" y="1767400"/>
            <a:ext cx="11355355" cy="185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84014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50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EB189EE6-AFD1-45D0-90CE-B90E65BF7E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50" y="1682050"/>
            <a:ext cx="11458575" cy="1148047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EA474D0-1889-4880-967D-365617B9A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6904" y="2385839"/>
            <a:ext cx="7827942" cy="44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27227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51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6B1891D-9DA6-42F3-9162-D24CA5489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25" y="1957845"/>
            <a:ext cx="11515725" cy="144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705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52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785C878-70EF-4B49-9989-458DE6353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9" y="1590599"/>
            <a:ext cx="4316342" cy="526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406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53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E33D92D-785D-45C1-8D77-0101DA9AEE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282" y="1629674"/>
            <a:ext cx="6785436" cy="466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0542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54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4BDCFFB-D016-4DE2-B301-10803AE0485F}"/>
              </a:ext>
            </a:extLst>
          </p:cNvPr>
          <p:cNvSpPr/>
          <p:nvPr/>
        </p:nvSpPr>
        <p:spPr>
          <a:xfrm>
            <a:off x="392274" y="1658230"/>
            <a:ext cx="1045112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b="1" dirty="0">
                <a:solidFill>
                  <a:srgbClr val="000000"/>
                </a:solidFill>
              </a:rPr>
              <a:t>O SECRETÁRIO-EXECUTIVO DO MINISTÉRIO DA TRANSPARÊNCIA, FISCALIZAÇÃO E CONTROLADORIA-GERAL DA UNIÃO - CGU,</a:t>
            </a:r>
            <a:r>
              <a:rPr lang="pt-BR" sz="1600" dirty="0">
                <a:solidFill>
                  <a:srgbClr val="000000"/>
                </a:solidFill>
              </a:rPr>
              <a:t> no exercício das atribuições previstas no art. 23 do Anexo I do Decreto nº 8.910, de 22 de novembro de 2016, e conforme disposto na Portaria nº 1.309, de 15 de julho de 2013, do Ministro da Transparência, Fiscalização e Controladoria-Geral da União, resolve: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Art. 1º Fica instituído o modelo de gerenciamento de riscos no âmbito do Programa de Fortalecimento da Prevenção e Combate à Corrupção na Gestão Pública Brasileira – PROPREVINE do Ministério da Transparência, Fiscalização e Controladoria-Geral da União (CGU) considerando os seguintes componentes: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a) ambiente interno;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b) fixação de objetivos;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c) identificação  de eventos;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d) avaliação de riscos;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e) resposta a risco;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f) atividades de controle;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g) informações e comunicações;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h) monitoramento.</a:t>
            </a:r>
            <a:endParaRPr lang="pt-BR" sz="1600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5708340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55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4BDCFFB-D016-4DE2-B301-10803AE0485F}"/>
              </a:ext>
            </a:extLst>
          </p:cNvPr>
          <p:cNvSpPr/>
          <p:nvPr/>
        </p:nvSpPr>
        <p:spPr>
          <a:xfrm>
            <a:off x="392274" y="1658230"/>
            <a:ext cx="10451129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§1º São de responsabilidade da alta administração as medidas e controles necessários ao fortalecimento do ambiente interno.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§2º Os objetivos a serem considerados no gerenciamento de riscos do PROPREVINE são compostos pelos objetivos constantes no mapa estratégico da CGU, pelas entregas previstas no Plano Operacional Anual e pelos compromissos assumidos na Matriz de Resultados e Produtos do PROPREVINE.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§3º São de responsabilidade da </a:t>
            </a:r>
            <a:r>
              <a:rPr lang="pt-BR" sz="1600" dirty="0" err="1">
                <a:solidFill>
                  <a:srgbClr val="000000"/>
                </a:solidFill>
              </a:rPr>
              <a:t>Coordenação-Geral</a:t>
            </a:r>
            <a:r>
              <a:rPr lang="pt-BR" sz="1600" dirty="0">
                <a:solidFill>
                  <a:srgbClr val="000000"/>
                </a:solidFill>
              </a:rPr>
              <a:t> do Programa as medidas e os controles necessários à identificação de eventos, à avaliação de riscos, à resposta ao risco, às atividades de controle conforme fluxo constante no Anexo I.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§4º O Comitê de Coordenação Estratégica realizará o monitoramento considerando as informações e comunicações prestadas pela </a:t>
            </a:r>
            <a:r>
              <a:rPr lang="pt-BR" sz="1600" dirty="0" err="1">
                <a:solidFill>
                  <a:srgbClr val="000000"/>
                </a:solidFill>
              </a:rPr>
              <a:t>Coordenação-Geral</a:t>
            </a:r>
            <a:r>
              <a:rPr lang="pt-BR" sz="1600" dirty="0">
                <a:solidFill>
                  <a:srgbClr val="000000"/>
                </a:solidFill>
              </a:rPr>
              <a:t> do Programa conforme fluxo constante no Anexo I.</a:t>
            </a:r>
          </a:p>
        </p:txBody>
      </p:sp>
    </p:spTree>
    <p:extLst>
      <p:ext uri="{BB962C8B-B14F-4D97-AF65-F5344CB8AC3E}">
        <p14:creationId xmlns:p14="http://schemas.microsoft.com/office/powerpoint/2010/main" val="23424958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56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4BDCFFB-D016-4DE2-B301-10803AE0485F}"/>
              </a:ext>
            </a:extLst>
          </p:cNvPr>
          <p:cNvSpPr/>
          <p:nvPr/>
        </p:nvSpPr>
        <p:spPr>
          <a:xfrm>
            <a:off x="392274" y="1658230"/>
            <a:ext cx="10451129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Art. 2º Os riscos devem ser avaliados considerando a probabilidade, o impacto e o efeito dos controles existentes a partir da metodologia constante do Anexo II.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§1º Ao final do processo de avaliação da probabilidade e do impacto, os riscos serão classificados a partir da metodologia constante do Anexo III.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§2º Após a classificação preliminar, será considerado o efeito dos controles existes que pode ensejar a revisão da classificação e das medidas e controles a serem adotados.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§3º Os riscos serão classificados nas categorias aceitável, inesperado, provável, inaceitável.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§4º Serão tolerados os riscos aceitáveis.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§5º Os demais riscos serão tratados em ordem de prioridade por inaceitável, provável e inesperado.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§6º Serão aceitas as seguintes formas de tratamento de risco: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a) evitar;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b) transferir/compartilhar;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c) reduzir/tratar.</a:t>
            </a:r>
          </a:p>
        </p:txBody>
      </p:sp>
    </p:spTree>
    <p:extLst>
      <p:ext uri="{BB962C8B-B14F-4D97-AF65-F5344CB8AC3E}">
        <p14:creationId xmlns:p14="http://schemas.microsoft.com/office/powerpoint/2010/main" val="7380258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57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4BDCFFB-D016-4DE2-B301-10803AE0485F}"/>
              </a:ext>
            </a:extLst>
          </p:cNvPr>
          <p:cNvSpPr/>
          <p:nvPr/>
        </p:nvSpPr>
        <p:spPr>
          <a:xfrm>
            <a:off x="392274" y="1658230"/>
            <a:ext cx="10451129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Art. 3º Para cada risco a ser tratado deve ser estabelecida a resposta apropriada considerando o responsável, a autoridade, o consultado e o informado a partir da metodologia constante do Anexo IV.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§1º  O responsável é a área ou servidor que deve conduzir resposta ao risco.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§2º  A autoridade é a área ou servidor que aprova a resposta ao risco.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§3º  O consultado é a área ou servidor que é essencial para implementação da resposta ao risco.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§4º  O informado é a área ou servidor que deve ser notificado da resposta ao risco.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Art. 4º O plano de gestão de riscos do PROPREVINE deve ser elaborado até 31.12.2016 a fim de orientar as medidas a serem adotadas no ano seguinte.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Parágrafo único. A partir do ano de 2017, o plano de gestão de riscos do PROPREVINE será atualizado considerando: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a) o cenário externo;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b) o ambiente interno da CGU;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c) os controles implementados, suspensos ou inexistentes. </a:t>
            </a:r>
          </a:p>
        </p:txBody>
      </p:sp>
    </p:spTree>
    <p:extLst>
      <p:ext uri="{BB962C8B-B14F-4D97-AF65-F5344CB8AC3E}">
        <p14:creationId xmlns:p14="http://schemas.microsoft.com/office/powerpoint/2010/main" val="48058644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58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4BDCFFB-D016-4DE2-B301-10803AE0485F}"/>
              </a:ext>
            </a:extLst>
          </p:cNvPr>
          <p:cNvSpPr/>
          <p:nvPr/>
        </p:nvSpPr>
        <p:spPr>
          <a:xfrm>
            <a:off x="392274" y="1658230"/>
            <a:ext cx="1045112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Art. 5º A </a:t>
            </a:r>
            <a:r>
              <a:rPr lang="pt-BR" sz="1600" dirty="0" err="1">
                <a:solidFill>
                  <a:srgbClr val="000000"/>
                </a:solidFill>
              </a:rPr>
              <a:t>Coordenação-Geral</a:t>
            </a:r>
            <a:r>
              <a:rPr lang="pt-BR" sz="1600" dirty="0">
                <a:solidFill>
                  <a:srgbClr val="000000"/>
                </a:solidFill>
              </a:rPr>
              <a:t> do PROPREVINE enviará relatórios semestrais ao Comitê de Coordenação Estratégica ou responderá as requisições deste.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Parágrafo único. A atualização da categorização dos riscos em função das medidas implementadas será validada nos relatórios semestrais.</a:t>
            </a:r>
          </a:p>
          <a:p>
            <a:pPr marL="76200" marR="76200" algn="just"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rgbClr val="000000"/>
                </a:solidFill>
              </a:rPr>
              <a:t>Art. 6º Esta Portaria entra em vigor na data de sua publicação.</a:t>
            </a:r>
            <a:endParaRPr lang="pt-BR" sz="1600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845465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59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7D38D2D7-FE7C-4250-9F61-DE517CEF35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170197"/>
              </p:ext>
            </p:extLst>
          </p:nvPr>
        </p:nvGraphicFramePr>
        <p:xfrm>
          <a:off x="507052" y="2246729"/>
          <a:ext cx="10931213" cy="40384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2489">
                  <a:extLst>
                    <a:ext uri="{9D8B030D-6E8A-4147-A177-3AD203B41FA5}">
                      <a16:colId xmlns:a16="http://schemas.microsoft.com/office/drawing/2014/main" val="3935324620"/>
                    </a:ext>
                  </a:extLst>
                </a:gridCol>
                <a:gridCol w="8988724">
                  <a:extLst>
                    <a:ext uri="{9D8B030D-6E8A-4147-A177-3AD203B41FA5}">
                      <a16:colId xmlns:a16="http://schemas.microsoft.com/office/drawing/2014/main" val="1831906546"/>
                    </a:ext>
                  </a:extLst>
                </a:gridCol>
              </a:tblGrid>
              <a:tr h="488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FASES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Descrição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9235327"/>
                  </a:ext>
                </a:extLst>
              </a:tr>
              <a:tr h="165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1ª Identificação de eventos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A partir das fontes de informação serão identificados os riscos.  Os riscos podem ser identificados a partir: (i) das fraquezas e ameaças; (ii) outras fontes. 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4880958"/>
                  </a:ext>
                </a:extLst>
              </a:tr>
              <a:tr h="6247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2ª Avaliação dos riscos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Após identificar os riscos e considerando: os objetivos estratégicos da CGU relacionados ao PROPREVINE, às entregas do Plano Operacional Anual, aos indicadores e entregas constantes na Matriz de Resultados e Produtos  do PROPREVINE, será realizada uma análise qualitativa de probabilidade em uma escala de 1 a 5, uma análise qualitativa do impacto em uma escala de 1 a 5.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Da comparação entre a probabilidade e o impacto será elaborada a matriz de probabilidade e impacto e a respectiva categorização preliminar dos riscos.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Para a categorização final deve ser considerado   o fator dos controles existentes.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1364965"/>
                  </a:ext>
                </a:extLst>
              </a:tr>
              <a:tr h="165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3ª Resposta ao Risco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400" dirty="0">
                          <a:effectLst/>
                        </a:rPr>
                        <a:t>Para os riscos das categorias: inaceitável, inesperado, provável devem ser adotadas uma das seguintes medidas: evitar, compartilhar/transferir ou reduzir/tratar.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8952541"/>
                  </a:ext>
                </a:extLst>
              </a:tr>
              <a:tr h="815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4ª Atividades de Controle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400" dirty="0">
                          <a:effectLst/>
                        </a:rPr>
                        <a:t>Corresponde à implementação e execução das medidas indicadas na matriz de riscos.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907583"/>
                  </a:ext>
                </a:extLst>
              </a:tr>
              <a:tr h="1233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5ª Informação e Comunicação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400" dirty="0">
                          <a:effectLst/>
                        </a:rPr>
                        <a:t>Corresponde ao envio de relatórios ao Comitê de Coordenação Estratégica nos prazos estipulados ou mediante requisição.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763211"/>
                  </a:ext>
                </a:extLst>
              </a:tr>
              <a:tr h="1650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6ª Monitoramento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400" dirty="0">
                          <a:effectLst/>
                        </a:rPr>
                        <a:t>Corresponde à fase de tomada de conhecimento pelo Comitê de Coordenação Estratégica quanto à execução do PROPREVINE com os respectivos encaminhamentos. 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91" marR="46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5418891"/>
                  </a:ext>
                </a:extLst>
              </a:tr>
            </a:tbl>
          </a:graphicData>
        </a:graphic>
      </p:graphicFrame>
      <p:sp>
        <p:nvSpPr>
          <p:cNvPr id="7" name="Retângulo 6">
            <a:extLst>
              <a:ext uri="{FF2B5EF4-FFF2-40B4-BE49-F238E27FC236}">
                <a16:creationId xmlns:a16="http://schemas.microsoft.com/office/drawing/2014/main" id="{59CE82C5-D56E-426D-8475-A011A3DFD89B}"/>
              </a:ext>
            </a:extLst>
          </p:cNvPr>
          <p:cNvSpPr/>
          <p:nvPr/>
        </p:nvSpPr>
        <p:spPr>
          <a:xfrm>
            <a:off x="1633075" y="1612556"/>
            <a:ext cx="8339061" cy="407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pt-BR" sz="2000" dirty="0">
                <a:ea typeface="Calibri" panose="020F0502020204030204" pitchFamily="34" charset="0"/>
                <a:cs typeface="Times New Roman" panose="02020603050405020304" pitchFamily="18" charset="0"/>
              </a:rPr>
              <a:t>ANEXO I – </a:t>
            </a:r>
            <a:r>
              <a:rPr lang="pt-BR" dirty="0"/>
              <a:t>FLUXO DO PROCESSO DE IDENTIFICAÇÃO, AVALIAÇÃO, RESPOSTA AO RISCO</a:t>
            </a:r>
            <a:endParaRPr lang="pt-BR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051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6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469682" y="1601117"/>
            <a:ext cx="8867933" cy="25826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9900" b="1" dirty="0">
                <a:solidFill>
                  <a:srgbClr val="0070C0"/>
                </a:solidFill>
                <a:latin typeface="Calibri" panose="020F0502020204030204" pitchFamily="34" charset="0"/>
              </a:rPr>
              <a:t>2015 </a:t>
            </a:r>
          </a:p>
          <a:p>
            <a:pPr algn="ctr"/>
            <a:r>
              <a:rPr lang="pt-BR" sz="10000" b="1" dirty="0">
                <a:solidFill>
                  <a:srgbClr val="0070C0"/>
                </a:solidFill>
                <a:latin typeface="Calibri" panose="020F0502020204030204" pitchFamily="34" charset="0"/>
              </a:rPr>
              <a:t>(1º Trimestre)</a:t>
            </a:r>
          </a:p>
        </p:txBody>
      </p:sp>
    </p:spTree>
    <p:extLst>
      <p:ext uri="{BB962C8B-B14F-4D97-AF65-F5344CB8AC3E}">
        <p14:creationId xmlns:p14="http://schemas.microsoft.com/office/powerpoint/2010/main" val="119366260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60</a:t>
            </a:fld>
            <a:endParaRPr dirty="0">
              <a:solidFill>
                <a:srgbClr val="FFFFFF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2646867-A88B-451E-BA77-F5653337E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2359" y="849208"/>
            <a:ext cx="3923816" cy="59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39092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61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633075" y="846596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A21806F6-FA86-4E1E-9D4A-F150BCBE9CF0}"/>
              </a:ext>
            </a:extLst>
          </p:cNvPr>
          <p:cNvSpPr/>
          <p:nvPr/>
        </p:nvSpPr>
        <p:spPr>
          <a:xfrm>
            <a:off x="1633075" y="1612556"/>
            <a:ext cx="8339061" cy="890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pt-BR" sz="2000" dirty="0">
                <a:ea typeface="Calibri" panose="020F0502020204030204" pitchFamily="34" charset="0"/>
                <a:cs typeface="Times New Roman" panose="02020603050405020304" pitchFamily="18" charset="0"/>
              </a:rPr>
              <a:t>ANEXO II – ESCALAS QUALITATIVAS DE PROBABILIDADE E IMPACTO</a:t>
            </a:r>
          </a:p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pt-BR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Escala de Impacto</a:t>
            </a:r>
            <a:endParaRPr lang="pt-BR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7937FEDD-01BD-41EE-9D68-BF49CFF8C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198016"/>
              </p:ext>
            </p:extLst>
          </p:nvPr>
        </p:nvGraphicFramePr>
        <p:xfrm>
          <a:off x="544805" y="2609491"/>
          <a:ext cx="10515599" cy="2244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2780">
                  <a:extLst>
                    <a:ext uri="{9D8B030D-6E8A-4147-A177-3AD203B41FA5}">
                      <a16:colId xmlns:a16="http://schemas.microsoft.com/office/drawing/2014/main" val="1668070369"/>
                    </a:ext>
                  </a:extLst>
                </a:gridCol>
                <a:gridCol w="6239957">
                  <a:extLst>
                    <a:ext uri="{9D8B030D-6E8A-4147-A177-3AD203B41FA5}">
                      <a16:colId xmlns:a16="http://schemas.microsoft.com/office/drawing/2014/main" val="2236738865"/>
                    </a:ext>
                  </a:extLst>
                </a:gridCol>
                <a:gridCol w="1322862">
                  <a:extLst>
                    <a:ext uri="{9D8B030D-6E8A-4147-A177-3AD203B41FA5}">
                      <a16:colId xmlns:a16="http://schemas.microsoft.com/office/drawing/2014/main" val="32925974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Classificação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Descrição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Peso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32102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Muito Baixo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Não afeta os objetivos.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1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0160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Baixo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Torna duvidoso o alcance do objetivo.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2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7361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Médio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Torna incerto o alcance do objetivo.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3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32898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Alto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Torna improvável o alcance do objetivo.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4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49375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Muito Alto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Capaz de impedir o alcance do objetivo.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5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6640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60756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62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633075" y="846596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8245903E-6FA5-4CE1-83A7-44F8C936D8E0}"/>
              </a:ext>
            </a:extLst>
          </p:cNvPr>
          <p:cNvGraphicFramePr>
            <a:graphicFrameLocks noGrp="1"/>
          </p:cNvGraphicFramePr>
          <p:nvPr/>
        </p:nvGraphicFramePr>
        <p:xfrm>
          <a:off x="553527" y="2733247"/>
          <a:ext cx="10515600" cy="37373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394577258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17139359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2722894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Classificação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Descrição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Peso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03294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Muito Baixa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Evento extraordinário.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8653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Baixa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Evento casual, inesperado. Existe histórico de ocorrência.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3885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Média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Evento esperado de frequência reduzida. Histórico parcialmente conhecido.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75779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Alta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Evento usual de frequência habitual. Histórico amplamente conhecido.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4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71105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Muito Alta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Evento que se repete seguidamente.  Interfere no ritmo das atividades.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5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7084676"/>
                  </a:ext>
                </a:extLst>
              </a:tr>
            </a:tbl>
          </a:graphicData>
        </a:graphic>
      </p:graphicFrame>
      <p:sp>
        <p:nvSpPr>
          <p:cNvPr id="4" name="Retângulo 3">
            <a:extLst>
              <a:ext uri="{FF2B5EF4-FFF2-40B4-BE49-F238E27FC236}">
                <a16:creationId xmlns:a16="http://schemas.microsoft.com/office/drawing/2014/main" id="{A21806F6-FA86-4E1E-9D4A-F150BCBE9CF0}"/>
              </a:ext>
            </a:extLst>
          </p:cNvPr>
          <p:cNvSpPr/>
          <p:nvPr/>
        </p:nvSpPr>
        <p:spPr>
          <a:xfrm>
            <a:off x="1633075" y="1612556"/>
            <a:ext cx="8339061" cy="890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pt-BR" sz="2000" dirty="0">
                <a:ea typeface="Calibri" panose="020F0502020204030204" pitchFamily="34" charset="0"/>
                <a:cs typeface="Times New Roman" panose="02020603050405020304" pitchFamily="18" charset="0"/>
              </a:rPr>
              <a:t>ANEXO II – ESCALAS QUALITATIVAS DE PROBABILIDADE E IMPACTO</a:t>
            </a:r>
          </a:p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pt-BR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Escala de Probabilidade</a:t>
            </a:r>
            <a:endParaRPr lang="pt-BR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50137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63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43039" y="760055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pic>
        <p:nvPicPr>
          <p:cNvPr id="47" name="Imagem 46">
            <a:extLst>
              <a:ext uri="{FF2B5EF4-FFF2-40B4-BE49-F238E27FC236}">
                <a16:creationId xmlns:a16="http://schemas.microsoft.com/office/drawing/2014/main" id="{423399E0-D7EA-4EDF-B14A-00798418A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9213" y="1921638"/>
            <a:ext cx="6540312" cy="4626186"/>
          </a:xfrm>
          <a:prstGeom prst="rect">
            <a:avLst/>
          </a:prstGeom>
        </p:spPr>
      </p:pic>
      <p:sp>
        <p:nvSpPr>
          <p:cNvPr id="48" name="Retângulo 47">
            <a:extLst>
              <a:ext uri="{FF2B5EF4-FFF2-40B4-BE49-F238E27FC236}">
                <a16:creationId xmlns:a16="http://schemas.microsoft.com/office/drawing/2014/main" id="{D8EF5F7B-83E4-47FF-8C0F-EF8AD91B1A59}"/>
              </a:ext>
            </a:extLst>
          </p:cNvPr>
          <p:cNvSpPr/>
          <p:nvPr/>
        </p:nvSpPr>
        <p:spPr>
          <a:xfrm>
            <a:off x="2060067" y="1415011"/>
            <a:ext cx="7833875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pt-BR" dirty="0">
                <a:ea typeface="Calibri" panose="020F0502020204030204" pitchFamily="34" charset="0"/>
                <a:cs typeface="Times New Roman" panose="02020603050405020304" pitchFamily="18" charset="0"/>
              </a:rPr>
              <a:t>ANEXO III – MATRIZ DE PROBABILIDADE E IMPACTO: CATEGORIAS  </a:t>
            </a:r>
            <a:endParaRPr lang="pt-BR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03845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64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0067" y="785231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886775C8-BB6C-4236-BE38-56F198A5E167}"/>
              </a:ext>
            </a:extLst>
          </p:cNvPr>
          <p:cNvSpPr/>
          <p:nvPr/>
        </p:nvSpPr>
        <p:spPr>
          <a:xfrm>
            <a:off x="2793750" y="1440187"/>
            <a:ext cx="6096000" cy="670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pt-BR" b="1" dirty="0">
                <a:ea typeface="Calibri" panose="020F0502020204030204" pitchFamily="34" charset="0"/>
                <a:cs typeface="Times New Roman" panose="02020603050405020304" pitchFamily="18" charset="0"/>
              </a:rPr>
              <a:t>Escala de probabilidade versus impacto </a:t>
            </a:r>
            <a:r>
              <a:rPr lang="pt-BR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antes</a:t>
            </a:r>
            <a:r>
              <a:rPr lang="pt-BR" b="1" dirty="0">
                <a:ea typeface="Calibri" panose="020F0502020204030204" pitchFamily="34" charset="0"/>
                <a:cs typeface="Times New Roman" panose="02020603050405020304" pitchFamily="18" charset="0"/>
              </a:rPr>
              <a:t> da aplicação do fator “efeito dos controles existentes”</a:t>
            </a:r>
            <a:endParaRPr lang="pt-BR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49E59FBC-540E-47DF-9DEC-01D091708D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262309"/>
              </p:ext>
            </p:extLst>
          </p:nvPr>
        </p:nvGraphicFramePr>
        <p:xfrm>
          <a:off x="216004" y="2117589"/>
          <a:ext cx="11251492" cy="3580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2873">
                  <a:extLst>
                    <a:ext uri="{9D8B030D-6E8A-4147-A177-3AD203B41FA5}">
                      <a16:colId xmlns:a16="http://schemas.microsoft.com/office/drawing/2014/main" val="2239864389"/>
                    </a:ext>
                  </a:extLst>
                </a:gridCol>
                <a:gridCol w="2812873">
                  <a:extLst>
                    <a:ext uri="{9D8B030D-6E8A-4147-A177-3AD203B41FA5}">
                      <a16:colId xmlns:a16="http://schemas.microsoft.com/office/drawing/2014/main" val="815537968"/>
                    </a:ext>
                  </a:extLst>
                </a:gridCol>
                <a:gridCol w="2812873">
                  <a:extLst>
                    <a:ext uri="{9D8B030D-6E8A-4147-A177-3AD203B41FA5}">
                      <a16:colId xmlns:a16="http://schemas.microsoft.com/office/drawing/2014/main" val="355743953"/>
                    </a:ext>
                  </a:extLst>
                </a:gridCol>
                <a:gridCol w="2812873">
                  <a:extLst>
                    <a:ext uri="{9D8B030D-6E8A-4147-A177-3AD203B41FA5}">
                      <a16:colId xmlns:a16="http://schemas.microsoft.com/office/drawing/2014/main" val="28620660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</a:rPr>
                        <a:t>Categoria</a:t>
                      </a:r>
                      <a:endParaRPr lang="pt-BR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</a:rPr>
                        <a:t>Relação de Probabilidade e Impacto</a:t>
                      </a:r>
                      <a:endParaRPr lang="pt-BR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</a:rPr>
                        <a:t>Tipo de Risco</a:t>
                      </a:r>
                      <a:endParaRPr lang="pt-BR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+mn-lt"/>
                        </a:rPr>
                        <a:t>Produto da Probabilidade versus Impacto na Matriz (Área de Risco)</a:t>
                      </a:r>
                      <a:endParaRPr lang="pt-BR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0888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</a:rPr>
                        <a:t>Categoria I</a:t>
                      </a:r>
                      <a:endParaRPr lang="pt-BR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Probabilidade  2 e Impacto 5; Probabilidade  3 e Impacto 3; Probabilidade  3 e Impacto 4; Probabilidade  3 e Impacto 5; Probabilidade  4 e Impacto 3; Probabilidade  4 e Impacto 4; Probabilidade  4 e Impacto 5; Probabilidade  5 e Impacto 2; Probabilidade  5 e Impacto 3; Probabilidade  5 e Impacto 4; Probabilidade  5 e Impacto 5.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</a:rPr>
                        <a:t>Inaceitável</a:t>
                      </a:r>
                      <a:endParaRPr lang="pt-BR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+mn-lt"/>
                        </a:rPr>
                        <a:t>9 a 25</a:t>
                      </a:r>
                      <a:endParaRPr lang="pt-BR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907946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 "/>
                        </a:rPr>
                        <a:t>Categoria II</a:t>
                      </a:r>
                      <a:endParaRPr lang="pt-BR" sz="11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Probabilidade  3 e Impacto 1; Probabilidade  4 e Impacto 1; Probabilidade  5 e Impacto 1; Probabilidade  2 e Impacto 2; Probabilidade  3 e Impacto 2; Probabilidade  4 e Impacto 2.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 "/>
                        </a:rPr>
                        <a:t>Provável</a:t>
                      </a:r>
                      <a:endParaRPr lang="pt-BR" sz="11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 "/>
                        </a:rPr>
                        <a:t>2,1 a 8,9</a:t>
                      </a:r>
                      <a:endParaRPr lang="pt-BR" sz="1100" dirty="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7072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 "/>
                        </a:rPr>
                        <a:t>Categoria III</a:t>
                      </a:r>
                      <a:endParaRPr lang="pt-BR" sz="11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Probabilidade 1 e Impacto 3; Probabilidade 1 e Impacto 4; Probabilidade 1 e Impacto 5; Probabilidade 2 e Impacto 3; Probabilidade 2 e Impacto 4.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 "/>
                        </a:rPr>
                        <a:t>Inesperado</a:t>
                      </a:r>
                      <a:endParaRPr lang="pt-BR" sz="1100" dirty="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8512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  <a:latin typeface="Calibri "/>
                        </a:rPr>
                        <a:t>Categoria IV</a:t>
                      </a:r>
                      <a:endParaRPr lang="pt-BR" sz="11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Probabilidade 1 e Impacto 1; Probabilidade 2 e Impacto 1; Probabilidade 1 e Impacto 2.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 "/>
                        </a:rPr>
                        <a:t>Aceitável</a:t>
                      </a:r>
                      <a:endParaRPr lang="pt-BR" sz="1100" dirty="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  <a:latin typeface="Calibri "/>
                        </a:rPr>
                        <a:t>1 a 2</a:t>
                      </a:r>
                      <a:endParaRPr lang="pt-BR" sz="1100" dirty="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06818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18361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65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A4C9D524-8725-403C-8D4F-0973CB595815}"/>
              </a:ext>
            </a:extLst>
          </p:cNvPr>
          <p:cNvSpPr/>
          <p:nvPr/>
        </p:nvSpPr>
        <p:spPr>
          <a:xfrm>
            <a:off x="2784478" y="1755835"/>
            <a:ext cx="6088205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pt-BR" b="1" dirty="0">
                <a:ea typeface="Calibri" panose="020F0502020204030204" pitchFamily="34" charset="0"/>
                <a:cs typeface="Times New Roman" panose="02020603050405020304" pitchFamily="18" charset="0"/>
              </a:rPr>
              <a:t>Escala de definição do fator “efeito dos controles existentes”</a:t>
            </a:r>
            <a:endParaRPr lang="pt-BR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F1D16817-FF32-4AE9-940C-3B5A10AC5A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025854"/>
              </p:ext>
            </p:extLst>
          </p:nvPr>
        </p:nvGraphicFramePr>
        <p:xfrm>
          <a:off x="714859" y="2382235"/>
          <a:ext cx="10515600" cy="28120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160768453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31755215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41683042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Fator do fator “Efeito dos Controles Existentes”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 "/>
                        </a:rPr>
                        <a:t>Descrição</a:t>
                      </a:r>
                      <a:endParaRPr lang="pt-BR" sz="1600" dirty="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Fator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50422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Inexistente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Ausência completa ou desconhecimento quanto à existência dos controles pelos responsáveis pelo processo.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1,0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0681733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Fraco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Em desenvolvimento. Sem aplicação efetiva.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0,8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46181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Mediano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Formalizado, conhecido e adotado na prática.  Pode ser aprimorado. 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0,4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5278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Forte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Calibri "/>
                        </a:rPr>
                        <a:t>Mitiga os riscos em todos os seus aspectos. Sem falhas detectadas.</a:t>
                      </a:r>
                      <a:endParaRPr lang="pt-BR" sz="160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Calibri "/>
                        </a:rPr>
                        <a:t>0,1</a:t>
                      </a:r>
                      <a:endParaRPr lang="pt-BR" sz="1600" dirty="0">
                        <a:effectLst/>
                        <a:latin typeface="Calibri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66049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74130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66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D2DD3347-5BE5-47FA-A5EE-75A146115E5F}"/>
              </a:ext>
            </a:extLst>
          </p:cNvPr>
          <p:cNvSpPr/>
          <p:nvPr/>
        </p:nvSpPr>
        <p:spPr>
          <a:xfrm>
            <a:off x="2924659" y="1817071"/>
            <a:ext cx="6096000" cy="670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pt-BR" b="1" dirty="0">
                <a:ea typeface="Calibri" panose="020F0502020204030204" pitchFamily="34" charset="0"/>
                <a:cs typeface="Times New Roman" panose="02020603050405020304" pitchFamily="18" charset="0"/>
              </a:rPr>
              <a:t>Escala de probabilidade versus impacto </a:t>
            </a:r>
            <a:r>
              <a:rPr lang="pt-BR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após</a:t>
            </a:r>
            <a:r>
              <a:rPr lang="pt-BR" b="1" dirty="0">
                <a:ea typeface="Calibri" panose="020F0502020204030204" pitchFamily="34" charset="0"/>
                <a:cs typeface="Times New Roman" panose="02020603050405020304" pitchFamily="18" charset="0"/>
              </a:rPr>
              <a:t> a aplicação do fator “efeito dos controles existentes”</a:t>
            </a:r>
            <a:endParaRPr lang="pt-BR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825C5BFF-1A64-4A13-BBE8-76DD474E90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524522"/>
              </p:ext>
            </p:extLst>
          </p:nvPr>
        </p:nvGraphicFramePr>
        <p:xfrm>
          <a:off x="443167" y="2674908"/>
          <a:ext cx="10926448" cy="18307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5246">
                  <a:extLst>
                    <a:ext uri="{9D8B030D-6E8A-4147-A177-3AD203B41FA5}">
                      <a16:colId xmlns:a16="http://schemas.microsoft.com/office/drawing/2014/main" val="1900308519"/>
                    </a:ext>
                  </a:extLst>
                </a:gridCol>
                <a:gridCol w="5898991">
                  <a:extLst>
                    <a:ext uri="{9D8B030D-6E8A-4147-A177-3AD203B41FA5}">
                      <a16:colId xmlns:a16="http://schemas.microsoft.com/office/drawing/2014/main" val="930628369"/>
                    </a:ext>
                  </a:extLst>
                </a:gridCol>
                <a:gridCol w="2812211">
                  <a:extLst>
                    <a:ext uri="{9D8B030D-6E8A-4147-A177-3AD203B41FA5}">
                      <a16:colId xmlns:a16="http://schemas.microsoft.com/office/drawing/2014/main" val="2078471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+mn-lt"/>
                        </a:rPr>
                        <a:t>Categoria</a:t>
                      </a:r>
                      <a:endParaRPr lang="pt-BR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+mn-lt"/>
                        </a:rPr>
                        <a:t>Resultado do fator “efeito dos controles existentes” versus o produto da Probabilidade versus Impacto na Matriz (Área de Risco x Fator)</a:t>
                      </a:r>
                      <a:endParaRPr lang="pt-BR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+mn-lt"/>
                        </a:rPr>
                        <a:t>Tipo de Risco</a:t>
                      </a:r>
                      <a:endParaRPr lang="pt-BR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0321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+mn-lt"/>
                        </a:rPr>
                        <a:t>Categoria I</a:t>
                      </a:r>
                      <a:endParaRPr lang="pt-BR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</a:rPr>
                        <a:t>9,0 a 25</a:t>
                      </a:r>
                      <a:endParaRPr lang="pt-B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+mn-lt"/>
                        </a:rPr>
                        <a:t>Inaceitável</a:t>
                      </a:r>
                      <a:endParaRPr lang="pt-BR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28789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</a:rPr>
                        <a:t>Categoria II</a:t>
                      </a:r>
                      <a:endParaRPr lang="pt-B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2,1 a 8,9 (com probabilidade residual maior ou igual a 2)</a:t>
                      </a:r>
                      <a:endParaRPr lang="pt-B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</a:rPr>
                        <a:t>Provável</a:t>
                      </a:r>
                      <a:endParaRPr lang="pt-B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1982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</a:rPr>
                        <a:t>Categoria III</a:t>
                      </a:r>
                      <a:endParaRPr lang="pt-B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2,1 a 8,9 (com probabilidade residual menor que 2)</a:t>
                      </a:r>
                      <a:endParaRPr lang="pt-B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</a:rPr>
                        <a:t>Inesperado</a:t>
                      </a:r>
                      <a:endParaRPr lang="pt-B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05004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+mn-lt"/>
                        </a:rPr>
                        <a:t>Categoria IV</a:t>
                      </a:r>
                      <a:endParaRPr lang="pt-BR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</a:rPr>
                        <a:t>1 a 2</a:t>
                      </a:r>
                      <a:endParaRPr lang="pt-B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+mn-lt"/>
                        </a:rPr>
                        <a:t>Aceitável</a:t>
                      </a:r>
                      <a:endParaRPr lang="pt-B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6995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515848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67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9B55B94B-056E-4C9F-9795-AC0ED5A3B4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065323"/>
              </p:ext>
            </p:extLst>
          </p:nvPr>
        </p:nvGraphicFramePr>
        <p:xfrm>
          <a:off x="514142" y="2370248"/>
          <a:ext cx="11163715" cy="15306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4084">
                  <a:extLst>
                    <a:ext uri="{9D8B030D-6E8A-4147-A177-3AD203B41FA5}">
                      <a16:colId xmlns:a16="http://schemas.microsoft.com/office/drawing/2014/main" val="1407251707"/>
                    </a:ext>
                  </a:extLst>
                </a:gridCol>
                <a:gridCol w="1545058">
                  <a:extLst>
                    <a:ext uri="{9D8B030D-6E8A-4147-A177-3AD203B41FA5}">
                      <a16:colId xmlns:a16="http://schemas.microsoft.com/office/drawing/2014/main" val="306649018"/>
                    </a:ext>
                  </a:extLst>
                </a:gridCol>
                <a:gridCol w="1746005">
                  <a:extLst>
                    <a:ext uri="{9D8B030D-6E8A-4147-A177-3AD203B41FA5}">
                      <a16:colId xmlns:a16="http://schemas.microsoft.com/office/drawing/2014/main" val="4191928311"/>
                    </a:ext>
                  </a:extLst>
                </a:gridCol>
                <a:gridCol w="1574084">
                  <a:extLst>
                    <a:ext uri="{9D8B030D-6E8A-4147-A177-3AD203B41FA5}">
                      <a16:colId xmlns:a16="http://schemas.microsoft.com/office/drawing/2014/main" val="1165269913"/>
                    </a:ext>
                  </a:extLst>
                </a:gridCol>
                <a:gridCol w="1670092">
                  <a:extLst>
                    <a:ext uri="{9D8B030D-6E8A-4147-A177-3AD203B41FA5}">
                      <a16:colId xmlns:a16="http://schemas.microsoft.com/office/drawing/2014/main" val="653953781"/>
                    </a:ext>
                  </a:extLst>
                </a:gridCol>
                <a:gridCol w="1682793">
                  <a:extLst>
                    <a:ext uri="{9D8B030D-6E8A-4147-A177-3AD203B41FA5}">
                      <a16:colId xmlns:a16="http://schemas.microsoft.com/office/drawing/2014/main" val="211343191"/>
                    </a:ext>
                  </a:extLst>
                </a:gridCol>
                <a:gridCol w="1371599">
                  <a:extLst>
                    <a:ext uri="{9D8B030D-6E8A-4147-A177-3AD203B41FA5}">
                      <a16:colId xmlns:a16="http://schemas.microsoft.com/office/drawing/2014/main" val="3432589030"/>
                    </a:ext>
                  </a:extLst>
                </a:gridCol>
              </a:tblGrid>
              <a:tr h="18611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Ordem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Risco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Categoria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Ações Mitigadoras – Controles e Medidas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708917"/>
                  </a:ext>
                </a:extLst>
              </a:tr>
              <a:tr h="18611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Descrição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Tipo de Controle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Áreas ou Servidor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Papel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521994"/>
                  </a:ext>
                </a:extLst>
              </a:tr>
              <a:tr h="7732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1, 2, 3 ...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Descrição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Inaceitável, Provável, Inesperado, Aceitável.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....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Ex-ante ou ex-post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>
                          <a:effectLst/>
                        </a:rPr>
                        <a:t>... 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t-BR" sz="1600" dirty="0">
                          <a:effectLst/>
                        </a:rPr>
                        <a:t>Responsável; Autoridade;  Consultado; Informado.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074945"/>
                  </a:ext>
                </a:extLst>
              </a:tr>
            </a:tbl>
          </a:graphicData>
        </a:graphic>
      </p:graphicFrame>
      <p:sp>
        <p:nvSpPr>
          <p:cNvPr id="3" name="Retângulo 2">
            <a:extLst>
              <a:ext uri="{FF2B5EF4-FFF2-40B4-BE49-F238E27FC236}">
                <a16:creationId xmlns:a16="http://schemas.microsoft.com/office/drawing/2014/main" id="{60AE85EE-2415-463A-B973-236EE4C472CE}"/>
              </a:ext>
            </a:extLst>
          </p:cNvPr>
          <p:cNvSpPr/>
          <p:nvPr/>
        </p:nvSpPr>
        <p:spPr>
          <a:xfrm>
            <a:off x="3822398" y="1847365"/>
            <a:ext cx="427751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pt-BR" dirty="0">
                <a:latin typeface="Calibri "/>
                <a:ea typeface="Calibri" panose="020F0502020204030204" pitchFamily="34" charset="0"/>
                <a:cs typeface="Times New Roman" panose="02020603050405020304" pitchFamily="18" charset="0"/>
              </a:rPr>
              <a:t>ANEXO IV – MATRIZ DE RESPOSTA AO RISCO</a:t>
            </a:r>
            <a:endParaRPr lang="pt-BR" sz="1600" dirty="0">
              <a:effectLst/>
              <a:latin typeface="Calibri 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91976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68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Implementando a Metodologia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4965618-532A-4718-9CD1-87CA432A8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985" y="1723109"/>
            <a:ext cx="3755461" cy="4889416"/>
          </a:xfrm>
          <a:prstGeom prst="rect">
            <a:avLst/>
          </a:prstGeom>
        </p:spPr>
      </p:pic>
      <p:sp>
        <p:nvSpPr>
          <p:cNvPr id="6" name="Título 4">
            <a:extLst>
              <a:ext uri="{FF2B5EF4-FFF2-40B4-BE49-F238E27FC236}">
                <a16:creationId xmlns:a16="http://schemas.microsoft.com/office/drawing/2014/main" id="{D25E2FD5-6F81-4DCC-96D6-7264F059C767}"/>
              </a:ext>
            </a:extLst>
          </p:cNvPr>
          <p:cNvSpPr txBox="1">
            <a:spLocks/>
          </p:cNvSpPr>
          <p:nvPr/>
        </p:nvSpPr>
        <p:spPr>
          <a:xfrm>
            <a:off x="293614" y="2921412"/>
            <a:ext cx="587427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 dirty="0">
                <a:solidFill>
                  <a:srgbClr val="0070C0"/>
                </a:solidFill>
                <a:latin typeface="Calibri "/>
                <a:hlinkClick r:id="rId4" action="ppaction://hlinkfile"/>
              </a:rPr>
              <a:t>Plano de Execução</a:t>
            </a:r>
            <a:endParaRPr lang="pt-BR" sz="3600" b="1" dirty="0">
              <a:solidFill>
                <a:srgbClr val="0070C0"/>
              </a:solidFill>
              <a:latin typeface="Calibri "/>
            </a:endParaRPr>
          </a:p>
        </p:txBody>
      </p:sp>
    </p:spTree>
    <p:extLst>
      <p:ext uri="{BB962C8B-B14F-4D97-AF65-F5344CB8AC3E}">
        <p14:creationId xmlns:p14="http://schemas.microsoft.com/office/powerpoint/2010/main" val="42168211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69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662033" y="2679211"/>
            <a:ext cx="8867933" cy="10434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dirty="0">
                <a:solidFill>
                  <a:srgbClr val="0070C0"/>
                </a:solidFill>
                <a:latin typeface="Calibri" panose="020F0502020204030204" pitchFamily="34" charset="0"/>
              </a:rPr>
              <a:t>1. Sobre quem recai a maior carga de trabalho no monitoramento?</a:t>
            </a:r>
          </a:p>
        </p:txBody>
      </p:sp>
    </p:spTree>
    <p:extLst>
      <p:ext uri="{BB962C8B-B14F-4D97-AF65-F5344CB8AC3E}">
        <p14:creationId xmlns:p14="http://schemas.microsoft.com/office/powerpoint/2010/main" val="1670714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7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99078" y="852311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A 1ª auditoria: </a:t>
            </a:r>
            <a:r>
              <a:rPr lang="pt-BR" sz="3200" b="1" dirty="0">
                <a:solidFill>
                  <a:srgbClr val="002060"/>
                </a:solidFill>
                <a:latin typeface="Calibri" panose="020F0502020204030204" pitchFamily="34" charset="0"/>
              </a:rPr>
              <a:t>TC 000.986/2015-1</a:t>
            </a:r>
            <a:endParaRPr lang="pt-BR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AB816D9-FF72-4230-A476-E41C4BFAB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87" y="1658230"/>
            <a:ext cx="10715626" cy="22851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2F74544-033E-4351-BE3F-1DB1A7CE16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187" y="4094293"/>
            <a:ext cx="10715626" cy="9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6505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70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662033" y="2700719"/>
            <a:ext cx="8867933" cy="14565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2. Quais as categorias das principais medidas implementas?</a:t>
            </a:r>
          </a:p>
        </p:txBody>
      </p:sp>
    </p:spTree>
    <p:extLst>
      <p:ext uri="{BB962C8B-B14F-4D97-AF65-F5344CB8AC3E}">
        <p14:creationId xmlns:p14="http://schemas.microsoft.com/office/powerpoint/2010/main" val="402079038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71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622104" y="1234702"/>
            <a:ext cx="10947791" cy="450186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buFontTx/>
              <a:buAutoNum type="arabicPeriod"/>
            </a:pPr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Definição dos responsáveis </a:t>
            </a:r>
            <a:r>
              <a:rPr lang="pt-BR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(Ex. Portarias)</a:t>
            </a:r>
            <a:r>
              <a:rPr lang="pt-BR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.</a:t>
            </a:r>
            <a:endParaRPr lang="pt-BR" sz="3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just">
              <a:buAutoNum type="arabicPeriod"/>
            </a:pPr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Burocracia do “bem” </a:t>
            </a:r>
            <a:r>
              <a:rPr lang="pt-BR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(Ex. revisão de Fluxos, parecer referencial, </a:t>
            </a:r>
            <a:r>
              <a:rPr lang="pt-BR" sz="28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pré-aprovação</a:t>
            </a:r>
            <a:r>
              <a:rPr lang="pt-BR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, checklist)</a:t>
            </a:r>
            <a:r>
              <a:rPr lang="pt-BR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.</a:t>
            </a:r>
          </a:p>
          <a:p>
            <a:pPr algn="just">
              <a:buAutoNum type="arabicPeriod"/>
            </a:pPr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Capacitação.</a:t>
            </a:r>
          </a:p>
          <a:p>
            <a:pPr algn="just">
              <a:buAutoNum type="arabicPeriod"/>
            </a:pPr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Cultura do registro dos fatos determinantes para a decisão </a:t>
            </a:r>
            <a:r>
              <a:rPr lang="pt-BR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(Ex. Orientações, Notas Técnicas,  Atas, despachos)</a:t>
            </a:r>
            <a:r>
              <a:rPr lang="pt-BR" sz="2800" b="1" dirty="0">
                <a:solidFill>
                  <a:srgbClr val="0070C0"/>
                </a:solidFill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894840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72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469682" y="1601117"/>
            <a:ext cx="8867933" cy="25826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9900" b="1" dirty="0">
                <a:solidFill>
                  <a:srgbClr val="0070C0"/>
                </a:solidFill>
                <a:latin typeface="Calibri" panose="020F0502020204030204" pitchFamily="34" charset="0"/>
              </a:rPr>
              <a:t>2017 </a:t>
            </a:r>
          </a:p>
          <a:p>
            <a:pPr algn="ctr"/>
            <a:r>
              <a:rPr lang="pt-BR" sz="10000" b="1" dirty="0">
                <a:solidFill>
                  <a:srgbClr val="0070C0"/>
                </a:solidFill>
                <a:latin typeface="Calibri" panose="020F0502020204030204" pitchFamily="34" charset="0"/>
              </a:rPr>
              <a:t>(1º Trimestre)</a:t>
            </a:r>
          </a:p>
        </p:txBody>
      </p:sp>
    </p:spTree>
    <p:extLst>
      <p:ext uri="{BB962C8B-B14F-4D97-AF65-F5344CB8AC3E}">
        <p14:creationId xmlns:p14="http://schemas.microsoft.com/office/powerpoint/2010/main" val="341807823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73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3ª auditoria: </a:t>
            </a:r>
            <a:r>
              <a:rPr lang="pt-BR" sz="3200" dirty="0">
                <a:latin typeface="Calibri "/>
              </a:rPr>
              <a:t>TC 034.652/2016-7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B5D316A-56C4-4578-83C0-77ACE91A2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9395" y="1744217"/>
            <a:ext cx="7405426" cy="216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29656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74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3ª auditoria: </a:t>
            </a:r>
            <a:r>
              <a:rPr lang="pt-BR" sz="3200" dirty="0">
                <a:latin typeface="Calibri "/>
              </a:rPr>
              <a:t>TC 034.652/2016-7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D1677CB-6CB7-476B-B177-DC0A1E891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6494" y="1731117"/>
            <a:ext cx="7151228" cy="339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88779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75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3ª auditoria: </a:t>
            </a:r>
            <a:r>
              <a:rPr lang="pt-BR" sz="3200" dirty="0">
                <a:latin typeface="Calibri "/>
              </a:rPr>
              <a:t>TC 034.652/2016-7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FD493EF-284A-4017-BCF5-5D6C2487E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822" y="2010918"/>
            <a:ext cx="7226551" cy="295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24372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76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3ª auditoria: </a:t>
            </a:r>
            <a:r>
              <a:rPr lang="pt-BR" sz="3200" dirty="0">
                <a:latin typeface="Calibri "/>
              </a:rPr>
              <a:t>TC 034.652/2016-7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92CF329-809F-4235-BA2A-44C0F9A12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7043" y="1765284"/>
            <a:ext cx="7119226" cy="394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98621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77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3ª auditoria: </a:t>
            </a:r>
            <a:r>
              <a:rPr lang="pt-BR" sz="3200" dirty="0">
                <a:latin typeface="Calibri "/>
              </a:rPr>
              <a:t>TC 034.652/2016-7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9E7280E-34EF-473A-BD12-D0D3CC514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312" y="1782716"/>
            <a:ext cx="7119226" cy="119706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2E08988-8054-4526-B952-55DBCF169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0537" y="3104269"/>
            <a:ext cx="7155001" cy="2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9726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78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3ª auditoria: </a:t>
            </a:r>
            <a:r>
              <a:rPr lang="pt-BR" sz="3200" dirty="0">
                <a:latin typeface="Calibri "/>
              </a:rPr>
              <a:t>TC 034.652/2016-7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36046C8-547D-4EC7-84D1-3DA1B7039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0012" y="1817625"/>
            <a:ext cx="7262326" cy="22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840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79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81803" y="789596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3ª auditoria: </a:t>
            </a:r>
            <a:r>
              <a:rPr lang="pt-BR" sz="3200" dirty="0">
                <a:latin typeface="Calibri "/>
              </a:rPr>
              <a:t>TC 034.652/2016-7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62A8659-5D29-4A1C-89E0-C187AC5FA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4607" y="1988844"/>
            <a:ext cx="7119226" cy="10184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2ADFF32-7387-4B14-B622-515DFB86B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3057" y="3015407"/>
            <a:ext cx="7190776" cy="100053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35A51C76-096C-4E00-815A-62E7808DC0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6719" y="4145473"/>
            <a:ext cx="7155001" cy="12596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D04B7A8-AD04-4913-88F8-5250472516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2264" y="5405073"/>
            <a:ext cx="7083451" cy="875467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170D75D-F883-49B7-A889-66117FAC55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42264" y="1394696"/>
            <a:ext cx="7262326" cy="52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28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8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99078" y="852311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A 1ª auditoria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DBF317F-6298-4C96-BF9C-57889E1B9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658" y="1736512"/>
            <a:ext cx="9802351" cy="210826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493E901-C275-4C10-A16D-C6D907816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624" y="4074024"/>
            <a:ext cx="9730385" cy="768267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9F560909-2AE7-4AED-91CE-DAD5C5C780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624" y="4907793"/>
            <a:ext cx="9730385" cy="94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79081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80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3ª auditoria: </a:t>
            </a:r>
            <a:r>
              <a:rPr lang="pt-BR" sz="3200" dirty="0">
                <a:latin typeface="Calibri "/>
              </a:rPr>
              <a:t>TC 034.652/2016-7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F134EB4-B27F-4027-ADCC-ED77490A4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337" y="1875125"/>
            <a:ext cx="7047676" cy="5360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B2E48031-BE50-499D-8DAF-9D4BBE304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0382" y="2628020"/>
            <a:ext cx="7083451" cy="98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81207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81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469682" y="1601117"/>
            <a:ext cx="8867933" cy="25826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9900" b="1" dirty="0">
                <a:solidFill>
                  <a:srgbClr val="0070C0"/>
                </a:solidFill>
                <a:latin typeface="Calibri" panose="020F0502020204030204" pitchFamily="34" charset="0"/>
              </a:rPr>
              <a:t>2017</a:t>
            </a:r>
            <a:endParaRPr lang="pt-BR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35502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82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662033" y="85394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6C928402-2FEE-4AF4-9245-C696E9979D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212090"/>
              </p:ext>
            </p:extLst>
          </p:nvPr>
        </p:nvGraphicFramePr>
        <p:xfrm>
          <a:off x="96329" y="1508904"/>
          <a:ext cx="11808123" cy="27344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8114">
                  <a:extLst>
                    <a:ext uri="{9D8B030D-6E8A-4147-A177-3AD203B41FA5}">
                      <a16:colId xmlns:a16="http://schemas.microsoft.com/office/drawing/2014/main" val="3695428516"/>
                    </a:ext>
                  </a:extLst>
                </a:gridCol>
                <a:gridCol w="835223">
                  <a:extLst>
                    <a:ext uri="{9D8B030D-6E8A-4147-A177-3AD203B41FA5}">
                      <a16:colId xmlns:a16="http://schemas.microsoft.com/office/drawing/2014/main" val="3584153913"/>
                    </a:ext>
                  </a:extLst>
                </a:gridCol>
                <a:gridCol w="1210469">
                  <a:extLst>
                    <a:ext uri="{9D8B030D-6E8A-4147-A177-3AD203B41FA5}">
                      <a16:colId xmlns:a16="http://schemas.microsoft.com/office/drawing/2014/main" val="1727574751"/>
                    </a:ext>
                  </a:extLst>
                </a:gridCol>
                <a:gridCol w="671810">
                  <a:extLst>
                    <a:ext uri="{9D8B030D-6E8A-4147-A177-3AD203B41FA5}">
                      <a16:colId xmlns:a16="http://schemas.microsoft.com/office/drawing/2014/main" val="728307059"/>
                    </a:ext>
                  </a:extLst>
                </a:gridCol>
                <a:gridCol w="812528">
                  <a:extLst>
                    <a:ext uri="{9D8B030D-6E8A-4147-A177-3AD203B41FA5}">
                      <a16:colId xmlns:a16="http://schemas.microsoft.com/office/drawing/2014/main" val="2953962388"/>
                    </a:ext>
                  </a:extLst>
                </a:gridCol>
                <a:gridCol w="938114">
                  <a:extLst>
                    <a:ext uri="{9D8B030D-6E8A-4147-A177-3AD203B41FA5}">
                      <a16:colId xmlns:a16="http://schemas.microsoft.com/office/drawing/2014/main" val="702203978"/>
                    </a:ext>
                  </a:extLst>
                </a:gridCol>
                <a:gridCol w="857919">
                  <a:extLst>
                    <a:ext uri="{9D8B030D-6E8A-4147-A177-3AD203B41FA5}">
                      <a16:colId xmlns:a16="http://schemas.microsoft.com/office/drawing/2014/main" val="2736831421"/>
                    </a:ext>
                  </a:extLst>
                </a:gridCol>
                <a:gridCol w="1488876">
                  <a:extLst>
                    <a:ext uri="{9D8B030D-6E8A-4147-A177-3AD203B41FA5}">
                      <a16:colId xmlns:a16="http://schemas.microsoft.com/office/drawing/2014/main" val="1008824902"/>
                    </a:ext>
                  </a:extLst>
                </a:gridCol>
                <a:gridCol w="2027535">
                  <a:extLst>
                    <a:ext uri="{9D8B030D-6E8A-4147-A177-3AD203B41FA5}">
                      <a16:colId xmlns:a16="http://schemas.microsoft.com/office/drawing/2014/main" val="827974683"/>
                    </a:ext>
                  </a:extLst>
                </a:gridCol>
                <a:gridCol w="2027535">
                  <a:extLst>
                    <a:ext uri="{9D8B030D-6E8A-4147-A177-3AD203B41FA5}">
                      <a16:colId xmlns:a16="http://schemas.microsoft.com/office/drawing/2014/main" val="2305391439"/>
                    </a:ext>
                  </a:extLst>
                </a:gridCol>
              </a:tblGrid>
              <a:tr h="1699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50" b="1" u="none" strike="noStrike" dirty="0">
                          <a:effectLst/>
                        </a:rPr>
                        <a:t>Ordem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50" b="1" u="none" strike="noStrike" dirty="0">
                          <a:effectLst/>
                        </a:rPr>
                        <a:t>Risco - Descrição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50" b="1" u="none" strike="noStrike" dirty="0">
                          <a:effectLst/>
                        </a:rPr>
                        <a:t>Controles Existentes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50" b="1" u="none" strike="noStrike" dirty="0">
                          <a:effectLst/>
                        </a:rPr>
                        <a:t>Área de Risco Residual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50" b="1" u="none" strike="noStrike" dirty="0">
                          <a:effectLst/>
                        </a:rPr>
                        <a:t>Tipo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050" b="1" u="none" strike="noStrike">
                          <a:effectLst/>
                        </a:rPr>
                        <a:t>Ações Mitigadoras</a:t>
                      </a:r>
                      <a:endParaRPr lang="pt-B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u="none" strike="noStrike" dirty="0">
                          <a:effectLst/>
                        </a:rPr>
                        <a:t>Implementação das Medidas com a indicação dos itens de verificação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6762136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u="none" strike="noStrike" dirty="0">
                          <a:effectLst/>
                        </a:rPr>
                        <a:t>Descrição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u="none" strike="noStrike" dirty="0">
                          <a:effectLst/>
                        </a:rPr>
                        <a:t>Tipo de Controle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u="none" strike="noStrike" dirty="0">
                          <a:effectLst/>
                        </a:rPr>
                        <a:t>Área ou Servidor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b="1" u="none" strike="noStrike" dirty="0">
                          <a:effectLst/>
                        </a:rPr>
                        <a:t>Papel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Tendo em vista o contingenciamento sofrido em 2017, está se trabalhando com a hipótese de cancelar o PROPREVINE. Processo 00190.107904/2016-41.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933418"/>
                  </a:ext>
                </a:extLst>
              </a:tr>
              <a:tr h="9388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1</a:t>
                      </a:r>
                      <a:endParaRPr lang="pt-B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Atraso na aprovação do Plano de Aquisições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O Plano de Aquisições teve sua confecção iniciada em 18.11.2016 (processo 00190.110639/2016-88). A expectativa é que seja concluído até o dia 10.01.2017. Sugere-se iniciar o PA 2018 antes da consulta do PLOA 2018 (que se encerra em 15.08.2017).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4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Provável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Iniciar o Plano de Aquisições 2018 em maio de 2017, tão logo seja de conhecimento os valores projetados para LOA 2018.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Preventivo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Coordenação-Geral do Programa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Responsável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67600"/>
                  </a:ext>
                </a:extLst>
              </a:tr>
              <a:tr h="9858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Comitê de Coordenação Estratégica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Autoridade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65748"/>
                  </a:ext>
                </a:extLst>
              </a:tr>
              <a:tr h="9858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Gustavo Rezende e Gerentes de Projetos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Consultado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011263"/>
                  </a:ext>
                </a:extLst>
              </a:tr>
              <a:tr h="34269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Gerentes de Projetos</a:t>
                      </a:r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Informado</a:t>
                      </a:r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897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10392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83</a:t>
            </a:fld>
            <a:endParaRPr dirty="0">
              <a:solidFill>
                <a:srgbClr val="FFFFFF"/>
              </a:solidFill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FD5089A1-54AE-4540-BF36-F96859CC7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802242"/>
              </p:ext>
            </p:extLst>
          </p:nvPr>
        </p:nvGraphicFramePr>
        <p:xfrm>
          <a:off x="139461" y="812841"/>
          <a:ext cx="11661476" cy="55174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3180">
                  <a:extLst>
                    <a:ext uri="{9D8B030D-6E8A-4147-A177-3AD203B41FA5}">
                      <a16:colId xmlns:a16="http://schemas.microsoft.com/office/drawing/2014/main" val="76763915"/>
                    </a:ext>
                  </a:extLst>
                </a:gridCol>
                <a:gridCol w="819509">
                  <a:extLst>
                    <a:ext uri="{9D8B030D-6E8A-4147-A177-3AD203B41FA5}">
                      <a16:colId xmlns:a16="http://schemas.microsoft.com/office/drawing/2014/main" val="447364044"/>
                    </a:ext>
                  </a:extLst>
                </a:gridCol>
                <a:gridCol w="1404059">
                  <a:extLst>
                    <a:ext uri="{9D8B030D-6E8A-4147-A177-3AD203B41FA5}">
                      <a16:colId xmlns:a16="http://schemas.microsoft.com/office/drawing/2014/main" val="479274643"/>
                    </a:ext>
                  </a:extLst>
                </a:gridCol>
                <a:gridCol w="663466">
                  <a:extLst>
                    <a:ext uri="{9D8B030D-6E8A-4147-A177-3AD203B41FA5}">
                      <a16:colId xmlns:a16="http://schemas.microsoft.com/office/drawing/2014/main" val="3547869700"/>
                    </a:ext>
                  </a:extLst>
                </a:gridCol>
                <a:gridCol w="802437">
                  <a:extLst>
                    <a:ext uri="{9D8B030D-6E8A-4147-A177-3AD203B41FA5}">
                      <a16:colId xmlns:a16="http://schemas.microsoft.com/office/drawing/2014/main" val="3239602831"/>
                    </a:ext>
                  </a:extLst>
                </a:gridCol>
                <a:gridCol w="926463">
                  <a:extLst>
                    <a:ext uri="{9D8B030D-6E8A-4147-A177-3AD203B41FA5}">
                      <a16:colId xmlns:a16="http://schemas.microsoft.com/office/drawing/2014/main" val="3721087535"/>
                    </a:ext>
                  </a:extLst>
                </a:gridCol>
                <a:gridCol w="847265">
                  <a:extLst>
                    <a:ext uri="{9D8B030D-6E8A-4147-A177-3AD203B41FA5}">
                      <a16:colId xmlns:a16="http://schemas.microsoft.com/office/drawing/2014/main" val="2942360877"/>
                    </a:ext>
                  </a:extLst>
                </a:gridCol>
                <a:gridCol w="1470387">
                  <a:extLst>
                    <a:ext uri="{9D8B030D-6E8A-4147-A177-3AD203B41FA5}">
                      <a16:colId xmlns:a16="http://schemas.microsoft.com/office/drawing/2014/main" val="1848677727"/>
                    </a:ext>
                  </a:extLst>
                </a:gridCol>
                <a:gridCol w="2002355">
                  <a:extLst>
                    <a:ext uri="{9D8B030D-6E8A-4147-A177-3AD203B41FA5}">
                      <a16:colId xmlns:a16="http://schemas.microsoft.com/office/drawing/2014/main" val="1342740876"/>
                    </a:ext>
                  </a:extLst>
                </a:gridCol>
                <a:gridCol w="2002355">
                  <a:extLst>
                    <a:ext uri="{9D8B030D-6E8A-4147-A177-3AD203B41FA5}">
                      <a16:colId xmlns:a16="http://schemas.microsoft.com/office/drawing/2014/main" val="3848220401"/>
                    </a:ext>
                  </a:extLst>
                </a:gridCol>
              </a:tblGrid>
              <a:tr h="1887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Ordem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Risco - Descrição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Controles Existentes</a:t>
                      </a:r>
                      <a:endParaRPr lang="pt-B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Área de Risco Residual</a:t>
                      </a:r>
                      <a:endParaRPr lang="pt-B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Tipo</a:t>
                      </a:r>
                      <a:endParaRPr lang="pt-B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Ações Mitigadoras</a:t>
                      </a:r>
                      <a:endParaRPr lang="pt-BR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effectLst/>
                        </a:rPr>
                        <a:t>Implementação das Medidas com a indicação dos itens de verificação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402200"/>
                  </a:ext>
                </a:extLst>
              </a:tr>
              <a:tr h="46781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Descrição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Tipo de Controle</a:t>
                      </a:r>
                      <a:endParaRPr lang="pt-B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Área ou Servidor</a:t>
                      </a:r>
                      <a:endParaRPr lang="pt-B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Papel</a:t>
                      </a:r>
                      <a:endParaRPr lang="pt-B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4006041"/>
                  </a:ext>
                </a:extLst>
              </a:tr>
              <a:tr h="188763">
                <a:tc rowSpan="20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2</a:t>
                      </a:r>
                      <a:endParaRPr lang="pt-BR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0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Erros procedimentais de aquisições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0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Foram implementados diversos checklists e fluxos na intranet.</a:t>
                      </a:r>
                      <a:br>
                        <a:rPr lang="pt-BR" sz="900" u="none" strike="noStrike" dirty="0">
                          <a:effectLst/>
                        </a:rPr>
                      </a:br>
                      <a:r>
                        <a:rPr lang="pt-BR" sz="900" u="none" strike="noStrike" dirty="0">
                          <a:effectLst/>
                        </a:rPr>
                        <a:t>Foram realizadas capacitações internas e externas. Porém, pode haver necessidade de se utilizar nova modalidade de aquisições.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0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2,4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0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Provável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Realizar oficinas com os gerentes de projetos com ênfase: fluxos, notas técnicas, Termos de Referências.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Preventivo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 err="1">
                          <a:effectLst/>
                        </a:rPr>
                        <a:t>Coordenação-Geral</a:t>
                      </a:r>
                      <a:r>
                        <a:rPr lang="pt-BR" sz="900" u="none" strike="noStrike" dirty="0">
                          <a:effectLst/>
                        </a:rPr>
                        <a:t> do Programa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Responsável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Será realizado no 2 semestre em reunião com os gerentes caso haja recomposição da dotação.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083790"/>
                  </a:ext>
                </a:extLst>
              </a:tr>
              <a:tr h="1887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Comitê de Coordenação Estratégica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Autoridade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572989"/>
                  </a:ext>
                </a:extLst>
              </a:tr>
              <a:tr h="957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Gerentes de Projetos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Consultado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378851"/>
                  </a:ext>
                </a:extLst>
              </a:tr>
              <a:tr h="18057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Gerentes de Projetos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Informado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343618"/>
                  </a:ext>
                </a:extLst>
              </a:tr>
              <a:tr h="1887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Realizar capacitações internas com os membros da CEL.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Preventivo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Coordenação-Geral do Programa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Responsável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Está se aguardando a chegada do novo membro para iniciar as capacitações internas. Processo 00190.101960/2017-52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24312"/>
                  </a:ext>
                </a:extLst>
              </a:tr>
              <a:tr h="1887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Comitê de Coordenação Estratégica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Autoridade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181517"/>
                  </a:ext>
                </a:extLst>
              </a:tr>
              <a:tr h="957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Membros da CEL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Consultado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499928"/>
                  </a:ext>
                </a:extLst>
              </a:tr>
              <a:tr h="957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Membros da CEL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Informado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405176"/>
                  </a:ext>
                </a:extLst>
              </a:tr>
              <a:tr h="1887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Realizar capacitações externas com os membros da CEL.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Preventivo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 err="1">
                          <a:effectLst/>
                        </a:rPr>
                        <a:t>Coordenação-Geral</a:t>
                      </a:r>
                      <a:r>
                        <a:rPr lang="pt-BR" sz="900" u="none" strike="noStrike" dirty="0">
                          <a:effectLst/>
                        </a:rPr>
                        <a:t> do Programa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Responsável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O servidor João Paulo foi capacitado em pregões no Congresso de Pregoeiros de 20 a 23 de março de 2017. Processo 00190.110728/2016-24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27512"/>
                  </a:ext>
                </a:extLst>
              </a:tr>
              <a:tr h="1887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Comitê de Coordenação Estratégica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Autoridade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520603"/>
                  </a:ext>
                </a:extLst>
              </a:tr>
              <a:tr h="957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Membros da CEL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Consultado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724390"/>
                  </a:ext>
                </a:extLst>
              </a:tr>
              <a:tr h="957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Membros da CEL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Informado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914947"/>
                  </a:ext>
                </a:extLst>
              </a:tr>
              <a:tr h="1887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Divulgar tempestivamente orientações da ASJUR a partir de casos concretos após ajustes nos procedimentos.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A posteriori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Coordenação-Geral do Programa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Responsável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Foi emitido o informe 02/2017 de 07 de fevereiro de 2017 contendo as principais orientações emanadas em 2016.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8519795"/>
                  </a:ext>
                </a:extLst>
              </a:tr>
              <a:tr h="1887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Comitê de Coordenação Estratégica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Autoridade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2052"/>
                  </a:ext>
                </a:extLst>
              </a:tr>
              <a:tr h="957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Gerentes de Projetos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Consultado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0372385"/>
                  </a:ext>
                </a:extLst>
              </a:tr>
              <a:tr h="27359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Gerentes de Projetos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Informado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811042"/>
                  </a:ext>
                </a:extLst>
              </a:tr>
              <a:tr h="1887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Solicitar ao BID apoio para capacitações nas aquisições superiores a $ 100.000 mas que não sejam realizadas via pregão.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Preventivo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Coordenação-Geral do Programa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Responsável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Não houve necessidade.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528070"/>
                  </a:ext>
                </a:extLst>
              </a:tr>
              <a:tr h="18876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Comitê de Coordenação Estratégica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Autoridade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943301"/>
                  </a:ext>
                </a:extLst>
              </a:tr>
              <a:tr h="957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Membros da CEL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Consultado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32087"/>
                  </a:ext>
                </a:extLst>
              </a:tr>
              <a:tr h="36661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Membros da CEL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 dirty="0">
                          <a:effectLst/>
                        </a:rPr>
                        <a:t>Informado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465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878494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84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662033" y="85394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5D35F604-385F-40EC-BBE7-5F63B8CBD8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600674"/>
              </p:ext>
            </p:extLst>
          </p:nvPr>
        </p:nvGraphicFramePr>
        <p:xfrm>
          <a:off x="260947" y="1508904"/>
          <a:ext cx="11670103" cy="37892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7386">
                  <a:extLst>
                    <a:ext uri="{9D8B030D-6E8A-4147-A177-3AD203B41FA5}">
                      <a16:colId xmlns:a16="http://schemas.microsoft.com/office/drawing/2014/main" val="1829981096"/>
                    </a:ext>
                  </a:extLst>
                </a:gridCol>
                <a:gridCol w="825672">
                  <a:extLst>
                    <a:ext uri="{9D8B030D-6E8A-4147-A177-3AD203B41FA5}">
                      <a16:colId xmlns:a16="http://schemas.microsoft.com/office/drawing/2014/main" val="3123586445"/>
                    </a:ext>
                  </a:extLst>
                </a:gridCol>
                <a:gridCol w="1196627">
                  <a:extLst>
                    <a:ext uri="{9D8B030D-6E8A-4147-A177-3AD203B41FA5}">
                      <a16:colId xmlns:a16="http://schemas.microsoft.com/office/drawing/2014/main" val="2898088372"/>
                    </a:ext>
                  </a:extLst>
                </a:gridCol>
                <a:gridCol w="664128">
                  <a:extLst>
                    <a:ext uri="{9D8B030D-6E8A-4147-A177-3AD203B41FA5}">
                      <a16:colId xmlns:a16="http://schemas.microsoft.com/office/drawing/2014/main" val="3235348960"/>
                    </a:ext>
                  </a:extLst>
                </a:gridCol>
                <a:gridCol w="803236">
                  <a:extLst>
                    <a:ext uri="{9D8B030D-6E8A-4147-A177-3AD203B41FA5}">
                      <a16:colId xmlns:a16="http://schemas.microsoft.com/office/drawing/2014/main" val="10181262"/>
                    </a:ext>
                  </a:extLst>
                </a:gridCol>
                <a:gridCol w="924394">
                  <a:extLst>
                    <a:ext uri="{9D8B030D-6E8A-4147-A177-3AD203B41FA5}">
                      <a16:colId xmlns:a16="http://schemas.microsoft.com/office/drawing/2014/main" val="3557690244"/>
                    </a:ext>
                  </a:extLst>
                </a:gridCol>
                <a:gridCol w="848109">
                  <a:extLst>
                    <a:ext uri="{9D8B030D-6E8A-4147-A177-3AD203B41FA5}">
                      <a16:colId xmlns:a16="http://schemas.microsoft.com/office/drawing/2014/main" val="3518594127"/>
                    </a:ext>
                  </a:extLst>
                </a:gridCol>
                <a:gridCol w="1471851">
                  <a:extLst>
                    <a:ext uri="{9D8B030D-6E8A-4147-A177-3AD203B41FA5}">
                      <a16:colId xmlns:a16="http://schemas.microsoft.com/office/drawing/2014/main" val="349549077"/>
                    </a:ext>
                  </a:extLst>
                </a:gridCol>
                <a:gridCol w="2004350">
                  <a:extLst>
                    <a:ext uri="{9D8B030D-6E8A-4147-A177-3AD203B41FA5}">
                      <a16:colId xmlns:a16="http://schemas.microsoft.com/office/drawing/2014/main" val="3383459760"/>
                    </a:ext>
                  </a:extLst>
                </a:gridCol>
                <a:gridCol w="2004350">
                  <a:extLst>
                    <a:ext uri="{9D8B030D-6E8A-4147-A177-3AD203B41FA5}">
                      <a16:colId xmlns:a16="http://schemas.microsoft.com/office/drawing/2014/main" val="1236464639"/>
                    </a:ext>
                  </a:extLst>
                </a:gridCol>
              </a:tblGrid>
              <a:tr h="1699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Ordem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Risco - Descrição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Controles Existentes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Área de Risco Residual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Tipo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Ações Mitigadoras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Implementação das Medidas com a indicação dos itens de verificação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5346113"/>
                  </a:ext>
                </a:extLst>
              </a:tr>
              <a:tr h="25256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Descrição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Tipo de Controle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Área ou Servidor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Papel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4951865"/>
                  </a:ext>
                </a:extLst>
              </a:tr>
              <a:tr h="281668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3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Atraso na aprovação e na contratação de bens e serviços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Foram implementados diversos checklist e fluxos na intranet. Porém, pode haver déficit de pessoal em determinados períodos do exercício financeiro.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3,6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Provável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Adotar das medidas mitigadoras do risco 2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991212"/>
                  </a:ext>
                </a:extLst>
              </a:tr>
              <a:tr h="19716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Recrutar novos membros para a CEL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Preventivo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Coordenação-Geral do Programa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Responsável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Foi aberto o processo 00190.101960/2017-52 referente a cessão de servidora do MTE via GSISTE.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683519"/>
                  </a:ext>
                </a:extLst>
              </a:tr>
              <a:tr h="9858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Comitê de Coordenação Estratégica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Autoridade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43988"/>
                  </a:ext>
                </a:extLst>
              </a:tr>
              <a:tr h="9858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Unidades do Órgão Central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Consultado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641195"/>
                  </a:ext>
                </a:extLst>
              </a:tr>
              <a:tr h="9858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Membros da CEL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Informado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101186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Estabelecer escala de contingência nos períodos de afastamento dos membros da CEL.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Preventivo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Coordenação-Geral do Programa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Responsável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Foi estabelecida escala de contingência e atualizada (Despachos SEI 0268829,  SEI 0272814 e SEI 0278806 deste processo de gestão de riscos).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7338330"/>
                  </a:ext>
                </a:extLst>
              </a:tr>
              <a:tr h="9858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Comitê de Coordenação Estratégica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Autoridade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99916"/>
                  </a:ext>
                </a:extLst>
              </a:tr>
              <a:tr h="9858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DSI e DGI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Consultado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999421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Membros da CEL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Informado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521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50534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85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662033" y="85394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AC326EC4-6274-481D-8B2E-7E729280F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187555"/>
              </p:ext>
            </p:extLst>
          </p:nvPr>
        </p:nvGraphicFramePr>
        <p:xfrm>
          <a:off x="243696" y="1448519"/>
          <a:ext cx="11704605" cy="51956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9889">
                  <a:extLst>
                    <a:ext uri="{9D8B030D-6E8A-4147-A177-3AD203B41FA5}">
                      <a16:colId xmlns:a16="http://schemas.microsoft.com/office/drawing/2014/main" val="1300978455"/>
                    </a:ext>
                  </a:extLst>
                </a:gridCol>
                <a:gridCol w="827901">
                  <a:extLst>
                    <a:ext uri="{9D8B030D-6E8A-4147-A177-3AD203B41FA5}">
                      <a16:colId xmlns:a16="http://schemas.microsoft.com/office/drawing/2014/main" val="1535823312"/>
                    </a:ext>
                  </a:extLst>
                </a:gridCol>
                <a:gridCol w="1199857">
                  <a:extLst>
                    <a:ext uri="{9D8B030D-6E8A-4147-A177-3AD203B41FA5}">
                      <a16:colId xmlns:a16="http://schemas.microsoft.com/office/drawing/2014/main" val="4230584166"/>
                    </a:ext>
                  </a:extLst>
                </a:gridCol>
                <a:gridCol w="665920">
                  <a:extLst>
                    <a:ext uri="{9D8B030D-6E8A-4147-A177-3AD203B41FA5}">
                      <a16:colId xmlns:a16="http://schemas.microsoft.com/office/drawing/2014/main" val="1938592336"/>
                    </a:ext>
                  </a:extLst>
                </a:gridCol>
                <a:gridCol w="805405">
                  <a:extLst>
                    <a:ext uri="{9D8B030D-6E8A-4147-A177-3AD203B41FA5}">
                      <a16:colId xmlns:a16="http://schemas.microsoft.com/office/drawing/2014/main" val="3963764160"/>
                    </a:ext>
                  </a:extLst>
                </a:gridCol>
                <a:gridCol w="929889">
                  <a:extLst>
                    <a:ext uri="{9D8B030D-6E8A-4147-A177-3AD203B41FA5}">
                      <a16:colId xmlns:a16="http://schemas.microsoft.com/office/drawing/2014/main" val="4284566446"/>
                    </a:ext>
                  </a:extLst>
                </a:gridCol>
                <a:gridCol w="850398">
                  <a:extLst>
                    <a:ext uri="{9D8B030D-6E8A-4147-A177-3AD203B41FA5}">
                      <a16:colId xmlns:a16="http://schemas.microsoft.com/office/drawing/2014/main" val="2104124386"/>
                    </a:ext>
                  </a:extLst>
                </a:gridCol>
                <a:gridCol w="1475824">
                  <a:extLst>
                    <a:ext uri="{9D8B030D-6E8A-4147-A177-3AD203B41FA5}">
                      <a16:colId xmlns:a16="http://schemas.microsoft.com/office/drawing/2014/main" val="3880145183"/>
                    </a:ext>
                  </a:extLst>
                </a:gridCol>
                <a:gridCol w="2009761">
                  <a:extLst>
                    <a:ext uri="{9D8B030D-6E8A-4147-A177-3AD203B41FA5}">
                      <a16:colId xmlns:a16="http://schemas.microsoft.com/office/drawing/2014/main" val="158540127"/>
                    </a:ext>
                  </a:extLst>
                </a:gridCol>
                <a:gridCol w="2009761">
                  <a:extLst>
                    <a:ext uri="{9D8B030D-6E8A-4147-A177-3AD203B41FA5}">
                      <a16:colId xmlns:a16="http://schemas.microsoft.com/office/drawing/2014/main" val="1267555920"/>
                    </a:ext>
                  </a:extLst>
                </a:gridCol>
              </a:tblGrid>
              <a:tr h="1699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Ordem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Risco - Descrição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Controles Existentes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Área de Risco Residual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Tipo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Ações Mitigadoras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Implementação das Medidas com a indicação dos itens de verificação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53158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Descrição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Tipo de Controle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Área ou Servidor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Papel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843520"/>
                  </a:ext>
                </a:extLst>
              </a:tr>
              <a:tr h="18777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Não cumprimento dos itens do PA que impactam diretamente dos produtos com meta física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Apesar da existência do POA (Plano Operacional Anual), é necessário torná-lo um instrumento efetivo de alcance das metas físicas do exercício inclusive as pendentes. </a:t>
                      </a:r>
                      <a:br>
                        <a:rPr lang="pt-BR" sz="1000" u="none" strike="noStrike">
                          <a:effectLst/>
                        </a:rPr>
                      </a:br>
                      <a:r>
                        <a:rPr lang="pt-BR" sz="1000" u="none" strike="noStrike">
                          <a:effectLst/>
                        </a:rPr>
                        <a:t>Além disso, um produto já alcançou toda a execução financeira. Deve ser estabelecido controle considere o que já foi executado e o que resta ser executado.</a:t>
                      </a:r>
                      <a:br>
                        <a:rPr lang="pt-BR" sz="1000" u="none" strike="noStrike">
                          <a:effectLst/>
                        </a:rPr>
                      </a:br>
                      <a:r>
                        <a:rPr lang="pt-BR" sz="1000" u="none" strike="noStrike">
                          <a:effectLst/>
                        </a:rPr>
                        <a:t>A título de mitigação foram realizadas em 2016: (i) reuniões com os gerentes registradas em atas a fim de priorizar as aquisições que impactam as metas físicas; (ii) adoção de nota técnica padronizada com a indicação dos produtos.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Provável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Utilizar o POA de forma efetiva vinculado às aquisições.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Preventivo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Coordenação-Geral do Programa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Responsável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Foi realizada em 09.03.2017 reunião (ver ata 02/20177 SEI 0297618 deste processp de gestão de riscos) com os gerentes de projeto que teve um dos propósitos elaborar o POA 2017 mais alinhado as metas físicas de 2017 e as metas físicas pedentes de anos anteriores (ver processo 00190.102542/2017-82).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7947393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Comitê de Coordenação Estratégica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Autoridade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9576125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Gustavo Rezende e Gerentes de Projetos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Consultado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143200"/>
                  </a:ext>
                </a:extLst>
              </a:tr>
              <a:tr h="12487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Gerentes de Projetos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Informado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9424824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Instituir mecanismo que indique o que já foi pago, o que foi empenhado e pendente de pagamento e o que resta a ser gasto por cada produto.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Preventivo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Coordenação-Geral do Programa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Responsável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Tendo em vista o contingenciamento sofrido em 2017, está se trabalhando com a hipótese de cancelar o PROPREVINE. Processo 00190.107904/2016-41. 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040440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Comitê de Coordenação Estratégica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Autoridade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649880"/>
                  </a:ext>
                </a:extLst>
              </a:tr>
              <a:tr h="16994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Gustavo Rezende, Fábio Moraes e Ebraim Procópio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Consultado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361828"/>
                  </a:ext>
                </a:extLst>
              </a:tr>
              <a:tr h="86378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Gerentes de Projetos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Informado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69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008854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86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662033" y="85394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9E594126-8C65-4040-9B24-A6F61440C0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510404"/>
              </p:ext>
            </p:extLst>
          </p:nvPr>
        </p:nvGraphicFramePr>
        <p:xfrm>
          <a:off x="156713" y="1450504"/>
          <a:ext cx="11851257" cy="50620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1540">
                  <a:extLst>
                    <a:ext uri="{9D8B030D-6E8A-4147-A177-3AD203B41FA5}">
                      <a16:colId xmlns:a16="http://schemas.microsoft.com/office/drawing/2014/main" val="304225583"/>
                    </a:ext>
                  </a:extLst>
                </a:gridCol>
                <a:gridCol w="838274">
                  <a:extLst>
                    <a:ext uri="{9D8B030D-6E8A-4147-A177-3AD203B41FA5}">
                      <a16:colId xmlns:a16="http://schemas.microsoft.com/office/drawing/2014/main" val="180161325"/>
                    </a:ext>
                  </a:extLst>
                </a:gridCol>
                <a:gridCol w="1214890">
                  <a:extLst>
                    <a:ext uri="{9D8B030D-6E8A-4147-A177-3AD203B41FA5}">
                      <a16:colId xmlns:a16="http://schemas.microsoft.com/office/drawing/2014/main" val="4033463882"/>
                    </a:ext>
                  </a:extLst>
                </a:gridCol>
                <a:gridCol w="674264">
                  <a:extLst>
                    <a:ext uri="{9D8B030D-6E8A-4147-A177-3AD203B41FA5}">
                      <a16:colId xmlns:a16="http://schemas.microsoft.com/office/drawing/2014/main" val="1360032937"/>
                    </a:ext>
                  </a:extLst>
                </a:gridCol>
                <a:gridCol w="815496">
                  <a:extLst>
                    <a:ext uri="{9D8B030D-6E8A-4147-A177-3AD203B41FA5}">
                      <a16:colId xmlns:a16="http://schemas.microsoft.com/office/drawing/2014/main" val="1361831865"/>
                    </a:ext>
                  </a:extLst>
                </a:gridCol>
                <a:gridCol w="941540">
                  <a:extLst>
                    <a:ext uri="{9D8B030D-6E8A-4147-A177-3AD203B41FA5}">
                      <a16:colId xmlns:a16="http://schemas.microsoft.com/office/drawing/2014/main" val="634909015"/>
                    </a:ext>
                  </a:extLst>
                </a:gridCol>
                <a:gridCol w="861053">
                  <a:extLst>
                    <a:ext uri="{9D8B030D-6E8A-4147-A177-3AD203B41FA5}">
                      <a16:colId xmlns:a16="http://schemas.microsoft.com/office/drawing/2014/main" val="3930709758"/>
                    </a:ext>
                  </a:extLst>
                </a:gridCol>
                <a:gridCol w="1494316">
                  <a:extLst>
                    <a:ext uri="{9D8B030D-6E8A-4147-A177-3AD203B41FA5}">
                      <a16:colId xmlns:a16="http://schemas.microsoft.com/office/drawing/2014/main" val="562147342"/>
                    </a:ext>
                  </a:extLst>
                </a:gridCol>
                <a:gridCol w="2034942">
                  <a:extLst>
                    <a:ext uri="{9D8B030D-6E8A-4147-A177-3AD203B41FA5}">
                      <a16:colId xmlns:a16="http://schemas.microsoft.com/office/drawing/2014/main" val="2762300222"/>
                    </a:ext>
                  </a:extLst>
                </a:gridCol>
                <a:gridCol w="2034942">
                  <a:extLst>
                    <a:ext uri="{9D8B030D-6E8A-4147-A177-3AD203B41FA5}">
                      <a16:colId xmlns:a16="http://schemas.microsoft.com/office/drawing/2014/main" val="1774091038"/>
                    </a:ext>
                  </a:extLst>
                </a:gridCol>
              </a:tblGrid>
              <a:tr h="1699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Ordem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Risco - Descrição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Controles Existentes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Área de Risco Residual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Tipo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Ações Mitigadoras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Implementação das Medidas com a indicação dos itens de verificação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412156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Descrição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Tipo de Controle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Área ou Servidor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Papel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132637"/>
                  </a:ext>
                </a:extLst>
              </a:tr>
              <a:tr h="56333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Não alcance dos indicadores previstos na matriz de resultados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Em 2016 a aferição dos indicadores ganhou rito mais formal com a elaboração de nota técnica por parte do gerente e do dirigente máximo. Ainda cabem aperfeiçoamentos.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Provável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Aperfeiçoar a coleta dos indicadores do PROPREVINE inclusive dos produtos. Desenhar modelo que será utilizado na prestação de contas final.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Preventivo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Coordenação-Geral do Programa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Responsável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A aferição do Relatório de Progresso e do PMR feita por meio de notas técnicas. Porém, cabe ainda melhorias tendo em vista recomendação pendente do TCU do ano de 2015:</a:t>
                      </a:r>
                      <a:br>
                        <a:rPr lang="pt-BR" sz="1100" u="none" strike="noStrike">
                          <a:effectLst/>
                        </a:rPr>
                      </a:br>
                      <a:r>
                        <a:rPr lang="pt-BR" sz="1100" u="none" strike="noStrike">
                          <a:effectLst/>
                        </a:rPr>
                        <a:t>Avaliar a oportunidade e conveniência de que sejam inseridas notas explicativas nos futuros Relatórios Semestrais de Progresso, sempre que houver variação significativa entre a previsão de alteração dos indicadores e os resultados efetivamente apurados, de forma a tentar evidenciar as possíveis causas para distorções eventualmente identificadas. Será ajustada no Relatório de Progresso referente a 30.06.2017.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0598650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Comitê de Coordenação Estratégica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Autoridade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143358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Gustavo Rezende e Gerentes de Projetos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Consultado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301504"/>
                  </a:ext>
                </a:extLst>
              </a:tr>
              <a:tr h="22064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Gerentes de Projetos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Informado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202533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Manter a aferição formal no SEI.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Preventivo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 err="1">
                          <a:effectLst/>
                        </a:rPr>
                        <a:t>Coordenação-Geral</a:t>
                      </a:r>
                      <a:r>
                        <a:rPr lang="pt-BR" sz="1100" u="none" strike="noStrike" dirty="0">
                          <a:effectLst/>
                        </a:rPr>
                        <a:t> do Programa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Responsável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Está mantida.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5401955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Comitê de Coordenação Estratégica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Autoridade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402013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Ordenador de Despesas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Consultado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941990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Gerentes de Projetos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Informado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2449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18734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87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662033" y="85394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A0E30025-6603-407C-870C-CC5E837AF9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660799"/>
              </p:ext>
            </p:extLst>
          </p:nvPr>
        </p:nvGraphicFramePr>
        <p:xfrm>
          <a:off x="156714" y="1508904"/>
          <a:ext cx="11782245" cy="5063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058">
                  <a:extLst>
                    <a:ext uri="{9D8B030D-6E8A-4147-A177-3AD203B41FA5}">
                      <a16:colId xmlns:a16="http://schemas.microsoft.com/office/drawing/2014/main" val="223279106"/>
                    </a:ext>
                  </a:extLst>
                </a:gridCol>
                <a:gridCol w="833393">
                  <a:extLst>
                    <a:ext uri="{9D8B030D-6E8A-4147-A177-3AD203B41FA5}">
                      <a16:colId xmlns:a16="http://schemas.microsoft.com/office/drawing/2014/main" val="926092205"/>
                    </a:ext>
                  </a:extLst>
                </a:gridCol>
                <a:gridCol w="1207816">
                  <a:extLst>
                    <a:ext uri="{9D8B030D-6E8A-4147-A177-3AD203B41FA5}">
                      <a16:colId xmlns:a16="http://schemas.microsoft.com/office/drawing/2014/main" val="1889800289"/>
                    </a:ext>
                  </a:extLst>
                </a:gridCol>
                <a:gridCol w="670337">
                  <a:extLst>
                    <a:ext uri="{9D8B030D-6E8A-4147-A177-3AD203B41FA5}">
                      <a16:colId xmlns:a16="http://schemas.microsoft.com/office/drawing/2014/main" val="3608968344"/>
                    </a:ext>
                  </a:extLst>
                </a:gridCol>
                <a:gridCol w="810747">
                  <a:extLst>
                    <a:ext uri="{9D8B030D-6E8A-4147-A177-3AD203B41FA5}">
                      <a16:colId xmlns:a16="http://schemas.microsoft.com/office/drawing/2014/main" val="3166185708"/>
                    </a:ext>
                  </a:extLst>
                </a:gridCol>
                <a:gridCol w="936058">
                  <a:extLst>
                    <a:ext uri="{9D8B030D-6E8A-4147-A177-3AD203B41FA5}">
                      <a16:colId xmlns:a16="http://schemas.microsoft.com/office/drawing/2014/main" val="80417189"/>
                    </a:ext>
                  </a:extLst>
                </a:gridCol>
                <a:gridCol w="856039">
                  <a:extLst>
                    <a:ext uri="{9D8B030D-6E8A-4147-A177-3AD203B41FA5}">
                      <a16:colId xmlns:a16="http://schemas.microsoft.com/office/drawing/2014/main" val="1243321223"/>
                    </a:ext>
                  </a:extLst>
                </a:gridCol>
                <a:gridCol w="1485613">
                  <a:extLst>
                    <a:ext uri="{9D8B030D-6E8A-4147-A177-3AD203B41FA5}">
                      <a16:colId xmlns:a16="http://schemas.microsoft.com/office/drawing/2014/main" val="2368005156"/>
                    </a:ext>
                  </a:extLst>
                </a:gridCol>
                <a:gridCol w="2023092">
                  <a:extLst>
                    <a:ext uri="{9D8B030D-6E8A-4147-A177-3AD203B41FA5}">
                      <a16:colId xmlns:a16="http://schemas.microsoft.com/office/drawing/2014/main" val="1794126265"/>
                    </a:ext>
                  </a:extLst>
                </a:gridCol>
                <a:gridCol w="2023092">
                  <a:extLst>
                    <a:ext uri="{9D8B030D-6E8A-4147-A177-3AD203B41FA5}">
                      <a16:colId xmlns:a16="http://schemas.microsoft.com/office/drawing/2014/main" val="766818095"/>
                    </a:ext>
                  </a:extLst>
                </a:gridCol>
              </a:tblGrid>
              <a:tr h="1699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Ordem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Risco - Descrição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Controles Existentes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Área de Risco Residual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Tipo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Ações Mitigadoras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Implementação das Medidas com a indicação dos itens de verificação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795019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Descrição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Tipo de Controle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Área ou Servidor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Papel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975585"/>
                  </a:ext>
                </a:extLst>
              </a:tr>
              <a:tr h="93889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Desvirtuamento dos bens adquiridos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Apesar da orientação constante no processo 00190.106317/2016-34, faz-se necessária a fiscalização quanto ao seu fiel cumprimento. Cabem aperfeiçoamentos pela área patrimonial a fim de identificar com clareza e precisão os bens e equipamentos do PROPREVINE. Ainda cabem aperfeiçoamentos, especialmente na origem da demanda: aprofundar ao máximo a necessidade de bens ou serviços que não contribuem diretamente para a meta física do produto.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Provável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Adotar rotinas que impeçam a aquisição de produtos de alto e médio  valor sem relação direta com os indicadores e produtos da Matriz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Preventivo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Coordenação-Geral do Programa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Responsável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 NT de Aquisições do PROPREVINE foi aperfeiçoada no final de 2016.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576950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Comitê de Coordenação Estratégica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Autoridade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287563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Ordenador de Despesas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Consultado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590040"/>
                  </a:ext>
                </a:extLst>
              </a:tr>
              <a:tr h="23472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Gerentes de Projetos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Informado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718498"/>
                  </a:ext>
                </a:extLst>
              </a:tr>
              <a:tr h="3849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Fiscalizar o fiel cumprimento das orientações constantes no processo 00190.106317/2016-34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Concomitante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Coordenação-Geral do Programa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Responsável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Em monitoramento.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871997"/>
                  </a:ext>
                </a:extLst>
              </a:tr>
              <a:tr h="3849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Comitê de Coordenação Estratégica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Autoridade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474120"/>
                  </a:ext>
                </a:extLst>
              </a:tr>
              <a:tr h="3849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Ordenador de Despesas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Consultado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825805"/>
                  </a:ext>
                </a:extLst>
              </a:tr>
              <a:tr h="3849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Gerentes de Projetos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Informado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197277"/>
                  </a:ext>
                </a:extLst>
              </a:tr>
              <a:tr h="3849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Solicitar que a área patrimonial institua rotinas que permitam identificar com clareza e precisão os bens e equipamentos do PROPREVINE.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Preventivo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Coordenação-Geral do Programa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Responsável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Pendente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418964"/>
                  </a:ext>
                </a:extLst>
              </a:tr>
              <a:tr h="3849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Comitê de Coordenação Estratégica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Autoridade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142653"/>
                  </a:ext>
                </a:extLst>
              </a:tr>
              <a:tr h="38494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DGI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Consultado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414533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Gerentes de Projetos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Informado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662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027728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88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662033" y="85394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64FF23CE-792E-438B-89C9-FFA8F30EF4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344624"/>
              </p:ext>
            </p:extLst>
          </p:nvPr>
        </p:nvGraphicFramePr>
        <p:xfrm>
          <a:off x="204876" y="1575572"/>
          <a:ext cx="11782245" cy="37068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058">
                  <a:extLst>
                    <a:ext uri="{9D8B030D-6E8A-4147-A177-3AD203B41FA5}">
                      <a16:colId xmlns:a16="http://schemas.microsoft.com/office/drawing/2014/main" val="3372646193"/>
                    </a:ext>
                  </a:extLst>
                </a:gridCol>
                <a:gridCol w="833393">
                  <a:extLst>
                    <a:ext uri="{9D8B030D-6E8A-4147-A177-3AD203B41FA5}">
                      <a16:colId xmlns:a16="http://schemas.microsoft.com/office/drawing/2014/main" val="2436312241"/>
                    </a:ext>
                  </a:extLst>
                </a:gridCol>
                <a:gridCol w="1207816">
                  <a:extLst>
                    <a:ext uri="{9D8B030D-6E8A-4147-A177-3AD203B41FA5}">
                      <a16:colId xmlns:a16="http://schemas.microsoft.com/office/drawing/2014/main" val="1377615173"/>
                    </a:ext>
                  </a:extLst>
                </a:gridCol>
                <a:gridCol w="670337">
                  <a:extLst>
                    <a:ext uri="{9D8B030D-6E8A-4147-A177-3AD203B41FA5}">
                      <a16:colId xmlns:a16="http://schemas.microsoft.com/office/drawing/2014/main" val="3956962342"/>
                    </a:ext>
                  </a:extLst>
                </a:gridCol>
                <a:gridCol w="810747">
                  <a:extLst>
                    <a:ext uri="{9D8B030D-6E8A-4147-A177-3AD203B41FA5}">
                      <a16:colId xmlns:a16="http://schemas.microsoft.com/office/drawing/2014/main" val="2361949923"/>
                    </a:ext>
                  </a:extLst>
                </a:gridCol>
                <a:gridCol w="936058">
                  <a:extLst>
                    <a:ext uri="{9D8B030D-6E8A-4147-A177-3AD203B41FA5}">
                      <a16:colId xmlns:a16="http://schemas.microsoft.com/office/drawing/2014/main" val="2645170802"/>
                    </a:ext>
                  </a:extLst>
                </a:gridCol>
                <a:gridCol w="856039">
                  <a:extLst>
                    <a:ext uri="{9D8B030D-6E8A-4147-A177-3AD203B41FA5}">
                      <a16:colId xmlns:a16="http://schemas.microsoft.com/office/drawing/2014/main" val="1612030296"/>
                    </a:ext>
                  </a:extLst>
                </a:gridCol>
                <a:gridCol w="1485613">
                  <a:extLst>
                    <a:ext uri="{9D8B030D-6E8A-4147-A177-3AD203B41FA5}">
                      <a16:colId xmlns:a16="http://schemas.microsoft.com/office/drawing/2014/main" val="781600650"/>
                    </a:ext>
                  </a:extLst>
                </a:gridCol>
                <a:gridCol w="2023092">
                  <a:extLst>
                    <a:ext uri="{9D8B030D-6E8A-4147-A177-3AD203B41FA5}">
                      <a16:colId xmlns:a16="http://schemas.microsoft.com/office/drawing/2014/main" val="429685845"/>
                    </a:ext>
                  </a:extLst>
                </a:gridCol>
                <a:gridCol w="2023092">
                  <a:extLst>
                    <a:ext uri="{9D8B030D-6E8A-4147-A177-3AD203B41FA5}">
                      <a16:colId xmlns:a16="http://schemas.microsoft.com/office/drawing/2014/main" val="3480049446"/>
                    </a:ext>
                  </a:extLst>
                </a:gridCol>
              </a:tblGrid>
              <a:tr h="1699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Ordem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Risco - Descrição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Controles Existentes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Área de Risco Residual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Tipo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Ações Mitigadoras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Implementação das Medidas com a indicação dos itens de verificação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6677402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Descrição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Tipo de Controle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Área ou Servidor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Papel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640847"/>
                  </a:ext>
                </a:extLst>
              </a:tr>
              <a:tr h="46944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7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Direcionamento na seleção do bem ou serviço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Apesar de não haver motivos que indiquem tal possibilidade, é importante estabelecer rotinas que permitam: a segregação de funções; a adoção em regra de procedimentos competitivos fugindo da inexigibilidade (fonte 2100) e da contratação direta (fonte 0148).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Inesperado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Rever o fluxo do processo de modo a prezar por decisões colegiadas nas aquisições ao invés de decisões monocráticas.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Preventivo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Coordenação-Geral do Programa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Responsável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Em execução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934066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Comitê de Coordenação Estratégica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Autoridade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406456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Ordenador de Despesas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Consultado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802734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Áreas envolvidas no processo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Informado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2739279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Efetuar na medida do possível rodízio na responsabilidade pela elaboração da Ata da CEL (fonte 0148).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Preventivo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Coordenação-Geral do Programa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Responsável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Em execução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360703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Comitê de Coordenação Estratégica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Autoridade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607236"/>
                  </a:ext>
                </a:extLst>
              </a:tr>
              <a:tr h="9388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Ordenador de Despesas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Consultado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537393"/>
                  </a:ext>
                </a:extLst>
              </a:tr>
              <a:tr h="13613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Membros da CEL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Informado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94" marR="4694" marT="46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4514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68329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89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9BAD242-026E-4C42-9EC6-29C43B8BA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508" y="1658230"/>
            <a:ext cx="7298101" cy="366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571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9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99078" y="852311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" panose="020F0502020204030204" pitchFamily="34" charset="0"/>
              </a:rPr>
              <a:t>A 1ª auditoria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81733279-D499-4603-B73B-86071DA68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753" y="1764741"/>
            <a:ext cx="7691626" cy="491333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97FFE477-1558-40A5-A2B3-18972CFDB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753" y="2341484"/>
            <a:ext cx="9659251" cy="279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896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90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01BDC81-5C69-4CD7-AC24-25FD8460C5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283" y="1563339"/>
            <a:ext cx="7512751" cy="502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0143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91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7F025B2-E8DA-4179-8873-9EFB448B72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37" y="1658230"/>
            <a:ext cx="3823924" cy="5098211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67ACAA62-D9AF-4DF1-91ED-0992399356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4843" y="1528115"/>
            <a:ext cx="4514446" cy="5228326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C8D23459-5584-4EB7-B799-C41B459384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1983" y="1629674"/>
            <a:ext cx="3369286" cy="382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66760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92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5A0C310-91CB-4AE1-AD0C-90839E880E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918" y="1727242"/>
            <a:ext cx="5596613" cy="4889416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C7AD0331-544C-4CF8-8A4E-09C0C4ABF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2539" y="1629674"/>
            <a:ext cx="6618376" cy="233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33275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93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41BB35A9-A3A1-4794-BA4F-674B47027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812" y="1923227"/>
            <a:ext cx="6618376" cy="351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38371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94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A14612F-1991-4FBC-9AE3-C08C34797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471" y="1938448"/>
            <a:ext cx="6618376" cy="39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21645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95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1303F429-062E-42B5-869C-B65F2E8A3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6706" y="1629674"/>
            <a:ext cx="16130587" cy="5043688"/>
          </a:xfrm>
          <a:prstGeom prst="rect">
            <a:avLst/>
          </a:prstGeom>
        </p:spPr>
      </p:pic>
      <p:sp>
        <p:nvSpPr>
          <p:cNvPr id="6" name="Título 4">
            <a:extLst>
              <a:ext uri="{FF2B5EF4-FFF2-40B4-BE49-F238E27FC236}">
                <a16:creationId xmlns:a16="http://schemas.microsoft.com/office/drawing/2014/main" id="{3BBF965B-5002-4D17-8CD4-2F369D176C36}"/>
              </a:ext>
            </a:extLst>
          </p:cNvPr>
          <p:cNvSpPr txBox="1">
            <a:spLocks/>
          </p:cNvSpPr>
          <p:nvPr/>
        </p:nvSpPr>
        <p:spPr>
          <a:xfrm>
            <a:off x="-137706" y="3101522"/>
            <a:ext cx="4032700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Ciência</a:t>
            </a:r>
          </a:p>
        </p:txBody>
      </p:sp>
    </p:spTree>
    <p:extLst>
      <p:ext uri="{BB962C8B-B14F-4D97-AF65-F5344CB8AC3E}">
        <p14:creationId xmlns:p14="http://schemas.microsoft.com/office/powerpoint/2010/main" val="336427852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96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925D0C3-E80B-404D-A2E8-BC3D5A206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09" y="1875074"/>
            <a:ext cx="4373629" cy="437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61539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97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538693" y="974718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Enfrentando as Dificuldades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C0FC937-C4D9-4E7E-9329-F70FA0E9D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263" y="1658230"/>
            <a:ext cx="7777473" cy="520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9706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98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469682" y="1601117"/>
            <a:ext cx="8867933" cy="25826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19900" b="1" dirty="0">
                <a:solidFill>
                  <a:srgbClr val="0070C0"/>
                </a:solidFill>
                <a:latin typeface="Calibri" panose="020F0502020204030204" pitchFamily="34" charset="0"/>
              </a:rPr>
              <a:t>2018 </a:t>
            </a:r>
          </a:p>
          <a:p>
            <a:pPr algn="ctr"/>
            <a:r>
              <a:rPr lang="pt-BR" sz="10000" b="1" dirty="0">
                <a:solidFill>
                  <a:srgbClr val="0070C0"/>
                </a:solidFill>
                <a:latin typeface="Calibri" panose="020F0502020204030204" pitchFamily="34" charset="0"/>
              </a:rPr>
              <a:t>(1º Trimestre)</a:t>
            </a:r>
          </a:p>
        </p:txBody>
      </p:sp>
    </p:spTree>
    <p:extLst>
      <p:ext uri="{BB962C8B-B14F-4D97-AF65-F5344CB8AC3E}">
        <p14:creationId xmlns:p14="http://schemas.microsoft.com/office/powerpoint/2010/main" val="123056511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1633075" y="1003274"/>
            <a:ext cx="1807200" cy="12528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99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E64F1B74-7436-4AD6-BE24-BAB7729331A3}"/>
              </a:ext>
            </a:extLst>
          </p:cNvPr>
          <p:cNvSpPr txBox="1">
            <a:spLocks/>
          </p:cNvSpPr>
          <p:nvPr/>
        </p:nvSpPr>
        <p:spPr>
          <a:xfrm>
            <a:off x="1228142" y="1003274"/>
            <a:ext cx="8867933" cy="6549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b="1" dirty="0">
                <a:solidFill>
                  <a:srgbClr val="0070C0"/>
                </a:solidFill>
                <a:latin typeface="Calibri "/>
              </a:rPr>
              <a:t>A 4ª auditoria: </a:t>
            </a:r>
            <a:r>
              <a:rPr lang="pt-BR" sz="3200" dirty="0">
                <a:latin typeface="Calibri "/>
              </a:rPr>
              <a:t>TC 001.391/2018-6 </a:t>
            </a:r>
            <a:endParaRPr lang="pt-BR" b="1" dirty="0">
              <a:solidFill>
                <a:srgbClr val="0070C0"/>
              </a:solidFill>
              <a:latin typeface="Calibri 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B8359A8-37F3-44BF-B0B6-B9CE78F71F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62" y="1673600"/>
            <a:ext cx="11626876" cy="351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1968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E465DB345C3DD4EAF4B67B8D324887D" ma:contentTypeVersion="5" ma:contentTypeDescription="Crie um novo documento." ma:contentTypeScope="" ma:versionID="acb3eee73bfe778a2c090fe91331c9d7">
  <xsd:schema xmlns:xsd="http://www.w3.org/2001/XMLSchema" xmlns:xs="http://www.w3.org/2001/XMLSchema" xmlns:p="http://schemas.microsoft.com/office/2006/metadata/properties" xmlns:ns2="93d72014-7836-4b73-8639-3bf39feb55bb" xmlns:ns3="67d0ff93-9992-4754-ba7a-dbbf76807a01" targetNamespace="http://schemas.microsoft.com/office/2006/metadata/properties" ma:root="true" ma:fieldsID="6d5023be33e0c1b6acb10d5523149f6b" ns2:_="" ns3:_="">
    <xsd:import namespace="93d72014-7836-4b73-8639-3bf39feb55bb"/>
    <xsd:import namespace="67d0ff93-9992-4754-ba7a-dbbf76807a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2014-7836-4b73-8639-3bf39feb55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0ff93-9992-4754-ba7a-dbbf76807a0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EE0A933-B308-4D97-AA6A-829628D362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d72014-7836-4b73-8639-3bf39feb55bb"/>
    <ds:schemaRef ds:uri="67d0ff93-9992-4754-ba7a-dbbf76807a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2A2DA4-DCF0-4D47-8C9F-372128E76E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8A31F9-4E26-478F-B5FC-4608FDE10B0D}">
  <ds:schemaRefs>
    <ds:schemaRef ds:uri="93d72014-7836-4b73-8639-3bf39feb55bb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dcmitype/"/>
    <ds:schemaRef ds:uri="67d0ff93-9992-4754-ba7a-dbbf76807a01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7628</Words>
  <Application>Microsoft Office PowerPoint</Application>
  <PresentationFormat>Widescreen</PresentationFormat>
  <Paragraphs>1003</Paragraphs>
  <Slides>120</Slides>
  <Notes>119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120</vt:i4>
      </vt:variant>
    </vt:vector>
  </HeadingPairs>
  <TitlesOfParts>
    <vt:vector size="128" baseType="lpstr">
      <vt:lpstr>MS PGothic</vt:lpstr>
      <vt:lpstr>MS PGothic</vt:lpstr>
      <vt:lpstr>Arial</vt:lpstr>
      <vt:lpstr>Calibri</vt:lpstr>
      <vt:lpstr>Calibri </vt:lpstr>
      <vt:lpstr>Calibri Light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Giovanni Pacelli Carvalho Lustosa da Costa</cp:lastModifiedBy>
  <cp:revision>43</cp:revision>
  <dcterms:created xsi:type="dcterms:W3CDTF">2017-06-05T18:09:13Z</dcterms:created>
  <dcterms:modified xsi:type="dcterms:W3CDTF">2019-04-30T13:37:38Z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0x0101001E465DB345C3DD4EAF4B67B8D324887D</vt:lpwstr>
  </property>
</Properties>
</file>