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4383" r:id="rId3"/>
    <p:sldId id="4387" r:id="rId4"/>
    <p:sldId id="4391" r:id="rId5"/>
    <p:sldId id="4516" r:id="rId6"/>
    <p:sldId id="4454" r:id="rId7"/>
    <p:sldId id="4455" r:id="rId8"/>
    <p:sldId id="4456" r:id="rId9"/>
    <p:sldId id="4448" r:id="rId10"/>
    <p:sldId id="268" r:id="rId11"/>
    <p:sldId id="266" r:id="rId12"/>
    <p:sldId id="4397" r:id="rId13"/>
    <p:sldId id="4434" r:id="rId14"/>
    <p:sldId id="4437" r:id="rId15"/>
    <p:sldId id="4438" r:id="rId16"/>
    <p:sldId id="4388" r:id="rId17"/>
    <p:sldId id="4376" r:id="rId18"/>
    <p:sldId id="4440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0"/>
  </p:normalViewPr>
  <p:slideViewPr>
    <p:cSldViewPr snapToGrid="0" snapToObjects="1">
      <p:cViewPr varScale="1">
        <p:scale>
          <a:sx n="137" d="100"/>
          <a:sy n="137" d="100"/>
        </p:scale>
        <p:origin x="9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37-C449-802B-48FA18EBB4E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37-C449-802B-48FA18EBB4E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D37-C449-802B-48FA18EBB4E3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23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D37-C449-802B-48FA18EBB4E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29308269654475"/>
          <c:y val="4.4150141071868085E-2"/>
          <c:w val="0.51925720660740637"/>
          <c:h val="0.9028696896418901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8"/>
          <c:dPt>
            <c:idx val="0"/>
            <c:bubble3D val="0"/>
            <c:explosion val="6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A8-E340-B258-FBCB8FF1768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A8-E340-B258-FBCB8FF17688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A8-E340-B258-FBCB8FF17688}"/>
                </c:ext>
              </c:extLst>
            </c:dLbl>
            <c:dLbl>
              <c:idx val="1"/>
              <c:layout>
                <c:manualLayout>
                  <c:x val="7.5978800425302636E-3"/>
                  <c:y val="-0.20750566303778009"/>
                </c:manualLayout>
              </c:layout>
              <c:tx>
                <c:rich>
                  <a:bodyPr/>
                  <a:lstStyle/>
                  <a:p>
                    <a:r>
                      <a:rPr lang="en-US" sz="1700" b="1" dirty="0">
                        <a:solidFill>
                          <a:schemeClr val="bg1"/>
                        </a:solidFill>
                      </a:rPr>
                      <a:t>Sem cargo</a:t>
                    </a:r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95%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A8-E340-B258-FBCB8FF176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com cargo</c:v>
                </c:pt>
                <c:pt idx="1">
                  <c:v>sem cargo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A8-E340-B258-FBCB8FF1768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AB6-0D4C-9ECB-0C617C5F02E4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AB6-0D4C-9ECB-0C617C5F02E4}"/>
              </c:ext>
            </c:extLst>
          </c:dPt>
          <c:dLbls>
            <c:dLbl>
              <c:idx val="0"/>
              <c:layout>
                <c:manualLayout>
                  <c:x val="-9.6956323415816531E-2"/>
                  <c:y val="-0.1246364129614444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7B791B-1FEA-6E4F-AF8A-C3F77BF1A71E}" type="CATEGORYNAME">
                      <a:rPr lang="en-US" sz="1700" b="1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A531CA4B-41B8-714B-84AD-A06D8AA63E08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965700196728309"/>
                      <c:h val="0.448771953978325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AB6-0D4C-9ECB-0C617C5F0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B6-0D4C-9ECB-0C617C5F0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Cargo chefia</c:v>
                </c:pt>
                <c:pt idx="1">
                  <c:v>Sem cargo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B6-0D4C-9ECB-0C617C5F02E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3E4-EB48-9DA4-85D52342D752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3E4-EB48-9DA4-85D52342D752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E4-EB48-9DA4-85D52342D752}"/>
                </c:ext>
              </c:extLst>
            </c:dLbl>
            <c:dLbl>
              <c:idx val="1"/>
              <c:layout>
                <c:manualLayout>
                  <c:x val="0.10928145181928675"/>
                  <c:y val="-0.2360823141712385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93209DA-8B54-E943-97F6-0A59F33725B9}" type="CATEGORYNAME">
                      <a:rPr lang="en-US" sz="1700" b="1">
                        <a:solidFill>
                          <a:schemeClr val="bg1"/>
                        </a:solidFill>
                      </a:rPr>
                      <a:pPr>
                        <a:defRPr sz="1800"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D556E8C1-FB8C-BB49-809B-479691A41900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 sz="1800"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3E4-EB48-9DA4-85D52342D7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Cargo chefia</c:v>
                </c:pt>
                <c:pt idx="1">
                  <c:v>Sem cargo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E4-EB48-9DA4-85D52342D75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7DF-934D-A70F-0D0CCF45A23F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7DF-934D-A70F-0D0CCF45A23F}"/>
              </c:ext>
            </c:extLst>
          </c:dPt>
          <c:dLbls>
            <c:dLbl>
              <c:idx val="0"/>
              <c:layout>
                <c:manualLayout>
                  <c:x val="-0.23678126632505481"/>
                  <c:y val="-9.041471367742208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7B791B-1FEA-6E4F-AF8A-C3F77BF1A71E}" type="CATEGORYNAME">
                      <a:rPr lang="en-US" sz="1700" b="1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A531CA4B-41B8-714B-84AD-A06D8AA63E08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75922194807918"/>
                      <c:h val="0.4487719966274103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7DF-934D-A70F-0D0CCF45A23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DF-934D-A70F-0D0CCF45A2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Denúncias</c:v>
                </c:pt>
                <c:pt idx="1">
                  <c:v>Controles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DF-934D-A70F-0D0CCF45A23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29308269654475"/>
          <c:y val="4.4150141071868085E-2"/>
          <c:w val="0.51925720660740637"/>
          <c:h val="0.9028696896418901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8"/>
          <c:dPt>
            <c:idx val="0"/>
            <c:bubble3D val="0"/>
            <c:explosion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A8-E340-B258-FBCB8FF1768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A8-E340-B258-FBCB8FF17688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A8-E340-B258-FBCB8FF17688}"/>
                </c:ext>
              </c:extLst>
            </c:dLbl>
            <c:dLbl>
              <c:idx val="1"/>
              <c:layout>
                <c:manualLayout>
                  <c:x val="0.21234390182459423"/>
                  <c:y val="-6.7964564934544225E-2"/>
                </c:manualLayout>
              </c:layout>
              <c:tx>
                <c:rich>
                  <a:bodyPr/>
                  <a:lstStyle/>
                  <a:p>
                    <a:fld id="{6F8036C8-6D7E-3E49-A02A-4AAD974B3E21}" type="CATEGORYNAME">
                      <a:rPr lang="en-US" sz="1700" b="1">
                        <a:solidFill>
                          <a:schemeClr val="bg1"/>
                        </a:solidFill>
                      </a:rPr>
                      <a:pPr/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5626B99B-6474-AF4D-BD5F-56841A8D5CD7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620098127421695"/>
                      <c:h val="0.40125873095112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8A8-E340-B258-FBCB8FF176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Denúncias</c:v>
                </c:pt>
                <c:pt idx="1">
                  <c:v>Controles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A8-E340-B258-FBCB8FF1768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AB6-0D4C-9ECB-0C617C5F02E4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AB6-0D4C-9ECB-0C617C5F02E4}"/>
              </c:ext>
            </c:extLst>
          </c:dPt>
          <c:dLbls>
            <c:dLbl>
              <c:idx val="0"/>
              <c:layout>
                <c:manualLayout>
                  <c:x val="-0.16273284411652417"/>
                  <c:y val="-0.15011674005359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7B791B-1FEA-6E4F-AF8A-C3F77BF1A71E}" type="CATEGORYNAME">
                      <a:rPr lang="en-US" sz="1700" b="1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A531CA4B-41B8-714B-84AD-A06D8AA63E08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1791604885657"/>
                      <c:h val="0.4487720468571966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AB6-0D4C-9ECB-0C617C5F0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B6-0D4C-9ECB-0C617C5F0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Denúncias</c:v>
                </c:pt>
                <c:pt idx="1">
                  <c:v>Controles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B6-0D4C-9ECB-0C617C5F02E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3E4-EB48-9DA4-85D52342D752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3E4-EB48-9DA4-85D52342D752}"/>
              </c:ext>
            </c:extLst>
          </c:dPt>
          <c:dLbls>
            <c:dLbl>
              <c:idx val="0"/>
              <c:layout>
                <c:manualLayout>
                  <c:x val="-0.20452764568191761"/>
                  <c:y val="3.570358137393634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7B791B-1FEA-6E4F-AF8A-C3F77BF1A71E}" type="CATEGORYNAME">
                      <a:rPr lang="en-US" sz="1600" b="1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A531CA4B-41B8-714B-84AD-A06D8AA63E08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596372761626027"/>
                      <c:h val="0.339474525795727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3E4-EB48-9DA4-85D52342D75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E4-EB48-9DA4-85D52342D7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Denúncias</c:v>
                </c:pt>
                <c:pt idx="1">
                  <c:v>Controles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E4-EB48-9DA4-85D52342D75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4D8-0C49-8578-C9057A7FA15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4D8-0C49-8578-C9057A7FA15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4D8-0C49-8578-C9057A7FA153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4D8-0C49-8578-C9057A7FA15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37-684B-9C35-A85BFDBCFE5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37-684B-9C35-A85BFDBCFE5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E37-684B-9C35-A85BFDBCFE53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37-684B-9C35-A85BFDBCFE5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E1-374A-A701-9AF81F0A860A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E1-374A-A701-9AF81F0A860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0E1-374A-A701-9AF81F0A860A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17</c:v>
                </c:pt>
                <c:pt idx="1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0E1-374A-A701-9AF81F0A860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14595004244768"/>
          <c:y val="0.19725553288192763"/>
          <c:w val="0.6448489113457434"/>
          <c:h val="0.601668226034649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Incidência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A25-2244-B1C7-0F1A8624A02C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A25-2244-B1C7-0F1A8624A02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A25-2244-B1C7-0F1A8624A02C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Execução de políticas públicas</c:v>
                </c:pt>
                <c:pt idx="1">
                  <c:v>Outros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22</c:v>
                </c:pt>
                <c:pt idx="1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A25-2244-B1C7-0F1A8624A02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285907312194007E-2"/>
          <c:y val="0.13396817828290922"/>
          <c:w val="0.84957095477916"/>
          <c:h val="0.756881612425399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4D4-1A4C-981E-8803AAC96BF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D4-1A4C-981E-8803AAC96B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4D4-1A4C-981E-8803AAC96BF3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37</c:v>
                </c:pt>
                <c:pt idx="1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D4-1A4C-981E-8803AAC96B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40635697724761"/>
          <c:y val="0.12327641690123373"/>
          <c:w val="0.70581410151490354"/>
          <c:h val="0.7523708718139592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incidência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67-FC4C-9B91-26A3C517A0BB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67-FC4C-9B91-26A3C517A0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B67-FC4C-9B91-26A3C517A0B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Licitações e contratos</c:v>
                </c:pt>
                <c:pt idx="1">
                  <c:v>Outros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67-FC4C-9B91-26A3C517A0B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85360467124958E-2"/>
          <c:y val="9.6194271081286142E-2"/>
          <c:w val="0.79476580895911941"/>
          <c:h val="0.852589795594510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74C-C64C-9E08-57133823E4B0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74C-C64C-9E08-57133823E4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74C-C64C-9E08-57133823E4B0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4C-C64C-9E08-57133823E4B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7DF-934D-A70F-0D0CCF45A23F}"/>
              </c:ext>
            </c:extLst>
          </c:dPt>
          <c:dPt>
            <c:idx val="1"/>
            <c:bubble3D val="0"/>
            <c:explosion val="11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7DF-934D-A70F-0D0CCF45A23F}"/>
              </c:ext>
            </c:extLst>
          </c:dPt>
          <c:dLbls>
            <c:dLbl>
              <c:idx val="0"/>
              <c:layout>
                <c:manualLayout>
                  <c:x val="-0.16006166516829759"/>
                  <c:y val="-0.1626538714685782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7B791B-1FEA-6E4F-AF8A-C3F77BF1A71E}" type="CATEGORYNAME">
                      <a:rPr lang="en-US" sz="1700" b="1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 sz="1700" b="1" baseline="0" dirty="0">
                        <a:solidFill>
                          <a:schemeClr val="bg1"/>
                        </a:solidFill>
                      </a:rPr>
                      <a:t>
</a:t>
                    </a:r>
                    <a:fld id="{A531CA4B-41B8-714B-84AD-A06D8AA63E08}" type="PERCENTAGE">
                      <a:rPr lang="en-US" sz="1700" b="1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[PERCENTAGE]</a:t>
                    </a:fld>
                    <a:endParaRPr lang="en-US" sz="1700" b="1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965700196728309"/>
                      <c:h val="0.448771953978325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7DF-934D-A70F-0D0CCF45A23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DF-934D-A70F-0D0CCF45A2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Cargo chefia</c:v>
                </c:pt>
                <c:pt idx="1">
                  <c:v>Sem cargo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DF-934D-A70F-0D0CCF45A23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754C14-36AE-604B-AAB2-B06E357E8B90}" type="doc">
      <dgm:prSet loTypeId="urn:microsoft.com/office/officeart/2009/3/layout/Phased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77DA35-8F94-B244-8AF4-847712E9740E}">
      <dgm:prSet phldrT="[Text]"/>
      <dgm:spPr/>
      <dgm:t>
        <a:bodyPr/>
        <a:lstStyle/>
        <a:p>
          <a:r>
            <a:rPr lang="en-US" dirty="0"/>
            <a:t>Probabilidade</a:t>
          </a:r>
        </a:p>
      </dgm:t>
    </dgm:pt>
    <dgm:pt modelId="{ADD6357B-AAF8-8F4F-929E-721E2E93C3D7}" type="parTrans" cxnId="{F26361BA-547B-0F40-AE1F-B64E335CC95C}">
      <dgm:prSet/>
      <dgm:spPr/>
      <dgm:t>
        <a:bodyPr/>
        <a:lstStyle/>
        <a:p>
          <a:endParaRPr lang="en-US"/>
        </a:p>
      </dgm:t>
    </dgm:pt>
    <dgm:pt modelId="{49CB65DE-074D-4946-BE04-65A6CCA7D7AD}" type="sibTrans" cxnId="{F26361BA-547B-0F40-AE1F-B64E335CC95C}">
      <dgm:prSet/>
      <dgm:spPr/>
      <dgm:t>
        <a:bodyPr/>
        <a:lstStyle/>
        <a:p>
          <a:endParaRPr lang="en-US"/>
        </a:p>
      </dgm:t>
    </dgm:pt>
    <dgm:pt modelId="{82370482-728D-5D4F-B8EA-E2765E1ACDA5}">
      <dgm:prSet phldrT="[Text]" custT="1"/>
      <dgm:spPr/>
      <dgm:t>
        <a:bodyPr/>
        <a:lstStyle/>
        <a:p>
          <a:r>
            <a:rPr lang="en-US" sz="1800" dirty="0"/>
            <a:t>Incidência</a:t>
          </a:r>
        </a:p>
      </dgm:t>
    </dgm:pt>
    <dgm:pt modelId="{4A5D7E63-4986-334C-BDFF-DF7F4B78EB0B}" type="parTrans" cxnId="{7A475F7D-F9AC-EF46-A912-1D82F2842697}">
      <dgm:prSet/>
      <dgm:spPr/>
      <dgm:t>
        <a:bodyPr/>
        <a:lstStyle/>
        <a:p>
          <a:endParaRPr lang="en-US"/>
        </a:p>
      </dgm:t>
    </dgm:pt>
    <dgm:pt modelId="{BF67D4AC-624D-EC44-9514-98A7B9929EB3}" type="sibTrans" cxnId="{7A475F7D-F9AC-EF46-A912-1D82F2842697}">
      <dgm:prSet/>
      <dgm:spPr/>
      <dgm:t>
        <a:bodyPr/>
        <a:lstStyle/>
        <a:p>
          <a:endParaRPr lang="en-US"/>
        </a:p>
      </dgm:t>
    </dgm:pt>
    <dgm:pt modelId="{1316FE79-5D90-7B43-8087-DC60B3C73D4A}">
      <dgm:prSet phldrT="[Text]" custT="1"/>
      <dgm:spPr/>
      <dgm:t>
        <a:bodyPr/>
        <a:lstStyle/>
        <a:p>
          <a:r>
            <a:rPr lang="en-US" sz="1800" dirty="0"/>
            <a:t>Chance de não detecção</a:t>
          </a:r>
        </a:p>
      </dgm:t>
    </dgm:pt>
    <dgm:pt modelId="{18A309C7-AB17-424A-A799-9409E4B92F2E}" type="parTrans" cxnId="{31D4FAEF-D456-0D49-B7F5-6648C0562C7F}">
      <dgm:prSet/>
      <dgm:spPr/>
      <dgm:t>
        <a:bodyPr/>
        <a:lstStyle/>
        <a:p>
          <a:endParaRPr lang="en-US"/>
        </a:p>
      </dgm:t>
    </dgm:pt>
    <dgm:pt modelId="{7DD67FF1-B922-BC4A-B9AD-6133B3126FDC}" type="sibTrans" cxnId="{31D4FAEF-D456-0D49-B7F5-6648C0562C7F}">
      <dgm:prSet/>
      <dgm:spPr/>
      <dgm:t>
        <a:bodyPr/>
        <a:lstStyle/>
        <a:p>
          <a:endParaRPr lang="en-US"/>
        </a:p>
      </dgm:t>
    </dgm:pt>
    <dgm:pt modelId="{244691A6-FFEF-8D4D-BD8C-2E65C3422F1F}">
      <dgm:prSet phldrT="[Text]"/>
      <dgm:spPr/>
      <dgm:t>
        <a:bodyPr/>
        <a:lstStyle/>
        <a:p>
          <a:r>
            <a:rPr lang="en-US" dirty="0"/>
            <a:t>Impacto</a:t>
          </a:r>
        </a:p>
      </dgm:t>
    </dgm:pt>
    <dgm:pt modelId="{B239442F-0B87-084D-AFFC-763220616B9D}" type="parTrans" cxnId="{13A1D8A2-5B17-464A-BBA9-C58622661A36}">
      <dgm:prSet/>
      <dgm:spPr/>
      <dgm:t>
        <a:bodyPr/>
        <a:lstStyle/>
        <a:p>
          <a:endParaRPr lang="en-US"/>
        </a:p>
      </dgm:t>
    </dgm:pt>
    <dgm:pt modelId="{BA6DEFEB-6E7D-644B-AE0E-80673A5DB910}" type="sibTrans" cxnId="{13A1D8A2-5B17-464A-BBA9-C58622661A36}">
      <dgm:prSet/>
      <dgm:spPr/>
      <dgm:t>
        <a:bodyPr/>
        <a:lstStyle/>
        <a:p>
          <a:endParaRPr lang="en-US"/>
        </a:p>
      </dgm:t>
    </dgm:pt>
    <dgm:pt modelId="{274CE6CB-3198-D745-BCBF-0D1A512F0706}">
      <dgm:prSet phldrT="[Text]"/>
      <dgm:spPr/>
      <dgm:t>
        <a:bodyPr/>
        <a:lstStyle/>
        <a:p>
          <a:r>
            <a:rPr lang="en-US" b="1" dirty="0"/>
            <a:t>Nível de risco</a:t>
          </a:r>
        </a:p>
      </dgm:t>
    </dgm:pt>
    <dgm:pt modelId="{46FEA036-85E8-F04B-ABDA-10593A7A89EB}" type="parTrans" cxnId="{67B52FB3-DE97-9249-B4C0-98661419378E}">
      <dgm:prSet/>
      <dgm:spPr/>
      <dgm:t>
        <a:bodyPr/>
        <a:lstStyle/>
        <a:p>
          <a:endParaRPr lang="en-US"/>
        </a:p>
      </dgm:t>
    </dgm:pt>
    <dgm:pt modelId="{34AD39E3-B153-7C4A-8154-54572D50BDEC}" type="sibTrans" cxnId="{67B52FB3-DE97-9249-B4C0-98661419378E}">
      <dgm:prSet/>
      <dgm:spPr/>
      <dgm:t>
        <a:bodyPr/>
        <a:lstStyle/>
        <a:p>
          <a:endParaRPr lang="en-US"/>
        </a:p>
      </dgm:t>
    </dgm:pt>
    <dgm:pt modelId="{D497B5DD-4E5F-2841-9694-D7EFDF85CA66}">
      <dgm:prSet phldrT="[Text]"/>
      <dgm:spPr/>
      <dgm:t>
        <a:bodyPr/>
        <a:lstStyle/>
        <a:p>
          <a:r>
            <a:rPr lang="en-US" b="1" dirty="0"/>
            <a:t>Crítico</a:t>
          </a:r>
        </a:p>
      </dgm:t>
    </dgm:pt>
    <dgm:pt modelId="{54D3468A-F8CB-B34C-8707-36EB641D6EA3}" type="parTrans" cxnId="{1A4A0894-C168-354A-AE0A-7AD0B69C5563}">
      <dgm:prSet/>
      <dgm:spPr/>
      <dgm:t>
        <a:bodyPr/>
        <a:lstStyle/>
        <a:p>
          <a:endParaRPr lang="en-US"/>
        </a:p>
      </dgm:t>
    </dgm:pt>
    <dgm:pt modelId="{9CC161CB-5640-EA45-8C74-A9C13E5DE6E4}" type="sibTrans" cxnId="{1A4A0894-C168-354A-AE0A-7AD0B69C5563}">
      <dgm:prSet/>
      <dgm:spPr/>
      <dgm:t>
        <a:bodyPr/>
        <a:lstStyle/>
        <a:p>
          <a:endParaRPr lang="en-US"/>
        </a:p>
      </dgm:t>
    </dgm:pt>
    <dgm:pt modelId="{ECF33A0A-F963-564C-9940-F15625FDF624}">
      <dgm:prSet phldrT="[Text]"/>
      <dgm:spPr/>
      <dgm:t>
        <a:bodyPr/>
        <a:lstStyle/>
        <a:p>
          <a:r>
            <a:rPr lang="en-US" b="1" dirty="0"/>
            <a:t>Moderado</a:t>
          </a:r>
        </a:p>
      </dgm:t>
    </dgm:pt>
    <dgm:pt modelId="{5814EE66-1082-1C45-B040-EB2E8FA466EF}" type="parTrans" cxnId="{1A7F96C7-73C9-BB4C-945C-C4D1F5084390}">
      <dgm:prSet/>
      <dgm:spPr/>
      <dgm:t>
        <a:bodyPr/>
        <a:lstStyle/>
        <a:p>
          <a:endParaRPr lang="en-US"/>
        </a:p>
      </dgm:t>
    </dgm:pt>
    <dgm:pt modelId="{A5147BA5-9E06-2149-8C3B-F9FDF5CA147E}" type="sibTrans" cxnId="{1A7F96C7-73C9-BB4C-945C-C4D1F5084390}">
      <dgm:prSet/>
      <dgm:spPr/>
      <dgm:t>
        <a:bodyPr/>
        <a:lstStyle/>
        <a:p>
          <a:endParaRPr lang="en-US"/>
        </a:p>
      </dgm:t>
    </dgm:pt>
    <dgm:pt modelId="{727A7EF2-50A9-EE41-BACD-A6BB7A96C9B1}">
      <dgm:prSet phldrT="[Text]" custT="1"/>
      <dgm:spPr/>
      <dgm:t>
        <a:bodyPr/>
        <a:lstStyle/>
        <a:p>
          <a:r>
            <a:rPr lang="en-US" sz="1800" dirty="0"/>
            <a:t>Financeiro</a:t>
          </a:r>
        </a:p>
        <a:p>
          <a:r>
            <a:rPr lang="en-US" sz="1800" dirty="0"/>
            <a:t>para a Adm.</a:t>
          </a:r>
        </a:p>
      </dgm:t>
    </dgm:pt>
    <dgm:pt modelId="{E412870F-70FF-014F-AB88-485FB1E48944}" type="parTrans" cxnId="{D8FD0237-3A44-5C4E-ACDE-D7F93487B932}">
      <dgm:prSet/>
      <dgm:spPr/>
      <dgm:t>
        <a:bodyPr/>
        <a:lstStyle/>
        <a:p>
          <a:endParaRPr lang="en-US"/>
        </a:p>
      </dgm:t>
    </dgm:pt>
    <dgm:pt modelId="{F08E2822-28E8-F840-96FE-8244EFF8C334}" type="sibTrans" cxnId="{D8FD0237-3A44-5C4E-ACDE-D7F93487B932}">
      <dgm:prSet/>
      <dgm:spPr/>
      <dgm:t>
        <a:bodyPr/>
        <a:lstStyle/>
        <a:p>
          <a:endParaRPr lang="en-US"/>
        </a:p>
      </dgm:t>
    </dgm:pt>
    <dgm:pt modelId="{5ECB0800-B188-674D-B57B-6A1A13B3BB6B}">
      <dgm:prSet phldrT="[Text]"/>
      <dgm:spPr/>
      <dgm:t>
        <a:bodyPr/>
        <a:lstStyle/>
        <a:p>
          <a:r>
            <a:rPr lang="en-US" b="1" dirty="0"/>
            <a:t>Alto</a:t>
          </a:r>
        </a:p>
      </dgm:t>
    </dgm:pt>
    <dgm:pt modelId="{E9033EF2-7F53-D94D-A09C-53D1BF1CFF05}" type="parTrans" cxnId="{1AD0442A-9152-A145-8DC6-59BA76CD0006}">
      <dgm:prSet/>
      <dgm:spPr/>
      <dgm:t>
        <a:bodyPr/>
        <a:lstStyle/>
        <a:p>
          <a:endParaRPr lang="en-US"/>
        </a:p>
      </dgm:t>
    </dgm:pt>
    <dgm:pt modelId="{E53AB626-BE9A-6C43-8D9C-04B68762FF25}" type="sibTrans" cxnId="{1AD0442A-9152-A145-8DC6-59BA76CD0006}">
      <dgm:prSet/>
      <dgm:spPr/>
      <dgm:t>
        <a:bodyPr/>
        <a:lstStyle/>
        <a:p>
          <a:endParaRPr lang="en-US"/>
        </a:p>
      </dgm:t>
    </dgm:pt>
    <dgm:pt modelId="{B7B8E5F9-E27F-524D-BA1F-04F7AC9A6DBD}">
      <dgm:prSet phldrT="[Text]"/>
      <dgm:spPr/>
      <dgm:t>
        <a:bodyPr/>
        <a:lstStyle/>
        <a:p>
          <a:r>
            <a:rPr lang="en-US" b="1" dirty="0"/>
            <a:t>Baixo</a:t>
          </a:r>
        </a:p>
      </dgm:t>
    </dgm:pt>
    <dgm:pt modelId="{E91274F7-FBAC-7747-9DA9-D0C55BF1B598}" type="parTrans" cxnId="{49FEA26F-F8D1-8045-A967-D0F06685E47C}">
      <dgm:prSet/>
      <dgm:spPr/>
      <dgm:t>
        <a:bodyPr/>
        <a:lstStyle/>
        <a:p>
          <a:endParaRPr lang="en-US"/>
        </a:p>
      </dgm:t>
    </dgm:pt>
    <dgm:pt modelId="{C6ABB1A9-EC0E-634B-AF3B-F99DC7BF353F}" type="sibTrans" cxnId="{49FEA26F-F8D1-8045-A967-D0F06685E47C}">
      <dgm:prSet/>
      <dgm:spPr/>
      <dgm:t>
        <a:bodyPr/>
        <a:lstStyle/>
        <a:p>
          <a:endParaRPr lang="en-US"/>
        </a:p>
      </dgm:t>
    </dgm:pt>
    <dgm:pt modelId="{536AAE66-3055-A941-A6F5-6B4C95265713}">
      <dgm:prSet phldrT="[Text]" custT="1"/>
      <dgm:spPr/>
      <dgm:t>
        <a:bodyPr/>
        <a:lstStyle/>
        <a:p>
          <a:pPr algn="ctr"/>
          <a:r>
            <a:rPr lang="en-US" sz="1800" dirty="0"/>
            <a:t>Sobre os seviços prestados à população</a:t>
          </a:r>
        </a:p>
      </dgm:t>
    </dgm:pt>
    <dgm:pt modelId="{BE6E36D9-6B1F-7342-BCD7-71D7CD24E290}" type="sibTrans" cxnId="{57E3054C-9214-DB4F-A96F-23187B8796DC}">
      <dgm:prSet/>
      <dgm:spPr/>
      <dgm:t>
        <a:bodyPr/>
        <a:lstStyle/>
        <a:p>
          <a:endParaRPr lang="en-US"/>
        </a:p>
      </dgm:t>
    </dgm:pt>
    <dgm:pt modelId="{E1060BE7-40B0-794A-8672-FCBDE507CF4A}" type="parTrans" cxnId="{57E3054C-9214-DB4F-A96F-23187B8796DC}">
      <dgm:prSet/>
      <dgm:spPr/>
      <dgm:t>
        <a:bodyPr/>
        <a:lstStyle/>
        <a:p>
          <a:endParaRPr lang="en-US"/>
        </a:p>
      </dgm:t>
    </dgm:pt>
    <dgm:pt modelId="{2B558E37-701C-B14E-81B2-DF38DD62A624}" type="pres">
      <dgm:prSet presAssocID="{EE754C14-36AE-604B-AAB2-B06E357E8B90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DB84088A-921C-AC41-87DF-1CE684D2DD6D}" type="pres">
      <dgm:prSet presAssocID="{EE754C14-36AE-604B-AAB2-B06E357E8B90}" presName="arc1" presStyleLbl="node1" presStyleIdx="0" presStyleCnt="4"/>
      <dgm:spPr/>
    </dgm:pt>
    <dgm:pt modelId="{2E486E84-FEBC-C74B-A14F-1191A94CFFAF}" type="pres">
      <dgm:prSet presAssocID="{EE754C14-36AE-604B-AAB2-B06E357E8B90}" presName="arc3" presStyleLbl="node1" presStyleIdx="1" presStyleCnt="4"/>
      <dgm:spPr/>
    </dgm:pt>
    <dgm:pt modelId="{35645630-EEB4-634A-81C5-76FA0219224E}" type="pres">
      <dgm:prSet presAssocID="{EE754C14-36AE-604B-AAB2-B06E357E8B90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</dgm:pt>
    <dgm:pt modelId="{09DCD4DB-C3F4-AD42-A8FC-08ED01507F78}" type="pres">
      <dgm:prSet presAssocID="{EE754C14-36AE-604B-AAB2-B06E357E8B90}" presName="arc2" presStyleLbl="node1" presStyleIdx="2" presStyleCnt="4"/>
      <dgm:spPr/>
    </dgm:pt>
    <dgm:pt modelId="{3590C667-8A55-8644-81D5-99CA90B1C734}" type="pres">
      <dgm:prSet presAssocID="{EE754C14-36AE-604B-AAB2-B06E357E8B90}" presName="arc4" presStyleLbl="node1" presStyleIdx="3" presStyleCnt="4"/>
      <dgm:spPr/>
    </dgm:pt>
    <dgm:pt modelId="{D5ED0379-9EDE-674B-BD2B-0645DAD34BBE}" type="pres">
      <dgm:prSet presAssocID="{EE754C14-36AE-604B-AAB2-B06E357E8B90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E74E3247-EF1C-0749-A76F-CDE69779F3EE}" type="pres">
      <dgm:prSet presAssocID="{EE754C14-36AE-604B-AAB2-B06E357E8B90}" presName="middleComposite" presStyleCnt="0"/>
      <dgm:spPr/>
    </dgm:pt>
    <dgm:pt modelId="{BD49015D-C2A5-8A44-B621-8E3D942BBF85}" type="pres">
      <dgm:prSet presAssocID="{536AAE66-3055-A941-A6F5-6B4C95265713}" presName="circ1" presStyleLbl="vennNode1" presStyleIdx="0" presStyleCnt="7" custScaleX="135446" custScaleY="94023" custLinFactNeighborX="-4434"/>
      <dgm:spPr/>
    </dgm:pt>
    <dgm:pt modelId="{0C9106D5-B60A-B549-BAE4-1FED33A20EA0}" type="pres">
      <dgm:prSet presAssocID="{536AAE66-3055-A941-A6F5-6B4C95265713}" presName="circ1Tx" presStyleLbl="revTx" presStyleIdx="1" presStyleCnt="3">
        <dgm:presLayoutVars>
          <dgm:chMax val="0"/>
          <dgm:chPref val="0"/>
        </dgm:presLayoutVars>
      </dgm:prSet>
      <dgm:spPr/>
    </dgm:pt>
    <dgm:pt modelId="{8231D966-06C1-9D4C-94BE-7447C903CFE2}" type="pres">
      <dgm:prSet presAssocID="{727A7EF2-50A9-EE41-BACD-A6BB7A96C9B1}" presName="circ2" presStyleLbl="vennNode1" presStyleIdx="1" presStyleCnt="7" custScaleX="131722"/>
      <dgm:spPr/>
    </dgm:pt>
    <dgm:pt modelId="{B04FA5F7-52BA-9449-8B1B-526BE1EBF29B}" type="pres">
      <dgm:prSet presAssocID="{727A7EF2-50A9-EE41-BACD-A6BB7A96C9B1}" presName="circ2Tx" presStyleLbl="revTx" presStyleIdx="1" presStyleCnt="3">
        <dgm:presLayoutVars>
          <dgm:chMax val="0"/>
          <dgm:chPref val="0"/>
        </dgm:presLayoutVars>
      </dgm:prSet>
      <dgm:spPr/>
    </dgm:pt>
    <dgm:pt modelId="{E66FF403-05ED-EF4D-93B1-B95876271D76}" type="pres">
      <dgm:prSet presAssocID="{EE754C14-36AE-604B-AAB2-B06E357E8B90}" presName="leftComposite" presStyleCnt="0"/>
      <dgm:spPr/>
    </dgm:pt>
    <dgm:pt modelId="{C8111181-5C64-054E-8A09-316CAB0DE3B7}" type="pres">
      <dgm:prSet presAssocID="{82370482-728D-5D4F-B8EA-E2765E1ACDA5}" presName="childText1_1" presStyleLbl="vennNode1" presStyleIdx="2" presStyleCnt="7" custScaleX="152203" custScaleY="121528">
        <dgm:presLayoutVars>
          <dgm:chMax val="0"/>
          <dgm:chPref val="0"/>
        </dgm:presLayoutVars>
      </dgm:prSet>
      <dgm:spPr/>
    </dgm:pt>
    <dgm:pt modelId="{9D6B263A-532F-3147-AB17-C3108BE00353}" type="pres">
      <dgm:prSet presAssocID="{82370482-728D-5D4F-B8EA-E2765E1ACDA5}" presName="ellipse1" presStyleLbl="vennNode1" presStyleIdx="3" presStyleCnt="7"/>
      <dgm:spPr/>
    </dgm:pt>
    <dgm:pt modelId="{7AFDB6CC-72DC-3148-A473-78EA20E614BD}" type="pres">
      <dgm:prSet presAssocID="{82370482-728D-5D4F-B8EA-E2765E1ACDA5}" presName="ellipse2" presStyleLbl="vennNode1" presStyleIdx="4" presStyleCnt="7"/>
      <dgm:spPr/>
    </dgm:pt>
    <dgm:pt modelId="{4C953081-A7D1-E342-A13A-278DBC45213D}" type="pres">
      <dgm:prSet presAssocID="{1316FE79-5D90-7B43-8087-DC60B3C73D4A}" presName="childText1_2" presStyleLbl="vennNode1" presStyleIdx="5" presStyleCnt="7" custScaleX="144883" custScaleY="110072">
        <dgm:presLayoutVars>
          <dgm:chMax val="0"/>
          <dgm:chPref val="0"/>
        </dgm:presLayoutVars>
      </dgm:prSet>
      <dgm:spPr/>
    </dgm:pt>
    <dgm:pt modelId="{7D063A15-46C8-D74D-BF42-DFB5E24B7937}" type="pres">
      <dgm:prSet presAssocID="{1316FE79-5D90-7B43-8087-DC60B3C73D4A}" presName="ellipse3" presStyleLbl="vennNode1" presStyleIdx="6" presStyleCnt="7"/>
      <dgm:spPr/>
    </dgm:pt>
    <dgm:pt modelId="{257315CC-CA89-854D-9C0E-A5858B66E527}" type="pres">
      <dgm:prSet presAssocID="{EE754C14-36AE-604B-AAB2-B06E357E8B90}" presName="rightChild" presStyleLbl="node2" presStyleIdx="0" presStyleCnt="1">
        <dgm:presLayoutVars>
          <dgm:chMax val="0"/>
          <dgm:chPref val="0"/>
        </dgm:presLayoutVars>
      </dgm:prSet>
      <dgm:spPr/>
    </dgm:pt>
    <dgm:pt modelId="{4BC1DA12-B4EC-B646-967A-9D75AE421B77}" type="pres">
      <dgm:prSet presAssocID="{EE754C14-36AE-604B-AAB2-B06E357E8B90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</dgm:pt>
  </dgm:ptLst>
  <dgm:cxnLst>
    <dgm:cxn modelId="{7ADE360C-E545-2041-96C7-F1D4E8157951}" type="presOf" srcId="{B7B8E5F9-E27F-524D-BA1F-04F7AC9A6DBD}" destId="{257315CC-CA89-854D-9C0E-A5858B66E527}" srcOrd="0" destOrd="3" presId="urn:microsoft.com/office/officeart/2009/3/layout/PhasedProcess"/>
    <dgm:cxn modelId="{1594B717-4566-344C-8730-1B25C20E922E}" type="presOf" srcId="{244691A6-FFEF-8D4D-BD8C-2E65C3422F1F}" destId="{35645630-EEB4-634A-81C5-76FA0219224E}" srcOrd="0" destOrd="0" presId="urn:microsoft.com/office/officeart/2009/3/layout/PhasedProcess"/>
    <dgm:cxn modelId="{3F006426-D582-8741-9848-E7AEE758DEE0}" type="presOf" srcId="{727A7EF2-50A9-EE41-BACD-A6BB7A96C9B1}" destId="{8231D966-06C1-9D4C-94BE-7447C903CFE2}" srcOrd="0" destOrd="0" presId="urn:microsoft.com/office/officeart/2009/3/layout/PhasedProcess"/>
    <dgm:cxn modelId="{B92C9A27-FACE-8E40-85ED-676566A5BCFE}" type="presOf" srcId="{727A7EF2-50A9-EE41-BACD-A6BB7A96C9B1}" destId="{B04FA5F7-52BA-9449-8B1B-526BE1EBF29B}" srcOrd="1" destOrd="0" presId="urn:microsoft.com/office/officeart/2009/3/layout/PhasedProcess"/>
    <dgm:cxn modelId="{1AD0442A-9152-A145-8DC6-59BA76CD0006}" srcId="{274CE6CB-3198-D745-BCBF-0D1A512F0706}" destId="{5ECB0800-B188-674D-B57B-6A1A13B3BB6B}" srcOrd="1" destOrd="0" parTransId="{E9033EF2-7F53-D94D-A09C-53D1BF1CFF05}" sibTransId="{E53AB626-BE9A-6C43-8D9C-04B68762FF25}"/>
    <dgm:cxn modelId="{E122A32B-8973-E24C-84C8-8D253234ED41}" type="presOf" srcId="{D497B5DD-4E5F-2841-9694-D7EFDF85CA66}" destId="{257315CC-CA89-854D-9C0E-A5858B66E527}" srcOrd="0" destOrd="0" presId="urn:microsoft.com/office/officeart/2009/3/layout/PhasedProcess"/>
    <dgm:cxn modelId="{10A3B12F-5D56-BE4B-9280-65FC57EA722F}" type="presOf" srcId="{3D77DA35-8F94-B244-8AF4-847712E9740E}" destId="{4BC1DA12-B4EC-B646-967A-9D75AE421B77}" srcOrd="0" destOrd="0" presId="urn:microsoft.com/office/officeart/2009/3/layout/PhasedProcess"/>
    <dgm:cxn modelId="{D8FD0237-3A44-5C4E-ACDE-D7F93487B932}" srcId="{244691A6-FFEF-8D4D-BD8C-2E65C3422F1F}" destId="{727A7EF2-50A9-EE41-BACD-A6BB7A96C9B1}" srcOrd="1" destOrd="0" parTransId="{E412870F-70FF-014F-AB88-485FB1E48944}" sibTransId="{F08E2822-28E8-F840-96FE-8244EFF8C334}"/>
    <dgm:cxn modelId="{57E3054C-9214-DB4F-A96F-23187B8796DC}" srcId="{244691A6-FFEF-8D4D-BD8C-2E65C3422F1F}" destId="{536AAE66-3055-A941-A6F5-6B4C95265713}" srcOrd="0" destOrd="0" parTransId="{E1060BE7-40B0-794A-8672-FCBDE507CF4A}" sibTransId="{BE6E36D9-6B1F-7342-BCD7-71D7CD24E290}"/>
    <dgm:cxn modelId="{BE71DE51-3D87-2049-A635-239D17C72E2C}" type="presOf" srcId="{EE754C14-36AE-604B-AAB2-B06E357E8B90}" destId="{2B558E37-701C-B14E-81B2-DF38DD62A624}" srcOrd="0" destOrd="0" presId="urn:microsoft.com/office/officeart/2009/3/layout/PhasedProcess"/>
    <dgm:cxn modelId="{33C2E753-EB50-9346-A304-C26D347AECDB}" type="presOf" srcId="{536AAE66-3055-A941-A6F5-6B4C95265713}" destId="{0C9106D5-B60A-B549-BAE4-1FED33A20EA0}" srcOrd="1" destOrd="0" presId="urn:microsoft.com/office/officeart/2009/3/layout/PhasedProcess"/>
    <dgm:cxn modelId="{2749296B-F47D-B149-93D9-732E6D236BDF}" type="presOf" srcId="{536AAE66-3055-A941-A6F5-6B4C95265713}" destId="{BD49015D-C2A5-8A44-B621-8E3D942BBF85}" srcOrd="0" destOrd="0" presId="urn:microsoft.com/office/officeart/2009/3/layout/PhasedProcess"/>
    <dgm:cxn modelId="{49FEA26F-F8D1-8045-A967-D0F06685E47C}" srcId="{274CE6CB-3198-D745-BCBF-0D1A512F0706}" destId="{B7B8E5F9-E27F-524D-BA1F-04F7AC9A6DBD}" srcOrd="3" destOrd="0" parTransId="{E91274F7-FBAC-7747-9DA9-D0C55BF1B598}" sibTransId="{C6ABB1A9-EC0E-634B-AF3B-F99DC7BF353F}"/>
    <dgm:cxn modelId="{7E3F8D78-ADF9-AB4F-9344-A89684D4DDA3}" type="presOf" srcId="{274CE6CB-3198-D745-BCBF-0D1A512F0706}" destId="{D5ED0379-9EDE-674B-BD2B-0645DAD34BBE}" srcOrd="0" destOrd="0" presId="urn:microsoft.com/office/officeart/2009/3/layout/PhasedProcess"/>
    <dgm:cxn modelId="{7A475F7D-F9AC-EF46-A912-1D82F2842697}" srcId="{3D77DA35-8F94-B244-8AF4-847712E9740E}" destId="{82370482-728D-5D4F-B8EA-E2765E1ACDA5}" srcOrd="0" destOrd="0" parTransId="{4A5D7E63-4986-334C-BDFF-DF7F4B78EB0B}" sibTransId="{BF67D4AC-624D-EC44-9514-98A7B9929EB3}"/>
    <dgm:cxn modelId="{CB44C289-C788-3D45-92C3-701A75C7ED0E}" type="presOf" srcId="{1316FE79-5D90-7B43-8087-DC60B3C73D4A}" destId="{4C953081-A7D1-E342-A13A-278DBC45213D}" srcOrd="0" destOrd="0" presId="urn:microsoft.com/office/officeart/2009/3/layout/PhasedProcess"/>
    <dgm:cxn modelId="{1A4A0894-C168-354A-AE0A-7AD0B69C5563}" srcId="{274CE6CB-3198-D745-BCBF-0D1A512F0706}" destId="{D497B5DD-4E5F-2841-9694-D7EFDF85CA66}" srcOrd="0" destOrd="0" parTransId="{54D3468A-F8CB-B34C-8707-36EB641D6EA3}" sibTransId="{9CC161CB-5640-EA45-8C74-A9C13E5DE6E4}"/>
    <dgm:cxn modelId="{2DA04D99-781C-484E-BED8-C0B88E732476}" type="presOf" srcId="{82370482-728D-5D4F-B8EA-E2765E1ACDA5}" destId="{C8111181-5C64-054E-8A09-316CAB0DE3B7}" srcOrd="0" destOrd="0" presId="urn:microsoft.com/office/officeart/2009/3/layout/PhasedProcess"/>
    <dgm:cxn modelId="{13A1D8A2-5B17-464A-BBA9-C58622661A36}" srcId="{EE754C14-36AE-604B-AAB2-B06E357E8B90}" destId="{244691A6-FFEF-8D4D-BD8C-2E65C3422F1F}" srcOrd="1" destOrd="0" parTransId="{B239442F-0B87-084D-AFFC-763220616B9D}" sibTransId="{BA6DEFEB-6E7D-644B-AE0E-80673A5DB910}"/>
    <dgm:cxn modelId="{67B52FB3-DE97-9249-B4C0-98661419378E}" srcId="{EE754C14-36AE-604B-AAB2-B06E357E8B90}" destId="{274CE6CB-3198-D745-BCBF-0D1A512F0706}" srcOrd="2" destOrd="0" parTransId="{46FEA036-85E8-F04B-ABDA-10593A7A89EB}" sibTransId="{34AD39E3-B153-7C4A-8154-54572D50BDEC}"/>
    <dgm:cxn modelId="{F26361BA-547B-0F40-AE1F-B64E335CC95C}" srcId="{EE754C14-36AE-604B-AAB2-B06E357E8B90}" destId="{3D77DA35-8F94-B244-8AF4-847712E9740E}" srcOrd="0" destOrd="0" parTransId="{ADD6357B-AAF8-8F4F-929E-721E2E93C3D7}" sibTransId="{49CB65DE-074D-4946-BE04-65A6CCA7D7AD}"/>
    <dgm:cxn modelId="{08B3B5C3-0BD3-8F47-8CC4-91E4DFFAB662}" type="presOf" srcId="{5ECB0800-B188-674D-B57B-6A1A13B3BB6B}" destId="{257315CC-CA89-854D-9C0E-A5858B66E527}" srcOrd="0" destOrd="1" presId="urn:microsoft.com/office/officeart/2009/3/layout/PhasedProcess"/>
    <dgm:cxn modelId="{1A7F96C7-73C9-BB4C-945C-C4D1F5084390}" srcId="{274CE6CB-3198-D745-BCBF-0D1A512F0706}" destId="{ECF33A0A-F963-564C-9940-F15625FDF624}" srcOrd="2" destOrd="0" parTransId="{5814EE66-1082-1C45-B040-EB2E8FA466EF}" sibTransId="{A5147BA5-9E06-2149-8C3B-F9FDF5CA147E}"/>
    <dgm:cxn modelId="{31D4FAEF-D456-0D49-B7F5-6648C0562C7F}" srcId="{3D77DA35-8F94-B244-8AF4-847712E9740E}" destId="{1316FE79-5D90-7B43-8087-DC60B3C73D4A}" srcOrd="1" destOrd="0" parTransId="{18A309C7-AB17-424A-A799-9409E4B92F2E}" sibTransId="{7DD67FF1-B922-BC4A-B9AD-6133B3126FDC}"/>
    <dgm:cxn modelId="{030471F8-AE2D-014C-9F03-9144A62D7330}" type="presOf" srcId="{ECF33A0A-F963-564C-9940-F15625FDF624}" destId="{257315CC-CA89-854D-9C0E-A5858B66E527}" srcOrd="0" destOrd="2" presId="urn:microsoft.com/office/officeart/2009/3/layout/PhasedProcess"/>
    <dgm:cxn modelId="{66751D68-9993-2846-BA16-EA79F534F4C1}" type="presParOf" srcId="{2B558E37-701C-B14E-81B2-DF38DD62A624}" destId="{DB84088A-921C-AC41-87DF-1CE684D2DD6D}" srcOrd="0" destOrd="0" presId="urn:microsoft.com/office/officeart/2009/3/layout/PhasedProcess"/>
    <dgm:cxn modelId="{6CE656FF-F848-F743-8D26-6C0D7B7F1F4B}" type="presParOf" srcId="{2B558E37-701C-B14E-81B2-DF38DD62A624}" destId="{2E486E84-FEBC-C74B-A14F-1191A94CFFAF}" srcOrd="1" destOrd="0" presId="urn:microsoft.com/office/officeart/2009/3/layout/PhasedProcess"/>
    <dgm:cxn modelId="{99932CF1-76D8-4840-950F-6EF14A0B65B1}" type="presParOf" srcId="{2B558E37-701C-B14E-81B2-DF38DD62A624}" destId="{35645630-EEB4-634A-81C5-76FA0219224E}" srcOrd="2" destOrd="0" presId="urn:microsoft.com/office/officeart/2009/3/layout/PhasedProcess"/>
    <dgm:cxn modelId="{E4D73E62-015D-A242-84FA-098DFAE1181C}" type="presParOf" srcId="{2B558E37-701C-B14E-81B2-DF38DD62A624}" destId="{09DCD4DB-C3F4-AD42-A8FC-08ED01507F78}" srcOrd="3" destOrd="0" presId="urn:microsoft.com/office/officeart/2009/3/layout/PhasedProcess"/>
    <dgm:cxn modelId="{9F3535F4-FD85-D24A-95CF-05C795FC9B6C}" type="presParOf" srcId="{2B558E37-701C-B14E-81B2-DF38DD62A624}" destId="{3590C667-8A55-8644-81D5-99CA90B1C734}" srcOrd="4" destOrd="0" presId="urn:microsoft.com/office/officeart/2009/3/layout/PhasedProcess"/>
    <dgm:cxn modelId="{5F0DD4F8-C973-5344-9530-AFEC9534DE3E}" type="presParOf" srcId="{2B558E37-701C-B14E-81B2-DF38DD62A624}" destId="{D5ED0379-9EDE-674B-BD2B-0645DAD34BBE}" srcOrd="5" destOrd="0" presId="urn:microsoft.com/office/officeart/2009/3/layout/PhasedProcess"/>
    <dgm:cxn modelId="{B0229ECB-2D09-9340-963D-99C8C53FE1B9}" type="presParOf" srcId="{2B558E37-701C-B14E-81B2-DF38DD62A624}" destId="{E74E3247-EF1C-0749-A76F-CDE69779F3EE}" srcOrd="6" destOrd="0" presId="urn:microsoft.com/office/officeart/2009/3/layout/PhasedProcess"/>
    <dgm:cxn modelId="{60BE089B-43C7-9043-A6D5-21E32777EDE7}" type="presParOf" srcId="{E74E3247-EF1C-0749-A76F-CDE69779F3EE}" destId="{BD49015D-C2A5-8A44-B621-8E3D942BBF85}" srcOrd="0" destOrd="0" presId="urn:microsoft.com/office/officeart/2009/3/layout/PhasedProcess"/>
    <dgm:cxn modelId="{8D7E076B-DC2E-B04A-AFC9-97A99FB39078}" type="presParOf" srcId="{E74E3247-EF1C-0749-A76F-CDE69779F3EE}" destId="{0C9106D5-B60A-B549-BAE4-1FED33A20EA0}" srcOrd="1" destOrd="0" presId="urn:microsoft.com/office/officeart/2009/3/layout/PhasedProcess"/>
    <dgm:cxn modelId="{377811F8-2807-A542-8E18-9AE6F7060F96}" type="presParOf" srcId="{E74E3247-EF1C-0749-A76F-CDE69779F3EE}" destId="{8231D966-06C1-9D4C-94BE-7447C903CFE2}" srcOrd="2" destOrd="0" presId="urn:microsoft.com/office/officeart/2009/3/layout/PhasedProcess"/>
    <dgm:cxn modelId="{23628EB6-32C9-2C42-915E-BDBA6B60CD83}" type="presParOf" srcId="{E74E3247-EF1C-0749-A76F-CDE69779F3EE}" destId="{B04FA5F7-52BA-9449-8B1B-526BE1EBF29B}" srcOrd="3" destOrd="0" presId="urn:microsoft.com/office/officeart/2009/3/layout/PhasedProcess"/>
    <dgm:cxn modelId="{C0161F29-B9A9-CE43-BE0A-A2A2030D91B6}" type="presParOf" srcId="{2B558E37-701C-B14E-81B2-DF38DD62A624}" destId="{E66FF403-05ED-EF4D-93B1-B95876271D76}" srcOrd="7" destOrd="0" presId="urn:microsoft.com/office/officeart/2009/3/layout/PhasedProcess"/>
    <dgm:cxn modelId="{CB2B9BBB-0D56-3747-BFCB-75AE69AE3BB9}" type="presParOf" srcId="{E66FF403-05ED-EF4D-93B1-B95876271D76}" destId="{C8111181-5C64-054E-8A09-316CAB0DE3B7}" srcOrd="0" destOrd="0" presId="urn:microsoft.com/office/officeart/2009/3/layout/PhasedProcess"/>
    <dgm:cxn modelId="{D18C041B-4161-0844-8760-A4FCC89E766E}" type="presParOf" srcId="{E66FF403-05ED-EF4D-93B1-B95876271D76}" destId="{9D6B263A-532F-3147-AB17-C3108BE00353}" srcOrd="1" destOrd="0" presId="urn:microsoft.com/office/officeart/2009/3/layout/PhasedProcess"/>
    <dgm:cxn modelId="{D1C018F7-18D6-3F45-B5AA-E61DD288B57F}" type="presParOf" srcId="{E66FF403-05ED-EF4D-93B1-B95876271D76}" destId="{7AFDB6CC-72DC-3148-A473-78EA20E614BD}" srcOrd="2" destOrd="0" presId="urn:microsoft.com/office/officeart/2009/3/layout/PhasedProcess"/>
    <dgm:cxn modelId="{56BEB8E6-EC49-E743-80D3-FB29FB32452A}" type="presParOf" srcId="{E66FF403-05ED-EF4D-93B1-B95876271D76}" destId="{4C953081-A7D1-E342-A13A-278DBC45213D}" srcOrd="3" destOrd="0" presId="urn:microsoft.com/office/officeart/2009/3/layout/PhasedProcess"/>
    <dgm:cxn modelId="{FCD068E8-0637-C241-A054-7E7E9D851F0D}" type="presParOf" srcId="{E66FF403-05ED-EF4D-93B1-B95876271D76}" destId="{7D063A15-46C8-D74D-BF42-DFB5E24B7937}" srcOrd="4" destOrd="0" presId="urn:microsoft.com/office/officeart/2009/3/layout/PhasedProcess"/>
    <dgm:cxn modelId="{9B89FE38-F1BB-A44E-8E46-4BE4F650FDE5}" type="presParOf" srcId="{2B558E37-701C-B14E-81B2-DF38DD62A624}" destId="{257315CC-CA89-854D-9C0E-A5858B66E527}" srcOrd="8" destOrd="0" presId="urn:microsoft.com/office/officeart/2009/3/layout/PhasedProcess"/>
    <dgm:cxn modelId="{A0AEDBE8-23FE-BE45-BB2F-C2E3EEDF4728}" type="presParOf" srcId="{2B558E37-701C-B14E-81B2-DF38DD62A624}" destId="{4BC1DA12-B4EC-B646-967A-9D75AE421B77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EEF7FF-33E7-6345-AA3B-1BC920DE4B9D}" type="doc">
      <dgm:prSet loTypeId="urn:microsoft.com/office/officeart/2008/layout/VerticalCurvedList" loCatId="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4840966-2F1C-D948-8E83-9461C10E73AC}">
      <dgm:prSet phldrT="[Text]"/>
      <dgm:spPr/>
      <dgm:t>
        <a:bodyPr/>
        <a:lstStyle/>
        <a:p>
          <a:r>
            <a:rPr lang="en-US" b="1" dirty="0"/>
            <a:t>Fiscalizações &amp; Investigações</a:t>
          </a:r>
          <a:r>
            <a:rPr lang="en-US" dirty="0"/>
            <a:t>: grande dispersão pelo país (maior incidência SP)</a:t>
          </a:r>
        </a:p>
      </dgm:t>
    </dgm:pt>
    <dgm:pt modelId="{85F8A13E-C789-C447-8C68-751A76CF6280}" type="parTrans" cxnId="{E06E2D56-09CA-2748-A4AC-2C0E2A5D67E1}">
      <dgm:prSet/>
      <dgm:spPr/>
      <dgm:t>
        <a:bodyPr/>
        <a:lstStyle/>
        <a:p>
          <a:endParaRPr lang="en-US"/>
        </a:p>
      </dgm:t>
    </dgm:pt>
    <dgm:pt modelId="{1F8CFD9B-4444-0C49-9A20-30E190389CCD}" type="sibTrans" cxnId="{E06E2D56-09CA-2748-A4AC-2C0E2A5D67E1}">
      <dgm:prSet/>
      <dgm:spPr/>
      <dgm:t>
        <a:bodyPr/>
        <a:lstStyle/>
        <a:p>
          <a:endParaRPr lang="en-US"/>
        </a:p>
      </dgm:t>
    </dgm:pt>
    <dgm:pt modelId="{D54D59C2-0F79-E242-9EEB-BB08C30B3DF5}">
      <dgm:prSet phldrT="[Text]"/>
      <dgm:spPr/>
      <dgm:t>
        <a:bodyPr/>
        <a:lstStyle/>
        <a:p>
          <a:r>
            <a:rPr lang="en-US" b="1" dirty="0"/>
            <a:t>Licitações  &amp; Contratos</a:t>
          </a:r>
          <a:r>
            <a:rPr lang="en-US" dirty="0"/>
            <a:t>:   concentração no DF</a:t>
          </a:r>
        </a:p>
      </dgm:t>
    </dgm:pt>
    <dgm:pt modelId="{BA1C7229-F8C3-854E-AF9A-8C0D42EAA99E}" type="parTrans" cxnId="{AC3748B5-DD43-0F40-880A-8D518EA0FF43}">
      <dgm:prSet/>
      <dgm:spPr/>
      <dgm:t>
        <a:bodyPr/>
        <a:lstStyle/>
        <a:p>
          <a:endParaRPr lang="en-US"/>
        </a:p>
      </dgm:t>
    </dgm:pt>
    <dgm:pt modelId="{237556E9-787C-5943-A1C4-A69E1A9FCD4C}" type="sibTrans" cxnId="{AC3748B5-DD43-0F40-880A-8D518EA0FF43}">
      <dgm:prSet/>
      <dgm:spPr/>
      <dgm:t>
        <a:bodyPr/>
        <a:lstStyle/>
        <a:p>
          <a:endParaRPr lang="en-US"/>
        </a:p>
      </dgm:t>
    </dgm:pt>
    <dgm:pt modelId="{1F09E4AF-15E9-6648-921B-0E50E47B42DC}">
      <dgm:prSet phldrT="[Text]"/>
      <dgm:spPr/>
      <dgm:t>
        <a:bodyPr/>
        <a:lstStyle/>
        <a:p>
          <a:r>
            <a:rPr lang="en-US" b="1" dirty="0"/>
            <a:t>Execução de Políticas Públicas</a:t>
          </a:r>
          <a:r>
            <a:rPr lang="en-US" dirty="0"/>
            <a:t>: concentração no DF, RJ e SP</a:t>
          </a:r>
        </a:p>
      </dgm:t>
    </dgm:pt>
    <dgm:pt modelId="{64F549F2-AE9D-884A-824E-270ABD524A2E}" type="parTrans" cxnId="{45664F7C-6E7E-8F4D-B789-0F04D5B86307}">
      <dgm:prSet/>
      <dgm:spPr/>
      <dgm:t>
        <a:bodyPr/>
        <a:lstStyle/>
        <a:p>
          <a:endParaRPr lang="en-US"/>
        </a:p>
      </dgm:t>
    </dgm:pt>
    <dgm:pt modelId="{8A464CAA-8E3D-7446-82AC-43F9CD8DB03F}" type="sibTrans" cxnId="{45664F7C-6E7E-8F4D-B789-0F04D5B86307}">
      <dgm:prSet/>
      <dgm:spPr/>
      <dgm:t>
        <a:bodyPr/>
        <a:lstStyle/>
        <a:p>
          <a:endParaRPr lang="en-US"/>
        </a:p>
      </dgm:t>
    </dgm:pt>
    <dgm:pt modelId="{D53FC793-87C3-5D43-868D-195D39C05A7D}" type="pres">
      <dgm:prSet presAssocID="{9BEEF7FF-33E7-6345-AA3B-1BC920DE4B9D}" presName="Name0" presStyleCnt="0">
        <dgm:presLayoutVars>
          <dgm:chMax val="7"/>
          <dgm:chPref val="7"/>
          <dgm:dir/>
        </dgm:presLayoutVars>
      </dgm:prSet>
      <dgm:spPr/>
    </dgm:pt>
    <dgm:pt modelId="{582A35E5-8479-5F4B-81E3-9707AE4B6C65}" type="pres">
      <dgm:prSet presAssocID="{9BEEF7FF-33E7-6345-AA3B-1BC920DE4B9D}" presName="Name1" presStyleCnt="0"/>
      <dgm:spPr/>
    </dgm:pt>
    <dgm:pt modelId="{5337A0B4-AF06-6F4D-ADA7-8F0875DD3F47}" type="pres">
      <dgm:prSet presAssocID="{9BEEF7FF-33E7-6345-AA3B-1BC920DE4B9D}" presName="cycle" presStyleCnt="0"/>
      <dgm:spPr/>
    </dgm:pt>
    <dgm:pt modelId="{0299534C-1A5B-A74F-9A74-0F7C4699EC3A}" type="pres">
      <dgm:prSet presAssocID="{9BEEF7FF-33E7-6345-AA3B-1BC920DE4B9D}" presName="srcNode" presStyleLbl="node1" presStyleIdx="0" presStyleCnt="3"/>
      <dgm:spPr/>
    </dgm:pt>
    <dgm:pt modelId="{41B415D6-6560-5240-A019-28354989DA16}" type="pres">
      <dgm:prSet presAssocID="{9BEEF7FF-33E7-6345-AA3B-1BC920DE4B9D}" presName="conn" presStyleLbl="parChTrans1D2" presStyleIdx="0" presStyleCnt="1"/>
      <dgm:spPr/>
    </dgm:pt>
    <dgm:pt modelId="{7A540804-081D-1647-B73A-3222FCD88114}" type="pres">
      <dgm:prSet presAssocID="{9BEEF7FF-33E7-6345-AA3B-1BC920DE4B9D}" presName="extraNode" presStyleLbl="node1" presStyleIdx="0" presStyleCnt="3"/>
      <dgm:spPr/>
    </dgm:pt>
    <dgm:pt modelId="{C6F1110F-9F91-6D4E-B797-6E49016FE379}" type="pres">
      <dgm:prSet presAssocID="{9BEEF7FF-33E7-6345-AA3B-1BC920DE4B9D}" presName="dstNode" presStyleLbl="node1" presStyleIdx="0" presStyleCnt="3"/>
      <dgm:spPr/>
    </dgm:pt>
    <dgm:pt modelId="{AAB56D93-5E5C-C24F-B71A-E14F1D86789E}" type="pres">
      <dgm:prSet presAssocID="{C4840966-2F1C-D948-8E83-9461C10E73AC}" presName="text_1" presStyleLbl="node1" presStyleIdx="0" presStyleCnt="3">
        <dgm:presLayoutVars>
          <dgm:bulletEnabled val="1"/>
        </dgm:presLayoutVars>
      </dgm:prSet>
      <dgm:spPr/>
    </dgm:pt>
    <dgm:pt modelId="{0F9C9648-5EAB-624C-8B39-CDE64F3E45BF}" type="pres">
      <dgm:prSet presAssocID="{C4840966-2F1C-D948-8E83-9461C10E73AC}" presName="accent_1" presStyleCnt="0"/>
      <dgm:spPr/>
    </dgm:pt>
    <dgm:pt modelId="{6C4E5151-3E6F-F442-9778-60F195B7DC19}" type="pres">
      <dgm:prSet presAssocID="{C4840966-2F1C-D948-8E83-9461C10E73AC}" presName="accentRepeatNode" presStyleLbl="solidFgAcc1" presStyleIdx="0" presStyleCnt="3"/>
      <dgm:spPr/>
    </dgm:pt>
    <dgm:pt modelId="{9777A7A9-321C-5D4E-81DC-2491EFB2838E}" type="pres">
      <dgm:prSet presAssocID="{D54D59C2-0F79-E242-9EEB-BB08C30B3DF5}" presName="text_2" presStyleLbl="node1" presStyleIdx="1" presStyleCnt="3">
        <dgm:presLayoutVars>
          <dgm:bulletEnabled val="1"/>
        </dgm:presLayoutVars>
      </dgm:prSet>
      <dgm:spPr/>
    </dgm:pt>
    <dgm:pt modelId="{58D522B2-EA07-2640-98A4-556DF18DF716}" type="pres">
      <dgm:prSet presAssocID="{D54D59C2-0F79-E242-9EEB-BB08C30B3DF5}" presName="accent_2" presStyleCnt="0"/>
      <dgm:spPr/>
    </dgm:pt>
    <dgm:pt modelId="{E5A84100-C423-C447-9368-40EEEF3992A4}" type="pres">
      <dgm:prSet presAssocID="{D54D59C2-0F79-E242-9EEB-BB08C30B3DF5}" presName="accentRepeatNode" presStyleLbl="solidFgAcc1" presStyleIdx="1" presStyleCnt="3"/>
      <dgm:spPr/>
    </dgm:pt>
    <dgm:pt modelId="{51273B65-C598-EF48-8FF2-714524FDD558}" type="pres">
      <dgm:prSet presAssocID="{1F09E4AF-15E9-6648-921B-0E50E47B42DC}" presName="text_3" presStyleLbl="node1" presStyleIdx="2" presStyleCnt="3">
        <dgm:presLayoutVars>
          <dgm:bulletEnabled val="1"/>
        </dgm:presLayoutVars>
      </dgm:prSet>
      <dgm:spPr/>
    </dgm:pt>
    <dgm:pt modelId="{1B5ECCA0-1F7E-6F41-826D-7DFF707D0E5D}" type="pres">
      <dgm:prSet presAssocID="{1F09E4AF-15E9-6648-921B-0E50E47B42DC}" presName="accent_3" presStyleCnt="0"/>
      <dgm:spPr/>
    </dgm:pt>
    <dgm:pt modelId="{D2ABA5A5-7144-F043-98B8-F11BE7A67666}" type="pres">
      <dgm:prSet presAssocID="{1F09E4AF-15E9-6648-921B-0E50E47B42DC}" presName="accentRepeatNode" presStyleLbl="solidFgAcc1" presStyleIdx="2" presStyleCnt="3"/>
      <dgm:spPr/>
    </dgm:pt>
  </dgm:ptLst>
  <dgm:cxnLst>
    <dgm:cxn modelId="{4866B83E-D1C0-6749-9F8F-3571EAF95997}" type="presOf" srcId="{1F09E4AF-15E9-6648-921B-0E50E47B42DC}" destId="{51273B65-C598-EF48-8FF2-714524FDD558}" srcOrd="0" destOrd="0" presId="urn:microsoft.com/office/officeart/2008/layout/VerticalCurvedList"/>
    <dgm:cxn modelId="{E06E2D56-09CA-2748-A4AC-2C0E2A5D67E1}" srcId="{9BEEF7FF-33E7-6345-AA3B-1BC920DE4B9D}" destId="{C4840966-2F1C-D948-8E83-9461C10E73AC}" srcOrd="0" destOrd="0" parTransId="{85F8A13E-C789-C447-8C68-751A76CF6280}" sibTransId="{1F8CFD9B-4444-0C49-9A20-30E190389CCD}"/>
    <dgm:cxn modelId="{7182515C-CE4A-CD44-9013-83C30E95D499}" type="presOf" srcId="{1F8CFD9B-4444-0C49-9A20-30E190389CCD}" destId="{41B415D6-6560-5240-A019-28354989DA16}" srcOrd="0" destOrd="0" presId="urn:microsoft.com/office/officeart/2008/layout/VerticalCurvedList"/>
    <dgm:cxn modelId="{4F932D7C-4FF5-FE4C-A024-BA53BED42A76}" type="presOf" srcId="{9BEEF7FF-33E7-6345-AA3B-1BC920DE4B9D}" destId="{D53FC793-87C3-5D43-868D-195D39C05A7D}" srcOrd="0" destOrd="0" presId="urn:microsoft.com/office/officeart/2008/layout/VerticalCurvedList"/>
    <dgm:cxn modelId="{45664F7C-6E7E-8F4D-B789-0F04D5B86307}" srcId="{9BEEF7FF-33E7-6345-AA3B-1BC920DE4B9D}" destId="{1F09E4AF-15E9-6648-921B-0E50E47B42DC}" srcOrd="2" destOrd="0" parTransId="{64F549F2-AE9D-884A-824E-270ABD524A2E}" sibTransId="{8A464CAA-8E3D-7446-82AC-43F9CD8DB03F}"/>
    <dgm:cxn modelId="{8B1CCC81-B4C6-AC43-A9C7-05003B3B42CF}" type="presOf" srcId="{D54D59C2-0F79-E242-9EEB-BB08C30B3DF5}" destId="{9777A7A9-321C-5D4E-81DC-2491EFB2838E}" srcOrd="0" destOrd="0" presId="urn:microsoft.com/office/officeart/2008/layout/VerticalCurvedList"/>
    <dgm:cxn modelId="{D8A896A5-FDD7-5A4C-B5D9-57DB7E944154}" type="presOf" srcId="{C4840966-2F1C-D948-8E83-9461C10E73AC}" destId="{AAB56D93-5E5C-C24F-B71A-E14F1D86789E}" srcOrd="0" destOrd="0" presId="urn:microsoft.com/office/officeart/2008/layout/VerticalCurvedList"/>
    <dgm:cxn modelId="{AC3748B5-DD43-0F40-880A-8D518EA0FF43}" srcId="{9BEEF7FF-33E7-6345-AA3B-1BC920DE4B9D}" destId="{D54D59C2-0F79-E242-9EEB-BB08C30B3DF5}" srcOrd="1" destOrd="0" parTransId="{BA1C7229-F8C3-854E-AF9A-8C0D42EAA99E}" sibTransId="{237556E9-787C-5943-A1C4-A69E1A9FCD4C}"/>
    <dgm:cxn modelId="{43DF01C0-9807-F648-A9F1-ED909697C1A9}" type="presParOf" srcId="{D53FC793-87C3-5D43-868D-195D39C05A7D}" destId="{582A35E5-8479-5F4B-81E3-9707AE4B6C65}" srcOrd="0" destOrd="0" presId="urn:microsoft.com/office/officeart/2008/layout/VerticalCurvedList"/>
    <dgm:cxn modelId="{DC233219-898B-CB4B-8DE2-0E2BDA01E578}" type="presParOf" srcId="{582A35E5-8479-5F4B-81E3-9707AE4B6C65}" destId="{5337A0B4-AF06-6F4D-ADA7-8F0875DD3F47}" srcOrd="0" destOrd="0" presId="urn:microsoft.com/office/officeart/2008/layout/VerticalCurvedList"/>
    <dgm:cxn modelId="{7D4F370D-F44D-E444-9DBB-8CD9129814FD}" type="presParOf" srcId="{5337A0B4-AF06-6F4D-ADA7-8F0875DD3F47}" destId="{0299534C-1A5B-A74F-9A74-0F7C4699EC3A}" srcOrd="0" destOrd="0" presId="urn:microsoft.com/office/officeart/2008/layout/VerticalCurvedList"/>
    <dgm:cxn modelId="{A0269E8E-E36D-564D-A7E2-DBBC20E7C108}" type="presParOf" srcId="{5337A0B4-AF06-6F4D-ADA7-8F0875DD3F47}" destId="{41B415D6-6560-5240-A019-28354989DA16}" srcOrd="1" destOrd="0" presId="urn:microsoft.com/office/officeart/2008/layout/VerticalCurvedList"/>
    <dgm:cxn modelId="{DC659B8D-831B-094B-9181-E02FE289DC71}" type="presParOf" srcId="{5337A0B4-AF06-6F4D-ADA7-8F0875DD3F47}" destId="{7A540804-081D-1647-B73A-3222FCD88114}" srcOrd="2" destOrd="0" presId="urn:microsoft.com/office/officeart/2008/layout/VerticalCurvedList"/>
    <dgm:cxn modelId="{391E0A14-7F24-2346-877F-65DA910DF5B0}" type="presParOf" srcId="{5337A0B4-AF06-6F4D-ADA7-8F0875DD3F47}" destId="{C6F1110F-9F91-6D4E-B797-6E49016FE379}" srcOrd="3" destOrd="0" presId="urn:microsoft.com/office/officeart/2008/layout/VerticalCurvedList"/>
    <dgm:cxn modelId="{DD27357D-970B-C44A-B12A-2CADB79B6B11}" type="presParOf" srcId="{582A35E5-8479-5F4B-81E3-9707AE4B6C65}" destId="{AAB56D93-5E5C-C24F-B71A-E14F1D86789E}" srcOrd="1" destOrd="0" presId="urn:microsoft.com/office/officeart/2008/layout/VerticalCurvedList"/>
    <dgm:cxn modelId="{F7A54A6F-5D95-344D-B8FB-4AFB40247007}" type="presParOf" srcId="{582A35E5-8479-5F4B-81E3-9707AE4B6C65}" destId="{0F9C9648-5EAB-624C-8B39-CDE64F3E45BF}" srcOrd="2" destOrd="0" presId="urn:microsoft.com/office/officeart/2008/layout/VerticalCurvedList"/>
    <dgm:cxn modelId="{0C5A51E0-4D1C-6D43-B822-FCB01357ED09}" type="presParOf" srcId="{0F9C9648-5EAB-624C-8B39-CDE64F3E45BF}" destId="{6C4E5151-3E6F-F442-9778-60F195B7DC19}" srcOrd="0" destOrd="0" presId="urn:microsoft.com/office/officeart/2008/layout/VerticalCurvedList"/>
    <dgm:cxn modelId="{8CB7BCFB-E113-7548-A0B8-4EEF91CBBEC5}" type="presParOf" srcId="{582A35E5-8479-5F4B-81E3-9707AE4B6C65}" destId="{9777A7A9-321C-5D4E-81DC-2491EFB2838E}" srcOrd="3" destOrd="0" presId="urn:microsoft.com/office/officeart/2008/layout/VerticalCurvedList"/>
    <dgm:cxn modelId="{93D3CC67-337E-E84A-81C4-98CEAAC9803B}" type="presParOf" srcId="{582A35E5-8479-5F4B-81E3-9707AE4B6C65}" destId="{58D522B2-EA07-2640-98A4-556DF18DF716}" srcOrd="4" destOrd="0" presId="urn:microsoft.com/office/officeart/2008/layout/VerticalCurvedList"/>
    <dgm:cxn modelId="{A47A4B14-DED1-0647-ACDA-8B3F84892003}" type="presParOf" srcId="{58D522B2-EA07-2640-98A4-556DF18DF716}" destId="{E5A84100-C423-C447-9368-40EEEF3992A4}" srcOrd="0" destOrd="0" presId="urn:microsoft.com/office/officeart/2008/layout/VerticalCurvedList"/>
    <dgm:cxn modelId="{811728AC-7055-C94D-9714-330F25FDAD55}" type="presParOf" srcId="{582A35E5-8479-5F4B-81E3-9707AE4B6C65}" destId="{51273B65-C598-EF48-8FF2-714524FDD558}" srcOrd="5" destOrd="0" presId="urn:microsoft.com/office/officeart/2008/layout/VerticalCurvedList"/>
    <dgm:cxn modelId="{D605A654-046F-B246-85A6-B1E480A66AD7}" type="presParOf" srcId="{582A35E5-8479-5F4B-81E3-9707AE4B6C65}" destId="{1B5ECCA0-1F7E-6F41-826D-7DFF707D0E5D}" srcOrd="6" destOrd="0" presId="urn:microsoft.com/office/officeart/2008/layout/VerticalCurvedList"/>
    <dgm:cxn modelId="{8A6277B3-C30A-BB48-9608-75C04F8E6352}" type="presParOf" srcId="{1B5ECCA0-1F7E-6F41-826D-7DFF707D0E5D}" destId="{D2ABA5A5-7144-F043-98B8-F11BE7A676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4088A-921C-AC41-87DF-1CE684D2DD6D}">
      <dsp:nvSpPr>
        <dsp:cNvPr id="0" name=""/>
        <dsp:cNvSpPr/>
      </dsp:nvSpPr>
      <dsp:spPr>
        <a:xfrm rot="5400000">
          <a:off x="247" y="242185"/>
          <a:ext cx="3214640" cy="32151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486E84-FEBC-C74B-A14F-1191A94CFFAF}">
      <dsp:nvSpPr>
        <dsp:cNvPr id="0" name=""/>
        <dsp:cNvSpPr/>
      </dsp:nvSpPr>
      <dsp:spPr>
        <a:xfrm rot="16200000">
          <a:off x="3308771" y="242185"/>
          <a:ext cx="3214640" cy="32151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45630-EEB4-634A-81C5-76FA0219224E}">
      <dsp:nvSpPr>
        <dsp:cNvPr id="0" name=""/>
        <dsp:cNvSpPr/>
      </dsp:nvSpPr>
      <dsp:spPr>
        <a:xfrm>
          <a:off x="3688892" y="3034844"/>
          <a:ext cx="2440778" cy="643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Impacto</a:t>
          </a:r>
        </a:p>
      </dsp:txBody>
      <dsp:txXfrm>
        <a:off x="3688892" y="3034844"/>
        <a:ext cx="2440778" cy="643134"/>
      </dsp:txXfrm>
    </dsp:sp>
    <dsp:sp modelId="{09DCD4DB-C3F4-AD42-A8FC-08ED01507F78}">
      <dsp:nvSpPr>
        <dsp:cNvPr id="0" name=""/>
        <dsp:cNvSpPr/>
      </dsp:nvSpPr>
      <dsp:spPr>
        <a:xfrm rot="5400000">
          <a:off x="3205653" y="242185"/>
          <a:ext cx="3214640" cy="32151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0C667-8A55-8644-81D5-99CA90B1C734}">
      <dsp:nvSpPr>
        <dsp:cNvPr id="0" name=""/>
        <dsp:cNvSpPr/>
      </dsp:nvSpPr>
      <dsp:spPr>
        <a:xfrm rot="16200000">
          <a:off x="6513205" y="242185"/>
          <a:ext cx="3214640" cy="3215134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ED0379-9EDE-674B-BD2B-0645DAD34BBE}">
      <dsp:nvSpPr>
        <dsp:cNvPr id="0" name=""/>
        <dsp:cNvSpPr/>
      </dsp:nvSpPr>
      <dsp:spPr>
        <a:xfrm>
          <a:off x="6658879" y="3034844"/>
          <a:ext cx="2440778" cy="643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Nível de risco</a:t>
          </a:r>
        </a:p>
      </dsp:txBody>
      <dsp:txXfrm>
        <a:off x="6658879" y="3034844"/>
        <a:ext cx="2440778" cy="643134"/>
      </dsp:txXfrm>
    </dsp:sp>
    <dsp:sp modelId="{BD49015D-C2A5-8A44-B621-8E3D942BBF85}">
      <dsp:nvSpPr>
        <dsp:cNvPr id="0" name=""/>
        <dsp:cNvSpPr/>
      </dsp:nvSpPr>
      <dsp:spPr>
        <a:xfrm>
          <a:off x="3297833" y="1208867"/>
          <a:ext cx="1994946" cy="1384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Sobre os seviços prestados à população</a:t>
          </a:r>
        </a:p>
      </dsp:txBody>
      <dsp:txXfrm>
        <a:off x="3576406" y="1372169"/>
        <a:ext cx="1150239" cy="1058234"/>
      </dsp:txXfrm>
    </dsp:sp>
    <dsp:sp modelId="{8231D966-06C1-9D4C-94BE-7447C903CFE2}">
      <dsp:nvSpPr>
        <dsp:cNvPr id="0" name=""/>
        <dsp:cNvSpPr/>
      </dsp:nvSpPr>
      <dsp:spPr>
        <a:xfrm>
          <a:off x="4452094" y="1164850"/>
          <a:ext cx="1940096" cy="147287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Financeiro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para a Adm.</a:t>
          </a:r>
        </a:p>
      </dsp:txBody>
      <dsp:txXfrm>
        <a:off x="5002662" y="1338533"/>
        <a:ext cx="1118614" cy="1125505"/>
      </dsp:txXfrm>
    </dsp:sp>
    <dsp:sp modelId="{C8111181-5C64-054E-8A09-316CAB0DE3B7}">
      <dsp:nvSpPr>
        <dsp:cNvPr id="0" name=""/>
        <dsp:cNvSpPr/>
      </dsp:nvSpPr>
      <dsp:spPr>
        <a:xfrm>
          <a:off x="675866" y="582669"/>
          <a:ext cx="1638819" cy="130837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Incidência</a:t>
          </a:r>
        </a:p>
      </dsp:txBody>
      <dsp:txXfrm>
        <a:off x="915865" y="774276"/>
        <a:ext cx="1158821" cy="925160"/>
      </dsp:txXfrm>
    </dsp:sp>
    <dsp:sp modelId="{9D6B263A-532F-3147-AB17-C3108BE00353}">
      <dsp:nvSpPr>
        <dsp:cNvPr id="0" name=""/>
        <dsp:cNvSpPr/>
      </dsp:nvSpPr>
      <dsp:spPr>
        <a:xfrm>
          <a:off x="559871" y="1598630"/>
          <a:ext cx="528674" cy="5286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AFDB6CC-72DC-3148-A473-78EA20E614BD}">
      <dsp:nvSpPr>
        <dsp:cNvPr id="0" name=""/>
        <dsp:cNvSpPr/>
      </dsp:nvSpPr>
      <dsp:spPr>
        <a:xfrm>
          <a:off x="2121826" y="910436"/>
          <a:ext cx="307577" cy="307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C953081-A7D1-E342-A13A-278DBC45213D}">
      <dsp:nvSpPr>
        <dsp:cNvPr id="0" name=""/>
        <dsp:cNvSpPr/>
      </dsp:nvSpPr>
      <dsp:spPr>
        <a:xfrm>
          <a:off x="1371538" y="1582871"/>
          <a:ext cx="1560002" cy="11850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Chance de não detecção</a:t>
          </a:r>
        </a:p>
      </dsp:txBody>
      <dsp:txXfrm>
        <a:off x="1599995" y="1756416"/>
        <a:ext cx="1103088" cy="837948"/>
      </dsp:txXfrm>
    </dsp:sp>
    <dsp:sp modelId="{7D063A15-46C8-D74D-BF42-DFB5E24B7937}">
      <dsp:nvSpPr>
        <dsp:cNvPr id="0" name=""/>
        <dsp:cNvSpPr/>
      </dsp:nvSpPr>
      <dsp:spPr>
        <a:xfrm>
          <a:off x="1725852" y="2779621"/>
          <a:ext cx="307577" cy="3076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57315CC-CA89-854D-9C0E-A5858B66E527}">
      <dsp:nvSpPr>
        <dsp:cNvPr id="0" name=""/>
        <dsp:cNvSpPr/>
      </dsp:nvSpPr>
      <dsp:spPr>
        <a:xfrm>
          <a:off x="6936130" y="906867"/>
          <a:ext cx="1877521" cy="18771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Crítico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Alto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Moderado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Baixo</a:t>
          </a:r>
        </a:p>
      </dsp:txBody>
      <dsp:txXfrm>
        <a:off x="7211087" y="1181774"/>
        <a:ext cx="1327607" cy="1327368"/>
      </dsp:txXfrm>
    </dsp:sp>
    <dsp:sp modelId="{4BC1DA12-B4EC-B646-967A-9D75AE421B77}">
      <dsp:nvSpPr>
        <dsp:cNvPr id="0" name=""/>
        <dsp:cNvSpPr/>
      </dsp:nvSpPr>
      <dsp:spPr>
        <a:xfrm>
          <a:off x="604114" y="3034844"/>
          <a:ext cx="2440778" cy="643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Probabilidade</a:t>
          </a:r>
        </a:p>
      </dsp:txBody>
      <dsp:txXfrm>
        <a:off x="604114" y="3034844"/>
        <a:ext cx="2440778" cy="6431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B415D6-6560-5240-A019-28354989DA16}">
      <dsp:nvSpPr>
        <dsp:cNvPr id="0" name=""/>
        <dsp:cNvSpPr/>
      </dsp:nvSpPr>
      <dsp:spPr>
        <a:xfrm>
          <a:off x="-3360261" y="-516796"/>
          <a:ext cx="4006825" cy="4006825"/>
        </a:xfrm>
        <a:prstGeom prst="blockArc">
          <a:avLst>
            <a:gd name="adj1" fmla="val 18900000"/>
            <a:gd name="adj2" fmla="val 2700000"/>
            <a:gd name="adj3" fmla="val 539"/>
          </a:avLst>
        </a:pr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B56D93-5E5C-C24F-B71A-E14F1D86789E}">
      <dsp:nvSpPr>
        <dsp:cNvPr id="0" name=""/>
        <dsp:cNvSpPr/>
      </dsp:nvSpPr>
      <dsp:spPr>
        <a:xfrm>
          <a:off x="415756" y="297323"/>
          <a:ext cx="4025055" cy="59464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0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Fiscalizações &amp; Investigações</a:t>
          </a:r>
          <a:r>
            <a:rPr lang="en-US" sz="1600" kern="1200" dirty="0"/>
            <a:t>: grande dispersão pelo país (maior incidência SP)</a:t>
          </a:r>
        </a:p>
      </dsp:txBody>
      <dsp:txXfrm>
        <a:off x="415756" y="297323"/>
        <a:ext cx="4025055" cy="594646"/>
      </dsp:txXfrm>
    </dsp:sp>
    <dsp:sp modelId="{6C4E5151-3E6F-F442-9778-60F195B7DC19}">
      <dsp:nvSpPr>
        <dsp:cNvPr id="0" name=""/>
        <dsp:cNvSpPr/>
      </dsp:nvSpPr>
      <dsp:spPr>
        <a:xfrm>
          <a:off x="44102" y="222992"/>
          <a:ext cx="743308" cy="7433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7A7A9-321C-5D4E-81DC-2491EFB2838E}">
      <dsp:nvSpPr>
        <dsp:cNvPr id="0" name=""/>
        <dsp:cNvSpPr/>
      </dsp:nvSpPr>
      <dsp:spPr>
        <a:xfrm>
          <a:off x="631910" y="1189293"/>
          <a:ext cx="3808901" cy="59464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0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Licitações  &amp; Contratos</a:t>
          </a:r>
          <a:r>
            <a:rPr lang="en-US" sz="1600" kern="1200" dirty="0"/>
            <a:t>:   concentração no DF</a:t>
          </a:r>
        </a:p>
      </dsp:txBody>
      <dsp:txXfrm>
        <a:off x="631910" y="1189293"/>
        <a:ext cx="3808901" cy="594646"/>
      </dsp:txXfrm>
    </dsp:sp>
    <dsp:sp modelId="{E5A84100-C423-C447-9368-40EEEF3992A4}">
      <dsp:nvSpPr>
        <dsp:cNvPr id="0" name=""/>
        <dsp:cNvSpPr/>
      </dsp:nvSpPr>
      <dsp:spPr>
        <a:xfrm>
          <a:off x="260256" y="1114962"/>
          <a:ext cx="743308" cy="7433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73B65-C598-EF48-8FF2-714524FDD558}">
      <dsp:nvSpPr>
        <dsp:cNvPr id="0" name=""/>
        <dsp:cNvSpPr/>
      </dsp:nvSpPr>
      <dsp:spPr>
        <a:xfrm>
          <a:off x="415756" y="2081263"/>
          <a:ext cx="4025055" cy="59464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0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Execução de Políticas Públicas</a:t>
          </a:r>
          <a:r>
            <a:rPr lang="en-US" sz="1600" kern="1200" dirty="0"/>
            <a:t>: concentração no DF, RJ e SP</a:t>
          </a:r>
        </a:p>
      </dsp:txBody>
      <dsp:txXfrm>
        <a:off x="415756" y="2081263"/>
        <a:ext cx="4025055" cy="594646"/>
      </dsp:txXfrm>
    </dsp:sp>
    <dsp:sp modelId="{D2ABA5A5-7144-F043-98B8-F11BE7A67666}">
      <dsp:nvSpPr>
        <dsp:cNvPr id="0" name=""/>
        <dsp:cNvSpPr/>
      </dsp:nvSpPr>
      <dsp:spPr>
        <a:xfrm>
          <a:off x="44102" y="2006932"/>
          <a:ext cx="743308" cy="7433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9C84C-7089-E842-85BE-F6375317FCBE}" type="datetimeFigureOut">
              <a:rPr lang="pt-BR" smtClean="0"/>
              <a:t>07/12/20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A60AB-A678-A94C-B153-9B4235AADC94}" type="slidenum">
              <a:rPr lang="pt-BR" smtClean="0"/>
              <a:t>‹#›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119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71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2180" y="1843851"/>
            <a:ext cx="4514620" cy="98777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2180" y="2944518"/>
            <a:ext cx="4514620" cy="6114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21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7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237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em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41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630" y="0"/>
            <a:ext cx="7379169" cy="714963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3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6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2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4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80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653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6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2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C072-7573-FD43-8762-292316384746}" type="datetimeFigureOut">
              <a:rPr lang="en-US" smtClean="0"/>
              <a:t>12/7/20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6CDC-8102-B14F-8DAF-B5BACC95AF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37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GESTÃO DE RISCOS DE CORRUPÇÃO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ADMINISTRAÇÃO DIRETA </a:t>
            </a:r>
          </a:p>
        </p:txBody>
      </p:sp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6" y="1828449"/>
            <a:ext cx="2440999" cy="1577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10DD8A-B971-8246-9026-0A7D4525B702}"/>
              </a:ext>
            </a:extLst>
          </p:cNvPr>
          <p:cNvSpPr txBox="1"/>
          <p:nvPr/>
        </p:nvSpPr>
        <p:spPr>
          <a:xfrm>
            <a:off x="4257241" y="4213466"/>
            <a:ext cx="339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/>
              <a:t>Renato Capanema</a:t>
            </a:r>
          </a:p>
          <a:p>
            <a:r>
              <a:rPr lang="pt-BR" sz="1600" dirty="0"/>
              <a:t>COPIS/DICOR/CRG</a:t>
            </a:r>
          </a:p>
        </p:txBody>
      </p:sp>
    </p:spTree>
    <p:extLst>
      <p:ext uri="{BB962C8B-B14F-4D97-AF65-F5344CB8AC3E}">
        <p14:creationId xmlns:p14="http://schemas.microsoft.com/office/powerpoint/2010/main" val="3066158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BD081-8701-F44A-842E-6A0F0C427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047"/>
            <a:ext cx="7886700" cy="994172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chemeClr val="tx2"/>
                </a:solidFill>
                <a:ea typeface="+mn-ea"/>
                <a:cs typeface="+mn-cs"/>
              </a:rPr>
              <a:t>Mensuração da probabilidade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DA16DF-1B36-3941-AE86-9B41C510C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614" y="1369219"/>
            <a:ext cx="7750772" cy="3394075"/>
          </a:xfrm>
        </p:spPr>
      </p:pic>
    </p:spTree>
    <p:extLst>
      <p:ext uri="{BB962C8B-B14F-4D97-AF65-F5344CB8AC3E}">
        <p14:creationId xmlns:p14="http://schemas.microsoft.com/office/powerpoint/2010/main" val="366722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BD081-8701-F44A-842E-6A0F0C427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5047"/>
            <a:ext cx="7886700" cy="994172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chemeClr val="tx2"/>
                </a:solidFill>
                <a:ea typeface="+mn-ea"/>
                <a:cs typeface="+mn-cs"/>
              </a:rPr>
              <a:t>Mensuração do impacto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184D5F-F768-6947-9961-1B40A04B8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6563" y="1369219"/>
            <a:ext cx="7530873" cy="3394075"/>
          </a:xfrm>
        </p:spPr>
      </p:pic>
    </p:spTree>
    <p:extLst>
      <p:ext uri="{BB962C8B-B14F-4D97-AF65-F5344CB8AC3E}">
        <p14:creationId xmlns:p14="http://schemas.microsoft.com/office/powerpoint/2010/main" val="1766012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348927B2-11EF-9B43-8F14-3C6D5FC962C2}"/>
              </a:ext>
            </a:extLst>
          </p:cNvPr>
          <p:cNvGrpSpPr/>
          <p:nvPr/>
        </p:nvGrpSpPr>
        <p:grpSpPr>
          <a:xfrm>
            <a:off x="845301" y="639043"/>
            <a:ext cx="7415749" cy="809208"/>
            <a:chOff x="2301204" y="861425"/>
            <a:chExt cx="19775328" cy="2157888"/>
          </a:xfrm>
        </p:grpSpPr>
        <p:sp>
          <p:nvSpPr>
            <p:cNvPr id="44" name="CuadroTexto 350">
              <a:extLst>
                <a:ext uri="{FF2B5EF4-FFF2-40B4-BE49-F238E27FC236}">
                  <a16:creationId xmlns:a16="http://schemas.microsoft.com/office/drawing/2014/main" id="{EB85846B-B4DD-D346-BE0C-37F878C3F360}"/>
                </a:ext>
              </a:extLst>
            </p:cNvPr>
            <p:cNvSpPr txBox="1"/>
            <p:nvPr/>
          </p:nvSpPr>
          <p:spPr>
            <a:xfrm>
              <a:off x="2301204" y="861425"/>
              <a:ext cx="1977532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Formulação ou execução de políticas públicas</a:t>
              </a:r>
            </a:p>
          </p:txBody>
        </p:sp>
        <p:sp>
          <p:nvSpPr>
            <p:cNvPr id="45" name="CuadroTexto 351">
              <a:extLst>
                <a:ext uri="{FF2B5EF4-FFF2-40B4-BE49-F238E27FC236}">
                  <a16:creationId xmlns:a16="http://schemas.microsoft.com/office/drawing/2014/main" id="{14CCF53B-4E8A-804A-9EAC-C1FF6A3EC7E9}"/>
                </a:ext>
              </a:extLst>
            </p:cNvPr>
            <p:cNvSpPr txBox="1"/>
            <p:nvPr/>
          </p:nvSpPr>
          <p:spPr>
            <a:xfrm>
              <a:off x="2668308" y="1911318"/>
              <a:ext cx="19041035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Avaliação de Riscos</a:t>
              </a: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A10577F-C52B-834B-A84D-16FD0ED4A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226088"/>
              </p:ext>
            </p:extLst>
          </p:nvPr>
        </p:nvGraphicFramePr>
        <p:xfrm>
          <a:off x="1083156" y="1680379"/>
          <a:ext cx="7040198" cy="33273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27">
                  <a:extLst>
                    <a:ext uri="{9D8B030D-6E8A-4147-A177-3AD203B41FA5}">
                      <a16:colId xmlns:a16="http://schemas.microsoft.com/office/drawing/2014/main" val="2929617945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95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PROBABILIDADE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IMPACTO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NÍVEL DE 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extLst>
                  <a:ext uri="{0D108BD9-81ED-4DB2-BD59-A6C34878D82A}">
                    <a16:rowId xmlns:a16="http://schemas.microsoft.com/office/drawing/2014/main" val="3923576739"/>
                  </a:ext>
                </a:extLst>
              </a:tr>
              <a:tr h="55206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b="0" dirty="0"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Fraudes na celebração e execução de parcerias com ONGs </a:t>
                      </a:r>
                      <a:endParaRPr lang="en-US" sz="1400" b="0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Alta</a:t>
                      </a:r>
                      <a:endParaRPr lang="en-US" sz="14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Catastrófico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CRÍTICO</a:t>
                      </a: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b="0" dirty="0"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Adv. administrativa para beneficiar PJs - liberação de recursos para Est/Mun</a:t>
                      </a:r>
                      <a:endParaRPr lang="en-US" sz="1400" b="0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+mn-ea"/>
                          <a:cs typeface="+mn-cs"/>
                        </a:rPr>
                        <a:t>Grande</a:t>
                      </a:r>
                      <a:endParaRPr lang="en-US" sz="1400" b="0" i="0" kern="120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CRÍTICO</a:t>
                      </a: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947901"/>
                  </a:ext>
                </a:extLst>
              </a:tr>
              <a:tr h="658316">
                <a:tc>
                  <a:txBody>
                    <a:bodyPr/>
                    <a:lstStyle/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Uso de emendas parlamentares para viabilizar contratações direcionadas em Est/Mun</a:t>
                      </a:r>
                      <a:endParaRPr lang="en-US" sz="1400" b="1" dirty="0">
                        <a:solidFill>
                          <a:schemeClr val="tx2"/>
                        </a:solidFill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Catastrófico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</a:rPr>
                        <a:t>CRÍTICO</a:t>
                      </a:r>
                      <a:endParaRPr lang="en-US" sz="1400" b="1" i="0" kern="120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Favorecimento a pessoas físicas ou PJs na formulação ou execução de políticas públicas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Grande</a:t>
                      </a:r>
                    </a:p>
                    <a:p>
                      <a:pPr algn="ctr"/>
                      <a:endParaRPr lang="en-US" sz="11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CRÍTICO</a:t>
                      </a: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440759"/>
                  </a:ext>
                </a:extLst>
              </a:tr>
              <a:tr h="452266">
                <a:tc>
                  <a:txBody>
                    <a:bodyPr/>
                    <a:lstStyle/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</a:rPr>
                        <a:t>Fraudes na concessão de benefícios assistenciais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Grande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</a:rPr>
                        <a:t>ALTO</a:t>
                      </a:r>
                      <a:endParaRPr lang="en-US" sz="1400" b="1" i="0" kern="120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389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866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348927B2-11EF-9B43-8F14-3C6D5FC962C2}"/>
              </a:ext>
            </a:extLst>
          </p:cNvPr>
          <p:cNvGrpSpPr/>
          <p:nvPr/>
        </p:nvGrpSpPr>
        <p:grpSpPr>
          <a:xfrm>
            <a:off x="982965" y="639043"/>
            <a:ext cx="7140389" cy="809208"/>
            <a:chOff x="2668308" y="861425"/>
            <a:chExt cx="19041035" cy="2157888"/>
          </a:xfrm>
        </p:grpSpPr>
        <p:sp>
          <p:nvSpPr>
            <p:cNvPr id="44" name="CuadroTexto 350">
              <a:extLst>
                <a:ext uri="{FF2B5EF4-FFF2-40B4-BE49-F238E27FC236}">
                  <a16:creationId xmlns:a16="http://schemas.microsoft.com/office/drawing/2014/main" id="{EB85846B-B4DD-D346-BE0C-37F878C3F360}"/>
                </a:ext>
              </a:extLst>
            </p:cNvPr>
            <p:cNvSpPr txBox="1"/>
            <p:nvPr/>
          </p:nvSpPr>
          <p:spPr>
            <a:xfrm>
              <a:off x="5826044" y="861425"/>
              <a:ext cx="1272570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Fiscalizações &amp; Investigações</a:t>
              </a:r>
            </a:p>
          </p:txBody>
        </p:sp>
        <p:sp>
          <p:nvSpPr>
            <p:cNvPr id="45" name="CuadroTexto 351">
              <a:extLst>
                <a:ext uri="{FF2B5EF4-FFF2-40B4-BE49-F238E27FC236}">
                  <a16:creationId xmlns:a16="http://schemas.microsoft.com/office/drawing/2014/main" id="{14CCF53B-4E8A-804A-9EAC-C1FF6A3EC7E9}"/>
                </a:ext>
              </a:extLst>
            </p:cNvPr>
            <p:cNvSpPr txBox="1"/>
            <p:nvPr/>
          </p:nvSpPr>
          <p:spPr>
            <a:xfrm>
              <a:off x="2668308" y="1911318"/>
              <a:ext cx="19041035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Avaliação de Riscos</a:t>
              </a: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A10577F-C52B-834B-A84D-16FD0ED4A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185931"/>
              </p:ext>
            </p:extLst>
          </p:nvPr>
        </p:nvGraphicFramePr>
        <p:xfrm>
          <a:off x="1083156" y="1563667"/>
          <a:ext cx="7040198" cy="3495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27">
                  <a:extLst>
                    <a:ext uri="{9D8B030D-6E8A-4147-A177-3AD203B41FA5}">
                      <a16:colId xmlns:a16="http://schemas.microsoft.com/office/drawing/2014/main" val="2929617945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95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PROBABILIDADE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IMPACTO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NÍVEL DE 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extLst>
                  <a:ext uri="{0D108BD9-81ED-4DB2-BD59-A6C34878D82A}">
                    <a16:rowId xmlns:a16="http://schemas.microsoft.com/office/drawing/2014/main" val="3923576739"/>
                  </a:ext>
                </a:extLst>
              </a:tr>
              <a:tr h="552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Omissão em fiscalizar, investigar, aplicar penalidade – conluio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Muito 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CRÍTICO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Venda de consultoria ao fiscalizado para beneficiá-lo  em atividade de fiscalização 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Grande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CRÍTICO</a:t>
                      </a: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947901"/>
                  </a:ext>
                </a:extLst>
              </a:tr>
              <a:tr h="658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Vazamento de informações privilegiadas - investigações ou operações policiais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CRÍTICO</a:t>
                      </a: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1097">
                <a:tc>
                  <a:txBody>
                    <a:bodyPr/>
                    <a:lstStyle/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Extorsão para deixar de realizar atividade de fisc. ou invest.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Muito 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</a:p>
                    <a:p>
                      <a:pPr algn="ctr"/>
                      <a:endParaRPr lang="en-US" sz="11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440759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Redução indevida de débitos e penalidades em benefício de pessoas físicas ou PJs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  <a:endParaRPr lang="en-US" sz="1100" dirty="0"/>
                    </a:p>
                    <a:p>
                      <a:pPr algn="ctr"/>
                      <a:endParaRPr lang="en-US" sz="11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389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48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348927B2-11EF-9B43-8F14-3C6D5FC962C2}"/>
              </a:ext>
            </a:extLst>
          </p:cNvPr>
          <p:cNvGrpSpPr/>
          <p:nvPr/>
        </p:nvGrpSpPr>
        <p:grpSpPr>
          <a:xfrm>
            <a:off x="982965" y="639043"/>
            <a:ext cx="7140389" cy="809208"/>
            <a:chOff x="2668308" y="861425"/>
            <a:chExt cx="19041035" cy="2157888"/>
          </a:xfrm>
        </p:grpSpPr>
        <p:sp>
          <p:nvSpPr>
            <p:cNvPr id="44" name="CuadroTexto 350">
              <a:extLst>
                <a:ext uri="{FF2B5EF4-FFF2-40B4-BE49-F238E27FC236}">
                  <a16:creationId xmlns:a16="http://schemas.microsoft.com/office/drawing/2014/main" id="{EB85846B-B4DD-D346-BE0C-37F878C3F360}"/>
                </a:ext>
              </a:extLst>
            </p:cNvPr>
            <p:cNvSpPr txBox="1"/>
            <p:nvPr/>
          </p:nvSpPr>
          <p:spPr>
            <a:xfrm>
              <a:off x="7226953" y="861425"/>
              <a:ext cx="992391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Licitações &amp; Contratos</a:t>
              </a:r>
            </a:p>
          </p:txBody>
        </p:sp>
        <p:sp>
          <p:nvSpPr>
            <p:cNvPr id="45" name="CuadroTexto 351">
              <a:extLst>
                <a:ext uri="{FF2B5EF4-FFF2-40B4-BE49-F238E27FC236}">
                  <a16:creationId xmlns:a16="http://schemas.microsoft.com/office/drawing/2014/main" id="{14CCF53B-4E8A-804A-9EAC-C1FF6A3EC7E9}"/>
                </a:ext>
              </a:extLst>
            </p:cNvPr>
            <p:cNvSpPr txBox="1"/>
            <p:nvPr/>
          </p:nvSpPr>
          <p:spPr>
            <a:xfrm>
              <a:off x="2668308" y="1911318"/>
              <a:ext cx="19041035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Avaliação de Riscos</a:t>
              </a: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A10577F-C52B-834B-A84D-16FD0ED4A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549307"/>
              </p:ext>
            </p:extLst>
          </p:nvPr>
        </p:nvGraphicFramePr>
        <p:xfrm>
          <a:off x="1083156" y="1563667"/>
          <a:ext cx="7040198" cy="3498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27">
                  <a:extLst>
                    <a:ext uri="{9D8B030D-6E8A-4147-A177-3AD203B41FA5}">
                      <a16:colId xmlns:a16="http://schemas.microsoft.com/office/drawing/2014/main" val="2929617945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995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PROBABILIDADE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IMPACTO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NÍVEL DE 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extLst>
                  <a:ext uri="{0D108BD9-81ED-4DB2-BD59-A6C34878D82A}">
                    <a16:rowId xmlns:a16="http://schemas.microsoft.com/office/drawing/2014/main" val="3923576739"/>
                  </a:ext>
                </a:extLst>
              </a:tr>
              <a:tr h="5520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Fraudes na celebracão de aditivos contratuais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Alta</a:t>
                      </a:r>
                      <a:endParaRPr lang="en-US" sz="14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Grande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CRÍTICO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Conluio com representante da PJ para fraudar a execução do contrato (superfaturamento)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Grande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947901"/>
                  </a:ext>
                </a:extLst>
              </a:tr>
              <a:tr h="658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Contratação direta fora das hipóteses permitidas 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9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Fraude ao caráter competitivo do procedimento licitatório </a:t>
                      </a:r>
                    </a:p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/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  <a:p>
                      <a:pPr algn="ctr"/>
                      <a:endParaRPr lang="en-US" sz="11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440759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Ingerência em contratos com empresas terceirizadas - amigos e parentes nos quadros de func. 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</a:p>
                    <a:p>
                      <a:pPr algn="ctr"/>
                      <a:endParaRPr lang="en-US" sz="11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389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1311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348927B2-11EF-9B43-8F14-3C6D5FC962C2}"/>
              </a:ext>
            </a:extLst>
          </p:cNvPr>
          <p:cNvGrpSpPr/>
          <p:nvPr/>
        </p:nvGrpSpPr>
        <p:grpSpPr>
          <a:xfrm>
            <a:off x="982965" y="639043"/>
            <a:ext cx="7140389" cy="809208"/>
            <a:chOff x="2668308" y="861425"/>
            <a:chExt cx="19041035" cy="2157888"/>
          </a:xfrm>
        </p:grpSpPr>
        <p:sp>
          <p:nvSpPr>
            <p:cNvPr id="44" name="CuadroTexto 350">
              <a:extLst>
                <a:ext uri="{FF2B5EF4-FFF2-40B4-BE49-F238E27FC236}">
                  <a16:creationId xmlns:a16="http://schemas.microsoft.com/office/drawing/2014/main" id="{EB85846B-B4DD-D346-BE0C-37F878C3F360}"/>
                </a:ext>
              </a:extLst>
            </p:cNvPr>
            <p:cNvSpPr txBox="1"/>
            <p:nvPr/>
          </p:nvSpPr>
          <p:spPr>
            <a:xfrm>
              <a:off x="4260529" y="861425"/>
              <a:ext cx="1585681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Abuso do cargo em proveito próprio</a:t>
              </a:r>
            </a:p>
          </p:txBody>
        </p:sp>
        <p:sp>
          <p:nvSpPr>
            <p:cNvPr id="45" name="CuadroTexto 351">
              <a:extLst>
                <a:ext uri="{FF2B5EF4-FFF2-40B4-BE49-F238E27FC236}">
                  <a16:creationId xmlns:a16="http://schemas.microsoft.com/office/drawing/2014/main" id="{14CCF53B-4E8A-804A-9EAC-C1FF6A3EC7E9}"/>
                </a:ext>
              </a:extLst>
            </p:cNvPr>
            <p:cNvSpPr txBox="1"/>
            <p:nvPr/>
          </p:nvSpPr>
          <p:spPr>
            <a:xfrm>
              <a:off x="2668308" y="1911318"/>
              <a:ext cx="19041035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Avaliação de Riscos</a:t>
              </a: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A10577F-C52B-834B-A84D-16FD0ED4A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960265"/>
              </p:ext>
            </p:extLst>
          </p:nvPr>
        </p:nvGraphicFramePr>
        <p:xfrm>
          <a:off x="1083156" y="1563668"/>
          <a:ext cx="7040198" cy="3557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27">
                  <a:extLst>
                    <a:ext uri="{9D8B030D-6E8A-4147-A177-3AD203B41FA5}">
                      <a16:colId xmlns:a16="http://schemas.microsoft.com/office/drawing/2014/main" val="2929617945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4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91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PROBABILIDADE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IMPACTO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NÍVEL DE RISCO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extLst>
                  <a:ext uri="{0D108BD9-81ED-4DB2-BD59-A6C34878D82A}">
                    <a16:rowId xmlns:a16="http://schemas.microsoft.com/office/drawing/2014/main" val="3923576739"/>
                  </a:ext>
                </a:extLst>
              </a:tr>
              <a:tr h="65191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Uso do cargo público em benefício de atividade privada da qual o servidor participa </a:t>
                      </a:r>
                      <a:endParaRPr lang="en-US" sz="1400" b="1" i="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Alta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Catastrófico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CRÍTICO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919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Tx/>
                        <a:buNone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Venda de informações pessoais constantes de bancos de dados públicos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Roboto" panose="02000000000000000000" pitchFamily="2" charset="0"/>
                        <a:cs typeface="Poppins Light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</a:p>
                  </a:txBody>
                  <a:tcPr marL="29597" marR="29597" marT="14798" marB="147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947901"/>
                  </a:ext>
                </a:extLst>
              </a:tr>
              <a:tr h="617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Apropriação indevida de bens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Média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Pequeno</a:t>
                      </a:r>
                    </a:p>
                    <a:p>
                      <a:pPr algn="ctr"/>
                      <a:endParaRPr lang="en-US" sz="8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22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Uso de veículo oficial em benefício próprio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/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dirty="0">
                        <a:solidFill>
                          <a:schemeClr val="tx1"/>
                        </a:solidFill>
                        <a:latin typeface="Lato" panose="020F0502020204030203" pitchFamily="34" charset="77"/>
                        <a:ea typeface="Roboto" panose="02000000000000000000" pitchFamily="2" charset="0"/>
                        <a:cs typeface="Poppins" pitchFamily="2" charset="77"/>
                      </a:endParaRP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Pequeno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MODERADO</a:t>
                      </a:r>
                    </a:p>
                  </a:txBody>
                  <a:tcPr marL="29597" marR="29597" marT="14798" marB="14798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440759"/>
                  </a:ext>
                </a:extLst>
              </a:tr>
              <a:tr h="651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Fraudes em licenças médicas e auxílios moradia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Baixa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Insignificante</a:t>
                      </a:r>
                    </a:p>
                  </a:txBody>
                  <a:tcPr marL="29597" marR="29597" marT="14798" marB="1479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</a:p>
                  </a:txBody>
                  <a:tcPr marL="29597" marR="29597" marT="14798" marB="14798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389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66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o 349">
            <a:extLst>
              <a:ext uri="{FF2B5EF4-FFF2-40B4-BE49-F238E27FC236}">
                <a16:creationId xmlns:a16="http://schemas.microsoft.com/office/drawing/2014/main" id="{79F7C261-0EE0-7743-AA9B-AC3B443F3E5E}"/>
              </a:ext>
            </a:extLst>
          </p:cNvPr>
          <p:cNvGrpSpPr/>
          <p:nvPr/>
        </p:nvGrpSpPr>
        <p:grpSpPr>
          <a:xfrm>
            <a:off x="1001806" y="539627"/>
            <a:ext cx="7140389" cy="869813"/>
            <a:chOff x="2668382" y="861425"/>
            <a:chExt cx="19041035" cy="2319502"/>
          </a:xfrm>
        </p:grpSpPr>
        <p:sp>
          <p:nvSpPr>
            <p:cNvPr id="32" name="CuadroTexto 350">
              <a:extLst>
                <a:ext uri="{FF2B5EF4-FFF2-40B4-BE49-F238E27FC236}">
                  <a16:creationId xmlns:a16="http://schemas.microsoft.com/office/drawing/2014/main" id="{1A6B14A5-EA14-6141-B354-D9BB0168315E}"/>
                </a:ext>
              </a:extLst>
            </p:cNvPr>
            <p:cNvSpPr txBox="1"/>
            <p:nvPr/>
          </p:nvSpPr>
          <p:spPr>
            <a:xfrm>
              <a:off x="9598813" y="861425"/>
              <a:ext cx="518022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Estatísticas</a:t>
              </a:r>
            </a:p>
          </p:txBody>
        </p:sp>
        <p:sp>
          <p:nvSpPr>
            <p:cNvPr id="33" name="CuadroTexto 351">
              <a:extLst>
                <a:ext uri="{FF2B5EF4-FFF2-40B4-BE49-F238E27FC236}">
                  <a16:creationId xmlns:a16="http://schemas.microsoft.com/office/drawing/2014/main" id="{13B7CA2F-AD65-7849-8EF8-BA457447577F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Incidência por Estados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2C6070D-C555-804D-AE3B-D1070C5D6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7" y="1298380"/>
            <a:ext cx="4065115" cy="3581964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7D09EDD-7105-1D4E-B4F2-5295E9AF2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3745124"/>
              </p:ext>
            </p:extLst>
          </p:nvPr>
        </p:nvGraphicFramePr>
        <p:xfrm>
          <a:off x="4288972" y="1794505"/>
          <a:ext cx="4478771" cy="2973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2531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" name="Chart 982">
            <a:extLst>
              <a:ext uri="{FF2B5EF4-FFF2-40B4-BE49-F238E27FC236}">
                <a16:creationId xmlns:a16="http://schemas.microsoft.com/office/drawing/2014/main" id="{A4B5F189-64AF-654A-922E-142BDED3F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1350175"/>
              </p:ext>
            </p:extLst>
          </p:nvPr>
        </p:nvGraphicFramePr>
        <p:xfrm>
          <a:off x="35427" y="1251509"/>
          <a:ext cx="4886146" cy="216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669950-795C-CC4F-A483-D56D77E3DCD2}"/>
              </a:ext>
            </a:extLst>
          </p:cNvPr>
          <p:cNvSpPr txBox="1"/>
          <p:nvPr/>
        </p:nvSpPr>
        <p:spPr>
          <a:xfrm>
            <a:off x="138222" y="1927356"/>
            <a:ext cx="1439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Formulação ou execução de Políticas Públicas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1CACEE-7D33-9B45-86D5-9C55E30F4801}"/>
              </a:ext>
            </a:extLst>
          </p:cNvPr>
          <p:cNvSpPr txBox="1"/>
          <p:nvPr/>
        </p:nvSpPr>
        <p:spPr>
          <a:xfrm>
            <a:off x="4184094" y="1804830"/>
            <a:ext cx="1843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Fiscalizações &amp; Investigacões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E05562-7C18-8E4B-B64F-6C0C49EBF567}"/>
              </a:ext>
            </a:extLst>
          </p:cNvPr>
          <p:cNvSpPr txBox="1"/>
          <p:nvPr/>
        </p:nvSpPr>
        <p:spPr>
          <a:xfrm>
            <a:off x="5231659" y="3698534"/>
            <a:ext cx="1592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Abuso do cargo em benefício próprio</a:t>
            </a:r>
          </a:p>
        </p:txBody>
      </p:sp>
      <p:grpSp>
        <p:nvGrpSpPr>
          <p:cNvPr id="12" name="Grupo 349">
            <a:extLst>
              <a:ext uri="{FF2B5EF4-FFF2-40B4-BE49-F238E27FC236}">
                <a16:creationId xmlns:a16="http://schemas.microsoft.com/office/drawing/2014/main" id="{7141AAFC-12B8-8D48-8A32-9A4040691CFD}"/>
              </a:ext>
            </a:extLst>
          </p:cNvPr>
          <p:cNvGrpSpPr/>
          <p:nvPr/>
        </p:nvGrpSpPr>
        <p:grpSpPr>
          <a:xfrm>
            <a:off x="780969" y="542159"/>
            <a:ext cx="7140389" cy="826677"/>
            <a:chOff x="2668346" y="861425"/>
            <a:chExt cx="19041035" cy="2204471"/>
          </a:xfrm>
        </p:grpSpPr>
        <p:sp>
          <p:nvSpPr>
            <p:cNvPr id="13" name="CuadroTexto 350">
              <a:extLst>
                <a:ext uri="{FF2B5EF4-FFF2-40B4-BE49-F238E27FC236}">
                  <a16:creationId xmlns:a16="http://schemas.microsoft.com/office/drawing/2014/main" id="{1FC024CE-E39F-2A4F-A1B2-E7EDD781EA5A}"/>
                </a:ext>
              </a:extLst>
            </p:cNvPr>
            <p:cNvSpPr txBox="1"/>
            <p:nvPr/>
          </p:nvSpPr>
          <p:spPr>
            <a:xfrm>
              <a:off x="9598753" y="861425"/>
              <a:ext cx="5180223" cy="1477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Estatísticas</a:t>
              </a:r>
            </a:p>
          </p:txBody>
        </p:sp>
        <p:sp>
          <p:nvSpPr>
            <p:cNvPr id="15" name="CuadroTexto 351">
              <a:extLst>
                <a:ext uri="{FF2B5EF4-FFF2-40B4-BE49-F238E27FC236}">
                  <a16:creationId xmlns:a16="http://schemas.microsoft.com/office/drawing/2014/main" id="{E66A9EC1-025A-6348-8324-38709DEB9D71}"/>
                </a:ext>
              </a:extLst>
            </p:cNvPr>
            <p:cNvSpPr txBox="1"/>
            <p:nvPr/>
          </p:nvSpPr>
          <p:spPr>
            <a:xfrm>
              <a:off x="2668346" y="1957902"/>
              <a:ext cx="19041035" cy="1107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Quem praticou o ato?</a:t>
              </a:r>
            </a:p>
          </p:txBody>
        </p:sp>
      </p:grp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5313007E-6B21-234C-84D3-68F6AF931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294744"/>
              </p:ext>
            </p:extLst>
          </p:nvPr>
        </p:nvGraphicFramePr>
        <p:xfrm>
          <a:off x="5040363" y="1298774"/>
          <a:ext cx="3660923" cy="215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7FB8E328-4099-C44E-9CDB-DC122ECCAD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9784524"/>
              </p:ext>
            </p:extLst>
          </p:nvPr>
        </p:nvGraphicFramePr>
        <p:xfrm>
          <a:off x="364967" y="3146312"/>
          <a:ext cx="5406192" cy="2206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5DC67B75-F1AF-1E4B-8C48-31E7D52197D0}"/>
              </a:ext>
            </a:extLst>
          </p:cNvPr>
          <p:cNvSpPr txBox="1"/>
          <p:nvPr/>
        </p:nvSpPr>
        <p:spPr>
          <a:xfrm>
            <a:off x="599233" y="4160092"/>
            <a:ext cx="1592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Licitações &amp; Contratos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782DF7BD-78A4-7C46-B42F-606ADD203B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048533"/>
              </p:ext>
            </p:extLst>
          </p:nvPr>
        </p:nvGraphicFramePr>
        <p:xfrm>
          <a:off x="6161034" y="3146312"/>
          <a:ext cx="3132869" cy="2178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Oval 33">
            <a:extLst>
              <a:ext uri="{FF2B5EF4-FFF2-40B4-BE49-F238E27FC236}">
                <a16:creationId xmlns:a16="http://schemas.microsoft.com/office/drawing/2014/main" id="{34007ACD-EAAF-E04E-8BA5-D01CE12AC73D}"/>
              </a:ext>
            </a:extLst>
          </p:cNvPr>
          <p:cNvSpPr/>
          <p:nvPr/>
        </p:nvSpPr>
        <p:spPr>
          <a:xfrm>
            <a:off x="4158033" y="2673671"/>
            <a:ext cx="876476" cy="85328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solidFill>
                  <a:schemeClr val="tx1"/>
                </a:solidFill>
              </a:rPr>
              <a:t>Vs.</a:t>
            </a:r>
          </a:p>
        </p:txBody>
      </p:sp>
    </p:spTree>
    <p:extLst>
      <p:ext uri="{BB962C8B-B14F-4D97-AF65-F5344CB8AC3E}">
        <p14:creationId xmlns:p14="http://schemas.microsoft.com/office/powerpoint/2010/main" val="953807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" name="Chart 982">
            <a:extLst>
              <a:ext uri="{FF2B5EF4-FFF2-40B4-BE49-F238E27FC236}">
                <a16:creationId xmlns:a16="http://schemas.microsoft.com/office/drawing/2014/main" id="{A4B5F189-64AF-654A-922E-142BDED3F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254050"/>
              </p:ext>
            </p:extLst>
          </p:nvPr>
        </p:nvGraphicFramePr>
        <p:xfrm>
          <a:off x="336221" y="2144183"/>
          <a:ext cx="4912886" cy="2233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669950-795C-CC4F-A483-D56D77E3DCD2}"/>
              </a:ext>
            </a:extLst>
          </p:cNvPr>
          <p:cNvSpPr txBox="1"/>
          <p:nvPr/>
        </p:nvSpPr>
        <p:spPr>
          <a:xfrm>
            <a:off x="1752518" y="4152882"/>
            <a:ext cx="199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Formulação ou execução de Políticas Públicas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1CACEE-7D33-9B45-86D5-9C55E30F4801}"/>
              </a:ext>
            </a:extLst>
          </p:cNvPr>
          <p:cNvSpPr txBox="1"/>
          <p:nvPr/>
        </p:nvSpPr>
        <p:spPr>
          <a:xfrm>
            <a:off x="6389472" y="3128696"/>
            <a:ext cx="1843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Licitações &amp; Contratos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E05562-7C18-8E4B-B64F-6C0C49EBF567}"/>
              </a:ext>
            </a:extLst>
          </p:cNvPr>
          <p:cNvSpPr txBox="1"/>
          <p:nvPr/>
        </p:nvSpPr>
        <p:spPr>
          <a:xfrm>
            <a:off x="3857826" y="2464742"/>
            <a:ext cx="1747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Abuso do cargo em benefício próprio</a:t>
            </a:r>
          </a:p>
        </p:txBody>
      </p:sp>
      <p:grpSp>
        <p:nvGrpSpPr>
          <p:cNvPr id="12" name="Grupo 349">
            <a:extLst>
              <a:ext uri="{FF2B5EF4-FFF2-40B4-BE49-F238E27FC236}">
                <a16:creationId xmlns:a16="http://schemas.microsoft.com/office/drawing/2014/main" id="{7141AAFC-12B8-8D48-8A32-9A4040691CFD}"/>
              </a:ext>
            </a:extLst>
          </p:cNvPr>
          <p:cNvGrpSpPr/>
          <p:nvPr/>
        </p:nvGrpSpPr>
        <p:grpSpPr>
          <a:xfrm>
            <a:off x="1001805" y="573543"/>
            <a:ext cx="7140389" cy="832574"/>
            <a:chOff x="2668308" y="846033"/>
            <a:chExt cx="19041035" cy="2220198"/>
          </a:xfrm>
        </p:grpSpPr>
        <p:sp>
          <p:nvSpPr>
            <p:cNvPr id="13" name="CuadroTexto 350">
              <a:extLst>
                <a:ext uri="{FF2B5EF4-FFF2-40B4-BE49-F238E27FC236}">
                  <a16:creationId xmlns:a16="http://schemas.microsoft.com/office/drawing/2014/main" id="{1FC024CE-E39F-2A4F-A1B2-E7EDD781EA5A}"/>
                </a:ext>
              </a:extLst>
            </p:cNvPr>
            <p:cNvSpPr txBox="1"/>
            <p:nvPr/>
          </p:nvSpPr>
          <p:spPr>
            <a:xfrm>
              <a:off x="9387177" y="846033"/>
              <a:ext cx="5180223" cy="1477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Estatísticas</a:t>
              </a:r>
            </a:p>
          </p:txBody>
        </p:sp>
        <p:sp>
          <p:nvSpPr>
            <p:cNvPr id="15" name="CuadroTexto 351">
              <a:extLst>
                <a:ext uri="{FF2B5EF4-FFF2-40B4-BE49-F238E27FC236}">
                  <a16:creationId xmlns:a16="http://schemas.microsoft.com/office/drawing/2014/main" id="{E66A9EC1-025A-6348-8324-38709DEB9D71}"/>
                </a:ext>
              </a:extLst>
            </p:cNvPr>
            <p:cNvSpPr txBox="1"/>
            <p:nvPr/>
          </p:nvSpPr>
          <p:spPr>
            <a:xfrm>
              <a:off x="2668308" y="1958236"/>
              <a:ext cx="19041035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Como foi descoberto?</a:t>
              </a:r>
            </a:p>
          </p:txBody>
        </p:sp>
      </p:grp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5313007E-6B21-234C-84D3-68F6AF931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2673544"/>
              </p:ext>
            </p:extLst>
          </p:nvPr>
        </p:nvGraphicFramePr>
        <p:xfrm>
          <a:off x="5867037" y="1089736"/>
          <a:ext cx="3751245" cy="215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7FB8E328-4099-C44E-9CDB-DC122ECCAD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5953696"/>
              </p:ext>
            </p:extLst>
          </p:nvPr>
        </p:nvGraphicFramePr>
        <p:xfrm>
          <a:off x="-1746923" y="755599"/>
          <a:ext cx="5406192" cy="2233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5DC67B75-F1AF-1E4B-8C48-31E7D52197D0}"/>
              </a:ext>
            </a:extLst>
          </p:cNvPr>
          <p:cNvSpPr txBox="1"/>
          <p:nvPr/>
        </p:nvSpPr>
        <p:spPr>
          <a:xfrm>
            <a:off x="159828" y="2767078"/>
            <a:ext cx="1592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Fiscalizações &amp; Investigações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782DF7BD-78A4-7C46-B42F-606ADD203B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1090241"/>
              </p:ext>
            </p:extLst>
          </p:nvPr>
        </p:nvGraphicFramePr>
        <p:xfrm>
          <a:off x="3167931" y="3171250"/>
          <a:ext cx="3190444" cy="2178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id="{5F3C9FE8-10B0-4C47-90C2-B4698D299E9E}"/>
              </a:ext>
            </a:extLst>
          </p:cNvPr>
          <p:cNvSpPr/>
          <p:nvPr/>
        </p:nvSpPr>
        <p:spPr>
          <a:xfrm>
            <a:off x="5562131" y="2038101"/>
            <a:ext cx="876476" cy="85328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solidFill>
                  <a:schemeClr val="tx1"/>
                </a:solidFill>
              </a:rPr>
              <a:t>Vs.</a:t>
            </a:r>
          </a:p>
        </p:txBody>
      </p:sp>
    </p:spTree>
    <p:extLst>
      <p:ext uri="{BB962C8B-B14F-4D97-AF65-F5344CB8AC3E}">
        <p14:creationId xmlns:p14="http://schemas.microsoft.com/office/powerpoint/2010/main" val="3394418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BEFE81EA-215F-7248-BAC5-7A9708012C4C}"/>
              </a:ext>
            </a:extLst>
          </p:cNvPr>
          <p:cNvSpPr/>
          <p:nvPr/>
        </p:nvSpPr>
        <p:spPr>
          <a:xfrm>
            <a:off x="3759547" y="2392678"/>
            <a:ext cx="1685066" cy="168506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F1A9E4-F0B9-DD4C-9F23-A42E86472702}"/>
              </a:ext>
            </a:extLst>
          </p:cNvPr>
          <p:cNvSpPr txBox="1"/>
          <p:nvPr/>
        </p:nvSpPr>
        <p:spPr>
          <a:xfrm>
            <a:off x="4052752" y="1717260"/>
            <a:ext cx="11705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Atos de corrupção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90E3A-4957-A143-BF69-2D00E5DB0721}"/>
              </a:ext>
            </a:extLst>
          </p:cNvPr>
          <p:cNvSpPr txBox="1"/>
          <p:nvPr/>
        </p:nvSpPr>
        <p:spPr>
          <a:xfrm>
            <a:off x="5450480" y="3041634"/>
            <a:ext cx="1224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Eventos de risco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6985BA-7A2A-BE41-AB01-0ECF4A4BB622}"/>
              </a:ext>
            </a:extLst>
          </p:cNvPr>
          <p:cNvSpPr txBox="1"/>
          <p:nvPr/>
        </p:nvSpPr>
        <p:spPr>
          <a:xfrm>
            <a:off x="3969064" y="4273086"/>
            <a:ext cx="13379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Avaliação dos riscos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5B1657-5743-0041-B88E-A2603C3973C9}"/>
              </a:ext>
            </a:extLst>
          </p:cNvPr>
          <p:cNvSpPr txBox="1"/>
          <p:nvPr/>
        </p:nvSpPr>
        <p:spPr>
          <a:xfrm>
            <a:off x="2340429" y="2936121"/>
            <a:ext cx="12456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Tratamento dos riscos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634322-FA48-2F45-A634-9A42EB233E4A}"/>
              </a:ext>
            </a:extLst>
          </p:cNvPr>
          <p:cNvSpPr txBox="1"/>
          <p:nvPr/>
        </p:nvSpPr>
        <p:spPr>
          <a:xfrm>
            <a:off x="4001979" y="2697881"/>
            <a:ext cx="1221316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5"/>
                </a:solidFill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Punição</a:t>
            </a:r>
          </a:p>
          <a:p>
            <a:pPr algn="ctr"/>
            <a:endParaRPr lang="en-US" sz="1350" b="1" dirty="0">
              <a:solidFill>
                <a:schemeClr val="tx2"/>
              </a:solidFill>
              <a:latin typeface="Century Gothic" panose="020B0502020202020204" pitchFamily="34" charset="0"/>
              <a:ea typeface="Lato" panose="020F0502020204030203" pitchFamily="34" charset="0"/>
              <a:cs typeface="Poppins Medium" pitchFamily="2" charset="77"/>
            </a:endParaRPr>
          </a:p>
          <a:p>
            <a:pPr algn="ctr"/>
            <a:endParaRPr lang="en-US" sz="1350" b="1" dirty="0">
              <a:solidFill>
                <a:schemeClr val="tx2"/>
              </a:solidFill>
              <a:latin typeface="Century Gothic" panose="020B0502020202020204" pitchFamily="34" charset="0"/>
              <a:ea typeface="Lato" panose="020F0502020204030203" pitchFamily="34" charset="0"/>
              <a:cs typeface="Poppins Medium" pitchFamily="2" charset="77"/>
            </a:endParaRPr>
          </a:p>
          <a:p>
            <a:pPr algn="ctr"/>
            <a:endParaRPr lang="en-US" sz="1350" b="1" dirty="0">
              <a:solidFill>
                <a:schemeClr val="tx2"/>
              </a:solidFill>
              <a:latin typeface="Century Gothic" panose="020B0502020202020204" pitchFamily="34" charset="0"/>
              <a:ea typeface="Lato" panose="020F0502020204030203" pitchFamily="34" charset="0"/>
              <a:cs typeface="Poppins Medium" pitchFamily="2" charset="77"/>
            </a:endParaRPr>
          </a:p>
          <a:p>
            <a:pPr algn="ctr"/>
            <a:r>
              <a:rPr lang="en-US" sz="1500" b="1" dirty="0">
                <a:solidFill>
                  <a:schemeClr val="accent5"/>
                </a:solidFill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Prevenção</a:t>
            </a:r>
            <a:r>
              <a:rPr lang="en-US" sz="1350" b="1" dirty="0">
                <a:solidFill>
                  <a:schemeClr val="tx2"/>
                </a:solidFill>
                <a:latin typeface="Century Gothic" panose="020B0502020202020204" pitchFamily="34" charset="0"/>
                <a:ea typeface="Lato" panose="020F0502020204030203" pitchFamily="34" charset="0"/>
                <a:cs typeface="Poppins Medium" pitchFamily="2" charset="77"/>
              </a:rPr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C12A73-9DE1-5247-8C8D-E526F084B2EC}"/>
              </a:ext>
            </a:extLst>
          </p:cNvPr>
          <p:cNvGrpSpPr/>
          <p:nvPr/>
        </p:nvGrpSpPr>
        <p:grpSpPr>
          <a:xfrm>
            <a:off x="3264386" y="1877829"/>
            <a:ext cx="2673509" cy="2739968"/>
            <a:chOff x="13707722" y="3296246"/>
            <a:chExt cx="7129358" cy="7306582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1394A05B-B679-EC42-845C-9925DD105A43}"/>
                </a:ext>
              </a:extLst>
            </p:cNvPr>
            <p:cNvSpPr/>
            <p:nvPr/>
          </p:nvSpPr>
          <p:spPr>
            <a:xfrm rot="2036756">
              <a:off x="15955497" y="3296246"/>
              <a:ext cx="4742746" cy="4742746"/>
            </a:xfrm>
            <a:prstGeom prst="arc">
              <a:avLst>
                <a:gd name="adj1" fmla="val 16200000"/>
                <a:gd name="adj2" fmla="val 18881602"/>
              </a:avLst>
            </a:prstGeom>
            <a:ln w="127000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75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EA0CF89-68E4-7749-808C-57E824B1EDA9}"/>
                </a:ext>
              </a:extLst>
            </p:cNvPr>
            <p:cNvSpPr/>
            <p:nvPr/>
          </p:nvSpPr>
          <p:spPr>
            <a:xfrm rot="6178473">
              <a:off x="16094334" y="5860082"/>
              <a:ext cx="4742746" cy="4742746"/>
            </a:xfrm>
            <a:prstGeom prst="arc">
              <a:avLst>
                <a:gd name="adj1" fmla="val 16200000"/>
                <a:gd name="adj2" fmla="val 18881602"/>
              </a:avLst>
            </a:prstGeom>
            <a:ln w="127000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75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F662383E-C689-F549-A27C-7344902496C4}"/>
                </a:ext>
              </a:extLst>
            </p:cNvPr>
            <p:cNvSpPr/>
            <p:nvPr/>
          </p:nvSpPr>
          <p:spPr>
            <a:xfrm rot="12877034">
              <a:off x="13707722" y="5762111"/>
              <a:ext cx="4742746" cy="4742746"/>
            </a:xfrm>
            <a:prstGeom prst="arc">
              <a:avLst>
                <a:gd name="adj1" fmla="val 16200000"/>
                <a:gd name="adj2" fmla="val 18881602"/>
              </a:avLst>
            </a:prstGeom>
            <a:ln w="127000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75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A442F206-6A46-4F4A-B88E-9C0FF657A9C8}"/>
                </a:ext>
              </a:extLst>
            </p:cNvPr>
            <p:cNvSpPr/>
            <p:nvPr/>
          </p:nvSpPr>
          <p:spPr>
            <a:xfrm rot="17100000">
              <a:off x="13944811" y="3425394"/>
              <a:ext cx="4742746" cy="4742746"/>
            </a:xfrm>
            <a:prstGeom prst="arc">
              <a:avLst>
                <a:gd name="adj1" fmla="val 16200000"/>
                <a:gd name="adj2" fmla="val 18881602"/>
              </a:avLst>
            </a:prstGeom>
            <a:ln w="127000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675" b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Down Arrow 1">
            <a:extLst>
              <a:ext uri="{FF2B5EF4-FFF2-40B4-BE49-F238E27FC236}">
                <a16:creationId xmlns:a16="http://schemas.microsoft.com/office/drawing/2014/main" id="{0366941A-44AC-3640-8205-D54D645794FE}"/>
              </a:ext>
            </a:extLst>
          </p:cNvPr>
          <p:cNvSpPr/>
          <p:nvPr/>
        </p:nvSpPr>
        <p:spPr>
          <a:xfrm>
            <a:off x="4348828" y="3061871"/>
            <a:ext cx="179224" cy="3871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32" name="Down Arrow 31">
            <a:extLst>
              <a:ext uri="{FF2B5EF4-FFF2-40B4-BE49-F238E27FC236}">
                <a16:creationId xmlns:a16="http://schemas.microsoft.com/office/drawing/2014/main" id="{24250600-5C21-8C49-B2BE-38D1AD56BFCD}"/>
              </a:ext>
            </a:extLst>
          </p:cNvPr>
          <p:cNvSpPr/>
          <p:nvPr/>
        </p:nvSpPr>
        <p:spPr>
          <a:xfrm rot="10800000">
            <a:off x="4687806" y="3061871"/>
            <a:ext cx="179224" cy="3871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grpSp>
        <p:nvGrpSpPr>
          <p:cNvPr id="33" name="Grupo 349">
            <a:extLst>
              <a:ext uri="{FF2B5EF4-FFF2-40B4-BE49-F238E27FC236}">
                <a16:creationId xmlns:a16="http://schemas.microsoft.com/office/drawing/2014/main" id="{C5BEFDD5-EB92-2F48-80E7-8F40A154D021}"/>
              </a:ext>
            </a:extLst>
          </p:cNvPr>
          <p:cNvGrpSpPr/>
          <p:nvPr/>
        </p:nvGrpSpPr>
        <p:grpSpPr>
          <a:xfrm>
            <a:off x="1001806" y="593415"/>
            <a:ext cx="7140389" cy="869813"/>
            <a:chOff x="2668382" y="861425"/>
            <a:chExt cx="19041035" cy="2319502"/>
          </a:xfrm>
        </p:grpSpPr>
        <p:sp>
          <p:nvSpPr>
            <p:cNvPr id="34" name="CuadroTexto 350">
              <a:extLst>
                <a:ext uri="{FF2B5EF4-FFF2-40B4-BE49-F238E27FC236}">
                  <a16:creationId xmlns:a16="http://schemas.microsoft.com/office/drawing/2014/main" id="{4406B6F4-6C8B-7F4C-9685-EB50D7975FE1}"/>
                </a:ext>
              </a:extLst>
            </p:cNvPr>
            <p:cNvSpPr txBox="1"/>
            <p:nvPr/>
          </p:nvSpPr>
          <p:spPr>
            <a:xfrm>
              <a:off x="5414432" y="861425"/>
              <a:ext cx="1354900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Gestão de Riscos de Corrupção</a:t>
              </a:r>
            </a:p>
          </p:txBody>
        </p:sp>
        <p:sp>
          <p:nvSpPr>
            <p:cNvPr id="35" name="CuadroTexto 351">
              <a:extLst>
                <a:ext uri="{FF2B5EF4-FFF2-40B4-BE49-F238E27FC236}">
                  <a16:creationId xmlns:a16="http://schemas.microsoft.com/office/drawing/2014/main" id="{899DDFDD-8465-3243-AB92-1C00E5C5459C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A partir dos dados correcionais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872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E7046A3-9C9D-2348-AFD8-EEA108C9C3D6}"/>
              </a:ext>
            </a:extLst>
          </p:cNvPr>
          <p:cNvGrpSpPr/>
          <p:nvPr/>
        </p:nvGrpSpPr>
        <p:grpSpPr>
          <a:xfrm>
            <a:off x="339730" y="1542692"/>
            <a:ext cx="5484128" cy="3391986"/>
            <a:chOff x="5979493" y="3668804"/>
            <a:chExt cx="12418661" cy="810409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423C279-7E14-1448-934A-493B28B725B5}"/>
                </a:ext>
              </a:extLst>
            </p:cNvPr>
            <p:cNvSpPr/>
            <p:nvPr/>
          </p:nvSpPr>
          <p:spPr>
            <a:xfrm>
              <a:off x="9542804" y="10058401"/>
              <a:ext cx="5292040" cy="1714500"/>
            </a:xfrm>
            <a:prstGeom prst="rect">
              <a:avLst/>
            </a:prstGeom>
            <a:noFill/>
            <a:ln>
              <a:solidFill>
                <a:schemeClr val="dk1">
                  <a:shade val="80000"/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E017C73A-C8CB-544F-9F2C-4BEADA728391}"/>
                </a:ext>
              </a:extLst>
            </p:cNvPr>
            <p:cNvSpPr/>
            <p:nvPr/>
          </p:nvSpPr>
          <p:spPr>
            <a:xfrm rot="10800000">
              <a:off x="8360440" y="7924801"/>
              <a:ext cx="7656769" cy="2133600"/>
            </a:xfrm>
            <a:prstGeom prst="trapezoid">
              <a:avLst>
                <a:gd name="adj" fmla="val 50087"/>
              </a:avLst>
            </a:prstGeom>
            <a:noFill/>
            <a:ln>
              <a:solidFill>
                <a:schemeClr val="dk1">
                  <a:shade val="80000"/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33" name="Trapezoid 32">
              <a:extLst>
                <a:ext uri="{FF2B5EF4-FFF2-40B4-BE49-F238E27FC236}">
                  <a16:creationId xmlns:a16="http://schemas.microsoft.com/office/drawing/2014/main" id="{6E8312E4-138A-9B4C-8C9F-DF7A5CDDA856}"/>
                </a:ext>
              </a:extLst>
            </p:cNvPr>
            <p:cNvSpPr/>
            <p:nvPr/>
          </p:nvSpPr>
          <p:spPr>
            <a:xfrm rot="10800000">
              <a:off x="7172563" y="5791200"/>
              <a:ext cx="10032520" cy="2133600"/>
            </a:xfrm>
            <a:prstGeom prst="trapezoid">
              <a:avLst>
                <a:gd name="adj" fmla="val 50087"/>
              </a:avLst>
            </a:prstGeom>
            <a:noFill/>
            <a:ln>
              <a:solidFill>
                <a:schemeClr val="dk1">
                  <a:shade val="80000"/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  <p:sp>
          <p:nvSpPr>
            <p:cNvPr id="34" name="Trapezoid 33">
              <a:extLst>
                <a:ext uri="{FF2B5EF4-FFF2-40B4-BE49-F238E27FC236}">
                  <a16:creationId xmlns:a16="http://schemas.microsoft.com/office/drawing/2014/main" id="{FD18DB13-A5E2-1A46-832D-6EA524306BEA}"/>
                </a:ext>
              </a:extLst>
            </p:cNvPr>
            <p:cNvSpPr/>
            <p:nvPr/>
          </p:nvSpPr>
          <p:spPr>
            <a:xfrm rot="10800000">
              <a:off x="5979493" y="3668804"/>
              <a:ext cx="12418661" cy="2133600"/>
            </a:xfrm>
            <a:prstGeom prst="trapezoid">
              <a:avLst>
                <a:gd name="adj" fmla="val 50087"/>
              </a:avLst>
            </a:prstGeom>
            <a:noFill/>
            <a:ln>
              <a:solidFill>
                <a:schemeClr val="dk1">
                  <a:shade val="80000"/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75" dirty="0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167F8FD-DC30-704A-919C-DFEC513CE6FC}"/>
              </a:ext>
            </a:extLst>
          </p:cNvPr>
          <p:cNvSpPr/>
          <p:nvPr/>
        </p:nvSpPr>
        <p:spPr>
          <a:xfrm>
            <a:off x="5662387" y="1705253"/>
            <a:ext cx="2877911" cy="66462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l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l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50933857-A56A-BC4E-A6BE-052A04FA1CCF}"/>
              </a:ext>
            </a:extLst>
          </p:cNvPr>
          <p:cNvSpPr/>
          <p:nvPr/>
        </p:nvSpPr>
        <p:spPr>
          <a:xfrm>
            <a:off x="5156132" y="2662277"/>
            <a:ext cx="2877911" cy="66462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l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l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7F1B22E-DED5-5B4E-A888-272594FFDBC7}"/>
              </a:ext>
            </a:extLst>
          </p:cNvPr>
          <p:cNvSpPr/>
          <p:nvPr/>
        </p:nvSpPr>
        <p:spPr>
          <a:xfrm>
            <a:off x="4686178" y="3606203"/>
            <a:ext cx="2877911" cy="66462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l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l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/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F9395597-C284-7747-9C90-4338EEFF0A5B}"/>
              </a:ext>
            </a:extLst>
          </p:cNvPr>
          <p:cNvSpPr txBox="1"/>
          <p:nvPr/>
        </p:nvSpPr>
        <p:spPr>
          <a:xfrm>
            <a:off x="2188492" y="3419676"/>
            <a:ext cx="11856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charset="0"/>
              </a:rPr>
              <a:t>Desire</a:t>
            </a:r>
          </a:p>
        </p:txBody>
      </p:sp>
      <p:sp>
        <p:nvSpPr>
          <p:cNvPr id="60" name="Rectangle 56">
            <a:extLst>
              <a:ext uri="{FF2B5EF4-FFF2-40B4-BE49-F238E27FC236}">
                <a16:creationId xmlns:a16="http://schemas.microsoft.com/office/drawing/2014/main" id="{48EA2242-C5A7-5C43-82DF-A83A9806743F}"/>
              </a:ext>
            </a:extLst>
          </p:cNvPr>
          <p:cNvSpPr/>
          <p:nvPr/>
        </p:nvSpPr>
        <p:spPr>
          <a:xfrm>
            <a:off x="5600570" y="1767139"/>
            <a:ext cx="28447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50" dirty="0">
                <a:ea typeface="Lato Light" panose="020F0502020204030203" pitchFamily="34" charset="0"/>
                <a:cs typeface="Lato Light" panose="020F0502020204030203" pitchFamily="34" charset="0"/>
              </a:rPr>
              <a:t>População</a:t>
            </a:r>
          </a:p>
          <a:p>
            <a:pPr algn="ctr"/>
            <a:r>
              <a:rPr lang="en-US" sz="1650" dirty="0">
                <a:ea typeface="Lato Light" panose="020F0502020204030203" pitchFamily="34" charset="0"/>
                <a:cs typeface="Lato Light" panose="020F0502020204030203" pitchFamily="34" charset="0"/>
              </a:rPr>
              <a:t>742 processos</a:t>
            </a:r>
          </a:p>
        </p:txBody>
      </p:sp>
      <p:sp>
        <p:nvSpPr>
          <p:cNvPr id="61" name="Rectangle 56">
            <a:extLst>
              <a:ext uri="{FF2B5EF4-FFF2-40B4-BE49-F238E27FC236}">
                <a16:creationId xmlns:a16="http://schemas.microsoft.com/office/drawing/2014/main" id="{73F4361A-725A-514A-87DE-3AC3019EE7EF}"/>
              </a:ext>
            </a:extLst>
          </p:cNvPr>
          <p:cNvSpPr/>
          <p:nvPr/>
        </p:nvSpPr>
        <p:spPr>
          <a:xfrm>
            <a:off x="5296993" y="2643119"/>
            <a:ext cx="28097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50" dirty="0"/>
              <a:t>Amostra</a:t>
            </a:r>
          </a:p>
          <a:p>
            <a:pPr algn="ctr"/>
            <a:r>
              <a:rPr lang="en-US" sz="1650" dirty="0"/>
              <a:t>69 processos, 105 sanções</a:t>
            </a:r>
            <a:endParaRPr lang="en-US" sz="165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8" name="Freeform 351">
            <a:extLst>
              <a:ext uri="{FF2B5EF4-FFF2-40B4-BE49-F238E27FC236}">
                <a16:creationId xmlns:a16="http://schemas.microsoft.com/office/drawing/2014/main" id="{2E7E9748-2DE5-DB45-919B-6D31DAFC3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8754" y="3798238"/>
            <a:ext cx="123632" cy="123632"/>
          </a:xfrm>
          <a:custGeom>
            <a:avLst/>
            <a:gdLst>
              <a:gd name="T0" fmla="*/ 1477 w 1478"/>
              <a:gd name="T1" fmla="*/ 733 h 1478"/>
              <a:gd name="T2" fmla="*/ 1477 w 1478"/>
              <a:gd name="T3" fmla="*/ 733 h 1478"/>
              <a:gd name="T4" fmla="*/ 734 w 1478"/>
              <a:gd name="T5" fmla="*/ 1477 h 1478"/>
              <a:gd name="T6" fmla="*/ 0 w 1478"/>
              <a:gd name="T7" fmla="*/ 733 h 1478"/>
              <a:gd name="T8" fmla="*/ 734 w 1478"/>
              <a:gd name="T9" fmla="*/ 0 h 1478"/>
              <a:gd name="T10" fmla="*/ 1477 w 1478"/>
              <a:gd name="T11" fmla="*/ 733 h 1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8" h="1478">
                <a:moveTo>
                  <a:pt x="1477" y="733"/>
                </a:moveTo>
                <a:lnTo>
                  <a:pt x="1477" y="733"/>
                </a:lnTo>
                <a:cubicBezTo>
                  <a:pt x="1477" y="1141"/>
                  <a:pt x="1141" y="1477"/>
                  <a:pt x="734" y="1477"/>
                </a:cubicBezTo>
                <a:cubicBezTo>
                  <a:pt x="326" y="1477"/>
                  <a:pt x="0" y="1141"/>
                  <a:pt x="0" y="733"/>
                </a:cubicBezTo>
                <a:cubicBezTo>
                  <a:pt x="0" y="326"/>
                  <a:pt x="326" y="0"/>
                  <a:pt x="734" y="0"/>
                </a:cubicBezTo>
                <a:cubicBezTo>
                  <a:pt x="1141" y="0"/>
                  <a:pt x="1477" y="326"/>
                  <a:pt x="1477" y="733"/>
                </a:cubicBezTo>
              </a:path>
            </a:pathLst>
          </a:custGeom>
          <a:noFill/>
          <a:ln>
            <a:noFill/>
          </a:ln>
          <a:effectLst/>
        </p:spPr>
        <p:txBody>
          <a:bodyPr wrap="none" anchor="ctr"/>
          <a:lstStyle/>
          <a:p>
            <a:endParaRPr lang="es-MX" sz="675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E2D4AB-BD11-AB40-88D5-E49E6E2C83EE}"/>
              </a:ext>
            </a:extLst>
          </p:cNvPr>
          <p:cNvSpPr txBox="1"/>
          <p:nvPr/>
        </p:nvSpPr>
        <p:spPr>
          <a:xfrm>
            <a:off x="881414" y="1684408"/>
            <a:ext cx="4430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50" dirty="0"/>
              <a:t>PADs com sanções expulsivas e PARs com sanções por fraudes ou ilícitos da LAC (</a:t>
            </a:r>
            <a:r>
              <a:rPr lang="pt-BR" sz="1650" b="1" dirty="0"/>
              <a:t>relatório final)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2E2F985-8E28-224D-88F7-31C31EACCC6D}"/>
              </a:ext>
            </a:extLst>
          </p:cNvPr>
          <p:cNvSpPr txBox="1"/>
          <p:nvPr/>
        </p:nvSpPr>
        <p:spPr>
          <a:xfrm>
            <a:off x="1215102" y="2496990"/>
            <a:ext cx="386832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50" dirty="0"/>
              <a:t>Seleção por </a:t>
            </a:r>
            <a:r>
              <a:rPr lang="pt-BR" sz="1650" b="1" dirty="0"/>
              <a:t>amostra</a:t>
            </a:r>
            <a:r>
              <a:rPr lang="pt-BR" sz="1650" dirty="0"/>
              <a:t> (NC 90%) + conduzidos pela CGU + Ministérios não contemplados na amostra</a:t>
            </a:r>
            <a:br>
              <a:rPr lang="en-US" sz="1350" dirty="0"/>
            </a:br>
            <a:endParaRPr lang="pt-BR" sz="135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31D08A6-33C9-3E4B-BFBF-C5431DD63C1F}"/>
              </a:ext>
            </a:extLst>
          </p:cNvPr>
          <p:cNvSpPr txBox="1"/>
          <p:nvPr/>
        </p:nvSpPr>
        <p:spPr>
          <a:xfrm>
            <a:off x="1752600" y="3326900"/>
            <a:ext cx="26967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50" dirty="0"/>
              <a:t>Exclusão de sanções não envolveram corrupção</a:t>
            </a:r>
          </a:p>
          <a:p>
            <a:pPr algn="ctr"/>
            <a:r>
              <a:rPr lang="pt-BR" sz="1650" dirty="0"/>
              <a:t>(ex: agressão)</a:t>
            </a:r>
          </a:p>
        </p:txBody>
      </p:sp>
      <p:sp>
        <p:nvSpPr>
          <p:cNvPr id="43" name="Rectangle 56">
            <a:extLst>
              <a:ext uri="{FF2B5EF4-FFF2-40B4-BE49-F238E27FC236}">
                <a16:creationId xmlns:a16="http://schemas.microsoft.com/office/drawing/2014/main" id="{B5CE6629-00D0-A74B-9A11-963728A06662}"/>
              </a:ext>
            </a:extLst>
          </p:cNvPr>
          <p:cNvSpPr/>
          <p:nvPr/>
        </p:nvSpPr>
        <p:spPr>
          <a:xfrm>
            <a:off x="4763382" y="3639991"/>
            <a:ext cx="280975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50" dirty="0"/>
              <a:t>Amostra - Atos de corrupção</a:t>
            </a:r>
          </a:p>
          <a:p>
            <a:pPr algn="ctr"/>
            <a:r>
              <a:rPr lang="en-US" sz="1650" dirty="0"/>
              <a:t>61 processos, 96 sanções</a:t>
            </a:r>
            <a:endParaRPr lang="en-US" sz="165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917DD5-7754-444A-923B-796B61BBC6D1}"/>
              </a:ext>
            </a:extLst>
          </p:cNvPr>
          <p:cNvSpPr/>
          <p:nvPr/>
        </p:nvSpPr>
        <p:spPr>
          <a:xfrm>
            <a:off x="1942941" y="4270826"/>
            <a:ext cx="23073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50" dirty="0"/>
              <a:t>Eventos de risco – </a:t>
            </a:r>
            <a:r>
              <a:rPr lang="pt-BR" sz="1650" b="1" dirty="0"/>
              <a:t>análise qualitativa</a:t>
            </a:r>
          </a:p>
        </p:txBody>
      </p:sp>
      <p:sp>
        <p:nvSpPr>
          <p:cNvPr id="52" name="CuadroTexto 350">
            <a:extLst>
              <a:ext uri="{FF2B5EF4-FFF2-40B4-BE49-F238E27FC236}">
                <a16:creationId xmlns:a16="http://schemas.microsoft.com/office/drawing/2014/main" id="{F632C5BA-0082-C841-A6F5-BEE6B0D08D80}"/>
              </a:ext>
            </a:extLst>
          </p:cNvPr>
          <p:cNvSpPr txBox="1"/>
          <p:nvPr/>
        </p:nvSpPr>
        <p:spPr>
          <a:xfrm>
            <a:off x="1894103" y="636141"/>
            <a:ext cx="5012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  <a:latin typeface="+mj-lt"/>
              </a:rPr>
              <a:t>Definição dos eventos de risco</a:t>
            </a:r>
          </a:p>
        </p:txBody>
      </p:sp>
    </p:spTree>
    <p:extLst>
      <p:ext uri="{BB962C8B-B14F-4D97-AF65-F5344CB8AC3E}">
        <p14:creationId xmlns:p14="http://schemas.microsoft.com/office/powerpoint/2010/main" val="3077954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A55E9029-11FB-FF45-8D26-99D8966C59B7}"/>
              </a:ext>
            </a:extLst>
          </p:cNvPr>
          <p:cNvGraphicFramePr/>
          <p:nvPr/>
        </p:nvGraphicFramePr>
        <p:xfrm>
          <a:off x="627607" y="2031328"/>
          <a:ext cx="1912608" cy="179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1C9CBF6F-0C05-D343-8AC0-69B9EFC6B8CC}"/>
              </a:ext>
            </a:extLst>
          </p:cNvPr>
          <p:cNvGraphicFramePr/>
          <p:nvPr/>
        </p:nvGraphicFramePr>
        <p:xfrm>
          <a:off x="2619666" y="2031328"/>
          <a:ext cx="1912608" cy="179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B2A8312-A752-FB49-98BF-20378767AB63}"/>
              </a:ext>
            </a:extLst>
          </p:cNvPr>
          <p:cNvGraphicFramePr/>
          <p:nvPr/>
        </p:nvGraphicFramePr>
        <p:xfrm>
          <a:off x="4611726" y="2031328"/>
          <a:ext cx="1912608" cy="179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F8BA7721-2E10-704D-BB8B-C7F8BCFD2EE8}"/>
              </a:ext>
            </a:extLst>
          </p:cNvPr>
          <p:cNvGraphicFramePr/>
          <p:nvPr/>
        </p:nvGraphicFramePr>
        <p:xfrm>
          <a:off x="6603786" y="2031328"/>
          <a:ext cx="1912608" cy="179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6" name="Rectangle 40">
            <a:extLst>
              <a:ext uri="{FF2B5EF4-FFF2-40B4-BE49-F238E27FC236}">
                <a16:creationId xmlns:a16="http://schemas.microsoft.com/office/drawing/2014/main" id="{CDFA3944-12D8-C34F-B176-238A5B8F54E1}"/>
              </a:ext>
            </a:extLst>
          </p:cNvPr>
          <p:cNvSpPr/>
          <p:nvPr/>
        </p:nvSpPr>
        <p:spPr>
          <a:xfrm>
            <a:off x="412526" y="4028986"/>
            <a:ext cx="2166012" cy="957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Formulação ou execução de Políticas Públicas</a:t>
            </a:r>
          </a:p>
        </p:txBody>
      </p:sp>
      <p:sp>
        <p:nvSpPr>
          <p:cNvPr id="109" name="Rectangle 40">
            <a:extLst>
              <a:ext uri="{FF2B5EF4-FFF2-40B4-BE49-F238E27FC236}">
                <a16:creationId xmlns:a16="http://schemas.microsoft.com/office/drawing/2014/main" id="{0735EE90-7085-9042-86BC-7FD681E42881}"/>
              </a:ext>
            </a:extLst>
          </p:cNvPr>
          <p:cNvSpPr/>
          <p:nvPr/>
        </p:nvSpPr>
        <p:spPr>
          <a:xfrm>
            <a:off x="2761238" y="3990311"/>
            <a:ext cx="1756137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Fiscalizações </a:t>
            </a:r>
          </a:p>
          <a:p>
            <a:pPr algn="ctr"/>
            <a:r>
              <a:rPr lang="en-US" sz="1875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&amp; Investigações</a:t>
            </a:r>
          </a:p>
        </p:txBody>
      </p:sp>
      <p:sp>
        <p:nvSpPr>
          <p:cNvPr id="112" name="Rectangle 40">
            <a:extLst>
              <a:ext uri="{FF2B5EF4-FFF2-40B4-BE49-F238E27FC236}">
                <a16:creationId xmlns:a16="http://schemas.microsoft.com/office/drawing/2014/main" id="{9DA21CB4-A2DE-EC44-AAA3-4FDD0A295B3D}"/>
              </a:ext>
            </a:extLst>
          </p:cNvPr>
          <p:cNvSpPr/>
          <p:nvPr/>
        </p:nvSpPr>
        <p:spPr>
          <a:xfrm>
            <a:off x="4818440" y="3989040"/>
            <a:ext cx="156432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Licitações &amp; Contratos</a:t>
            </a:r>
          </a:p>
        </p:txBody>
      </p:sp>
      <p:sp>
        <p:nvSpPr>
          <p:cNvPr id="115" name="Rectangle 40">
            <a:extLst>
              <a:ext uri="{FF2B5EF4-FFF2-40B4-BE49-F238E27FC236}">
                <a16:creationId xmlns:a16="http://schemas.microsoft.com/office/drawing/2014/main" id="{13061EE5-3A50-DD42-B70D-864FF5730195}"/>
              </a:ext>
            </a:extLst>
          </p:cNvPr>
          <p:cNvSpPr/>
          <p:nvPr/>
        </p:nvSpPr>
        <p:spPr>
          <a:xfrm>
            <a:off x="6683829" y="4028986"/>
            <a:ext cx="1990873" cy="957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Abuso do cargo em benefício próprio</a:t>
            </a:r>
          </a:p>
        </p:txBody>
      </p:sp>
      <p:sp>
        <p:nvSpPr>
          <p:cNvPr id="116" name="Rectangle 40">
            <a:extLst>
              <a:ext uri="{FF2B5EF4-FFF2-40B4-BE49-F238E27FC236}">
                <a16:creationId xmlns:a16="http://schemas.microsoft.com/office/drawing/2014/main" id="{C37CB6FB-B21B-7049-A4E0-E1FC3B7F9744}"/>
              </a:ext>
            </a:extLst>
          </p:cNvPr>
          <p:cNvSpPr/>
          <p:nvPr/>
        </p:nvSpPr>
        <p:spPr>
          <a:xfrm>
            <a:off x="801749" y="2754722"/>
            <a:ext cx="1564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23%</a:t>
            </a:r>
          </a:p>
        </p:txBody>
      </p:sp>
      <p:sp>
        <p:nvSpPr>
          <p:cNvPr id="117" name="Rectangle 40">
            <a:extLst>
              <a:ext uri="{FF2B5EF4-FFF2-40B4-BE49-F238E27FC236}">
                <a16:creationId xmlns:a16="http://schemas.microsoft.com/office/drawing/2014/main" id="{54DE05B5-492C-4B41-AA6C-9FEC22B9EDD5}"/>
              </a:ext>
            </a:extLst>
          </p:cNvPr>
          <p:cNvSpPr/>
          <p:nvPr/>
        </p:nvSpPr>
        <p:spPr>
          <a:xfrm>
            <a:off x="2793808" y="2776346"/>
            <a:ext cx="1564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39%</a:t>
            </a:r>
          </a:p>
        </p:txBody>
      </p:sp>
      <p:sp>
        <p:nvSpPr>
          <p:cNvPr id="118" name="Rectangle 40">
            <a:extLst>
              <a:ext uri="{FF2B5EF4-FFF2-40B4-BE49-F238E27FC236}">
                <a16:creationId xmlns:a16="http://schemas.microsoft.com/office/drawing/2014/main" id="{25EC087D-6190-4E4A-97B2-5CC4F587BB85}"/>
              </a:ext>
            </a:extLst>
          </p:cNvPr>
          <p:cNvSpPr/>
          <p:nvPr/>
        </p:nvSpPr>
        <p:spPr>
          <a:xfrm>
            <a:off x="4818440" y="2798984"/>
            <a:ext cx="1564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21%</a:t>
            </a:r>
          </a:p>
        </p:txBody>
      </p:sp>
      <p:sp>
        <p:nvSpPr>
          <p:cNvPr id="119" name="Rectangle 40">
            <a:extLst>
              <a:ext uri="{FF2B5EF4-FFF2-40B4-BE49-F238E27FC236}">
                <a16:creationId xmlns:a16="http://schemas.microsoft.com/office/drawing/2014/main" id="{A10FC449-BEC8-1D45-9CD9-632676F8B423}"/>
              </a:ext>
            </a:extLst>
          </p:cNvPr>
          <p:cNvSpPr/>
          <p:nvPr/>
        </p:nvSpPr>
        <p:spPr>
          <a:xfrm>
            <a:off x="6777928" y="2777129"/>
            <a:ext cx="1564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17%</a:t>
            </a:r>
          </a:p>
        </p:txBody>
      </p:sp>
      <p:grpSp>
        <p:nvGrpSpPr>
          <p:cNvPr id="21" name="Grupo 349">
            <a:extLst>
              <a:ext uri="{FF2B5EF4-FFF2-40B4-BE49-F238E27FC236}">
                <a16:creationId xmlns:a16="http://schemas.microsoft.com/office/drawing/2014/main" id="{841DE3BD-D802-A042-A9D6-64A55F6EC4B4}"/>
              </a:ext>
            </a:extLst>
          </p:cNvPr>
          <p:cNvGrpSpPr/>
          <p:nvPr/>
        </p:nvGrpSpPr>
        <p:grpSpPr>
          <a:xfrm>
            <a:off x="1001806" y="593415"/>
            <a:ext cx="7140389" cy="869813"/>
            <a:chOff x="2668382" y="861425"/>
            <a:chExt cx="19041035" cy="2319502"/>
          </a:xfrm>
        </p:grpSpPr>
        <p:sp>
          <p:nvSpPr>
            <p:cNvPr id="22" name="CuadroTexto 350">
              <a:extLst>
                <a:ext uri="{FF2B5EF4-FFF2-40B4-BE49-F238E27FC236}">
                  <a16:creationId xmlns:a16="http://schemas.microsoft.com/office/drawing/2014/main" id="{AC147869-B3DC-1B4A-9502-823D22E16292}"/>
                </a:ext>
              </a:extLst>
            </p:cNvPr>
            <p:cNvSpPr txBox="1"/>
            <p:nvPr/>
          </p:nvSpPr>
          <p:spPr>
            <a:xfrm>
              <a:off x="7580480" y="861425"/>
              <a:ext cx="921688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Adminstração Direta</a:t>
              </a:r>
            </a:p>
          </p:txBody>
        </p:sp>
        <p:sp>
          <p:nvSpPr>
            <p:cNvPr id="23" name="CuadroTexto 351">
              <a:extLst>
                <a:ext uri="{FF2B5EF4-FFF2-40B4-BE49-F238E27FC236}">
                  <a16:creationId xmlns:a16="http://schemas.microsoft.com/office/drawing/2014/main" id="{F43F9DC7-8D54-A94E-9D9D-E006205DFCF5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Eventos de risco por Categorias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401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5458A1-B425-CC4F-A7FB-470A479CCBD2}"/>
              </a:ext>
            </a:extLst>
          </p:cNvPr>
          <p:cNvGrpSpPr/>
          <p:nvPr/>
        </p:nvGrpSpPr>
        <p:grpSpPr>
          <a:xfrm>
            <a:off x="-116837" y="1473160"/>
            <a:ext cx="2272209" cy="2435282"/>
            <a:chOff x="6873927" y="5160386"/>
            <a:chExt cx="3291893" cy="3117694"/>
          </a:xfrm>
        </p:grpSpPr>
        <p:graphicFrame>
          <p:nvGraphicFramePr>
            <p:cNvPr id="11" name="Chart 10">
              <a:extLst>
                <a:ext uri="{FF2B5EF4-FFF2-40B4-BE49-F238E27FC236}">
                  <a16:creationId xmlns:a16="http://schemas.microsoft.com/office/drawing/2014/main" id="{2EA2EA69-6089-5C45-9F1B-0ED42C099A5B}"/>
                </a:ext>
              </a:extLst>
            </p:cNvPr>
            <p:cNvGraphicFramePr/>
            <p:nvPr/>
          </p:nvGraphicFramePr>
          <p:xfrm>
            <a:off x="6873927" y="5160386"/>
            <a:ext cx="3291893" cy="31176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619D5FA9-45EE-8543-9316-7F7CC4E1C5ED}"/>
                </a:ext>
              </a:extLst>
            </p:cNvPr>
            <p:cNvSpPr/>
            <p:nvPr/>
          </p:nvSpPr>
          <p:spPr>
            <a:xfrm>
              <a:off x="7494928" y="6451638"/>
              <a:ext cx="1761227" cy="47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23%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9316B9C-236B-F64A-A653-61778A5C4544}"/>
              </a:ext>
            </a:extLst>
          </p:cNvPr>
          <p:cNvSpPr txBox="1"/>
          <p:nvPr/>
        </p:nvSpPr>
        <p:spPr>
          <a:xfrm>
            <a:off x="10449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7971DD-9937-DE4B-B9DA-C6D385DCFF00}"/>
              </a:ext>
            </a:extLst>
          </p:cNvPr>
          <p:cNvSpPr txBox="1"/>
          <p:nvPr/>
        </p:nvSpPr>
        <p:spPr>
          <a:xfrm>
            <a:off x="11592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grpSp>
        <p:nvGrpSpPr>
          <p:cNvPr id="22" name="Grupo 349">
            <a:extLst>
              <a:ext uri="{FF2B5EF4-FFF2-40B4-BE49-F238E27FC236}">
                <a16:creationId xmlns:a16="http://schemas.microsoft.com/office/drawing/2014/main" id="{841B7604-B609-BF4A-BE88-49229D8D112A}"/>
              </a:ext>
            </a:extLst>
          </p:cNvPr>
          <p:cNvGrpSpPr/>
          <p:nvPr/>
        </p:nvGrpSpPr>
        <p:grpSpPr>
          <a:xfrm>
            <a:off x="868853" y="593415"/>
            <a:ext cx="7406323" cy="869813"/>
            <a:chOff x="2313841" y="861425"/>
            <a:chExt cx="19750192" cy="2319502"/>
          </a:xfrm>
        </p:grpSpPr>
        <p:sp>
          <p:nvSpPr>
            <p:cNvPr id="23" name="CuadroTexto 350">
              <a:extLst>
                <a:ext uri="{FF2B5EF4-FFF2-40B4-BE49-F238E27FC236}">
                  <a16:creationId xmlns:a16="http://schemas.microsoft.com/office/drawing/2014/main" id="{D8880DF8-9B11-FB45-AF63-1295B46213AB}"/>
                </a:ext>
              </a:extLst>
            </p:cNvPr>
            <p:cNvSpPr txBox="1"/>
            <p:nvPr/>
          </p:nvSpPr>
          <p:spPr>
            <a:xfrm>
              <a:off x="2313841" y="861425"/>
              <a:ext cx="1975019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Formulação ou execução de Políticas Públicas</a:t>
              </a:r>
            </a:p>
          </p:txBody>
        </p:sp>
        <p:sp>
          <p:nvSpPr>
            <p:cNvPr id="24" name="CuadroTexto 351">
              <a:extLst>
                <a:ext uri="{FF2B5EF4-FFF2-40B4-BE49-F238E27FC236}">
                  <a16:creationId xmlns:a16="http://schemas.microsoft.com/office/drawing/2014/main" id="{2A72281A-A8FB-3842-ADD3-CA68F5F0918F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5 Eventos de risco</a:t>
              </a:r>
            </a:p>
          </p:txBody>
        </p:sp>
      </p:grp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E5FBD001-EF27-5948-B06B-97ABCB750464}"/>
              </a:ext>
            </a:extLst>
          </p:cNvPr>
          <p:cNvSpPr txBox="1"/>
          <p:nvPr/>
        </p:nvSpPr>
        <p:spPr>
          <a:xfrm flipH="1">
            <a:off x="1654629" y="1506176"/>
            <a:ext cx="730486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endParaRPr lang="en-US" sz="1200" b="1" dirty="0">
              <a:solidFill>
                <a:schemeClr val="tx2"/>
              </a:solidFill>
              <a:ea typeface="Lato" charset="0"/>
              <a:cs typeface="Lato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Fraudes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 na celebração ou execução de 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parcerias com ONGs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(11%)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Favorecimento a pessoas físicas ou PJs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na formulação ou execução de políticas públicas (4%)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Advocacia administrativa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para beneficiar PJs na 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liberação de recursos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para Estados e Municípios (4%)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Uso de emendas parlamentares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para viabilizar 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contratações direcionadas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em Estados e Municípios (3%)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257175" indent="-257175">
              <a:buFont typeface="+mj-lt"/>
              <a:buAutoNum type="arabicPeriod"/>
            </a:pP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Fraudes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 na concessão de </a:t>
            </a:r>
            <a:r>
              <a:rPr lang="en-US" b="1" dirty="0"/>
              <a:t>benefícios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 assistenciais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(1%)</a:t>
            </a: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25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5B0F59B-CDAC-8C46-AE0A-0DC84349EB90}"/>
              </a:ext>
            </a:extLst>
          </p:cNvPr>
          <p:cNvGrpSpPr/>
          <p:nvPr/>
        </p:nvGrpSpPr>
        <p:grpSpPr>
          <a:xfrm>
            <a:off x="39830" y="2000623"/>
            <a:ext cx="1709610" cy="1918973"/>
            <a:chOff x="6873927" y="8579585"/>
            <a:chExt cx="3438566" cy="3223594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1AB3B2C5-27D9-B24F-81DF-C686FF097C25}"/>
                </a:ext>
              </a:extLst>
            </p:cNvPr>
            <p:cNvGraphicFramePr/>
            <p:nvPr/>
          </p:nvGraphicFramePr>
          <p:xfrm>
            <a:off x="6873927" y="8579585"/>
            <a:ext cx="3438566" cy="32235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2" name="Rectangle 40">
              <a:extLst>
                <a:ext uri="{FF2B5EF4-FFF2-40B4-BE49-F238E27FC236}">
                  <a16:creationId xmlns:a16="http://schemas.microsoft.com/office/drawing/2014/main" id="{0A987E0B-90FC-F647-A131-BE3ED45FD62A}"/>
                </a:ext>
              </a:extLst>
            </p:cNvPr>
            <p:cNvSpPr/>
            <p:nvPr/>
          </p:nvSpPr>
          <p:spPr>
            <a:xfrm>
              <a:off x="7407215" y="9410992"/>
              <a:ext cx="2371989" cy="1085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  <a:p>
              <a:pPr algn="ctr"/>
              <a:r>
                <a:rPr lang="en-US" b="1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39%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9316B9C-236B-F64A-A653-61778A5C4544}"/>
              </a:ext>
            </a:extLst>
          </p:cNvPr>
          <p:cNvSpPr txBox="1"/>
          <p:nvPr/>
        </p:nvSpPr>
        <p:spPr>
          <a:xfrm>
            <a:off x="10449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7971DD-9937-DE4B-B9DA-C6D385DCFF00}"/>
              </a:ext>
            </a:extLst>
          </p:cNvPr>
          <p:cNvSpPr txBox="1"/>
          <p:nvPr/>
        </p:nvSpPr>
        <p:spPr>
          <a:xfrm>
            <a:off x="11592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grpSp>
        <p:nvGrpSpPr>
          <p:cNvPr id="22" name="Grupo 349">
            <a:extLst>
              <a:ext uri="{FF2B5EF4-FFF2-40B4-BE49-F238E27FC236}">
                <a16:creationId xmlns:a16="http://schemas.microsoft.com/office/drawing/2014/main" id="{387F2A52-D359-4B49-AA38-2B4D0B8A1A95}"/>
              </a:ext>
            </a:extLst>
          </p:cNvPr>
          <p:cNvGrpSpPr/>
          <p:nvPr/>
        </p:nvGrpSpPr>
        <p:grpSpPr>
          <a:xfrm>
            <a:off x="1001806" y="532828"/>
            <a:ext cx="7140389" cy="869813"/>
            <a:chOff x="2668382" y="861425"/>
            <a:chExt cx="19041035" cy="2319502"/>
          </a:xfrm>
        </p:grpSpPr>
        <p:sp>
          <p:nvSpPr>
            <p:cNvPr id="23" name="CuadroTexto 350">
              <a:extLst>
                <a:ext uri="{FF2B5EF4-FFF2-40B4-BE49-F238E27FC236}">
                  <a16:creationId xmlns:a16="http://schemas.microsoft.com/office/drawing/2014/main" id="{6A082E8F-A6A0-F946-B872-8039A0D3FC83}"/>
                </a:ext>
              </a:extLst>
            </p:cNvPr>
            <p:cNvSpPr txBox="1"/>
            <p:nvPr/>
          </p:nvSpPr>
          <p:spPr>
            <a:xfrm>
              <a:off x="5574382" y="861425"/>
              <a:ext cx="1322909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Fiscalizações &amp; Investigaçãoes</a:t>
              </a:r>
            </a:p>
          </p:txBody>
        </p:sp>
        <p:sp>
          <p:nvSpPr>
            <p:cNvPr id="24" name="CuadroTexto 351">
              <a:extLst>
                <a:ext uri="{FF2B5EF4-FFF2-40B4-BE49-F238E27FC236}">
                  <a16:creationId xmlns:a16="http://schemas.microsoft.com/office/drawing/2014/main" id="{98107EC6-4942-1549-917F-A392D75885ED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5 eventos de risco</a:t>
              </a:r>
            </a:p>
          </p:txBody>
        </p:sp>
      </p:grp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D75B01D9-0C6B-314B-8CD0-D43BC32F16EC}"/>
              </a:ext>
            </a:extLst>
          </p:cNvPr>
          <p:cNvSpPr txBox="1"/>
          <p:nvPr/>
        </p:nvSpPr>
        <p:spPr>
          <a:xfrm flipH="1">
            <a:off x="1654628" y="1312072"/>
            <a:ext cx="732663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endParaRPr lang="en-US" sz="1200" b="1" dirty="0">
              <a:solidFill>
                <a:schemeClr val="tx2"/>
              </a:solidFill>
              <a:ea typeface="Lato" charset="0"/>
              <a:cs typeface="Lato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Omissão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em fiscalizar, investigar ou aplicar penalidade - </a:t>
            </a: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conluio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com pessoa física ou PJ (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13%)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Extorsão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para deixar de realizar atividade de fiscalização ou invest. (11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Redução indevida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 débitos e penalidades em benefício de pessoas físicas ou PJs (6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Vazamento de informações privilegiadas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– fiscalizações, investigações ou operações policiais (5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257175" indent="-257175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Venda de consultoria ao fiscalizado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para beneficiá-lo em atividade de fiscalização (4%)</a:t>
            </a: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74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7178CFD-869B-4045-B646-36E4DE19A308}"/>
              </a:ext>
            </a:extLst>
          </p:cNvPr>
          <p:cNvGrpSpPr/>
          <p:nvPr/>
        </p:nvGrpSpPr>
        <p:grpSpPr>
          <a:xfrm>
            <a:off x="-119743" y="1829529"/>
            <a:ext cx="2062013" cy="1934415"/>
            <a:chOff x="13125622" y="4853294"/>
            <a:chExt cx="4493538" cy="4050682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8F882377-1E42-B04D-A614-3C9E9D84D31B}"/>
                </a:ext>
              </a:extLst>
            </p:cNvPr>
            <p:cNvGraphicFramePr/>
            <p:nvPr/>
          </p:nvGraphicFramePr>
          <p:xfrm>
            <a:off x="13125622" y="4853294"/>
            <a:ext cx="4493538" cy="40506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Rectangle 40">
              <a:extLst>
                <a:ext uri="{FF2B5EF4-FFF2-40B4-BE49-F238E27FC236}">
                  <a16:creationId xmlns:a16="http://schemas.microsoft.com/office/drawing/2014/main" id="{2FAE3D87-CB34-4646-991F-18ADAB54875C}"/>
                </a:ext>
              </a:extLst>
            </p:cNvPr>
            <p:cNvSpPr/>
            <p:nvPr/>
          </p:nvSpPr>
          <p:spPr>
            <a:xfrm>
              <a:off x="14430047" y="6478320"/>
              <a:ext cx="1757420" cy="7733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21%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9316B9C-236B-F64A-A653-61778A5C4544}"/>
              </a:ext>
            </a:extLst>
          </p:cNvPr>
          <p:cNvSpPr txBox="1"/>
          <p:nvPr/>
        </p:nvSpPr>
        <p:spPr>
          <a:xfrm>
            <a:off x="10449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7971DD-9937-DE4B-B9DA-C6D385DCFF00}"/>
              </a:ext>
            </a:extLst>
          </p:cNvPr>
          <p:cNvSpPr txBox="1"/>
          <p:nvPr/>
        </p:nvSpPr>
        <p:spPr>
          <a:xfrm>
            <a:off x="11592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F5D60098-0393-EB43-AE3C-8943463EE832}"/>
              </a:ext>
            </a:extLst>
          </p:cNvPr>
          <p:cNvSpPr txBox="1"/>
          <p:nvPr/>
        </p:nvSpPr>
        <p:spPr>
          <a:xfrm flipH="1">
            <a:off x="1698172" y="1549001"/>
            <a:ext cx="74458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endParaRPr lang="en-US" sz="1200" b="1" dirty="0">
              <a:solidFill>
                <a:schemeClr val="tx2"/>
              </a:solidFill>
              <a:ea typeface="Lato" charset="0"/>
              <a:cs typeface="Lato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Contratação direta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fora das hipóteses permitidas (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11%)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Fraudes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na celebracão de </a:t>
            </a: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aditivos contratuais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(5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Conluio com representante da PJ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para fraudar a execução do contrato (</a:t>
            </a: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superfaturamento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(2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Fraude ao caráter competitivo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 procedimento licitatório (2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257175" indent="-257175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  Ingerência em contratos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com empresas terceirizadas para </a:t>
            </a: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colocar amigos e parentes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nos quadros de funcionários (1%)</a:t>
            </a: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24" name="Grupo 349">
            <a:extLst>
              <a:ext uri="{FF2B5EF4-FFF2-40B4-BE49-F238E27FC236}">
                <a16:creationId xmlns:a16="http://schemas.microsoft.com/office/drawing/2014/main" id="{5FA9650D-B079-CB4E-BDBC-EC28D6CA2858}"/>
              </a:ext>
            </a:extLst>
          </p:cNvPr>
          <p:cNvGrpSpPr/>
          <p:nvPr/>
        </p:nvGrpSpPr>
        <p:grpSpPr>
          <a:xfrm>
            <a:off x="1001806" y="532828"/>
            <a:ext cx="7140389" cy="869813"/>
            <a:chOff x="2668382" y="861425"/>
            <a:chExt cx="19041035" cy="2319502"/>
          </a:xfrm>
        </p:grpSpPr>
        <p:sp>
          <p:nvSpPr>
            <p:cNvPr id="25" name="CuadroTexto 350">
              <a:extLst>
                <a:ext uri="{FF2B5EF4-FFF2-40B4-BE49-F238E27FC236}">
                  <a16:creationId xmlns:a16="http://schemas.microsoft.com/office/drawing/2014/main" id="{7C621220-63E3-3D41-979B-A5491608D6FC}"/>
                </a:ext>
              </a:extLst>
            </p:cNvPr>
            <p:cNvSpPr txBox="1"/>
            <p:nvPr/>
          </p:nvSpPr>
          <p:spPr>
            <a:xfrm>
              <a:off x="7226968" y="861425"/>
              <a:ext cx="992391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Licitações &amp; Contratos</a:t>
              </a:r>
            </a:p>
          </p:txBody>
        </p:sp>
        <p:sp>
          <p:nvSpPr>
            <p:cNvPr id="26" name="CuadroTexto 351">
              <a:extLst>
                <a:ext uri="{FF2B5EF4-FFF2-40B4-BE49-F238E27FC236}">
                  <a16:creationId xmlns:a16="http://schemas.microsoft.com/office/drawing/2014/main" id="{99E42C93-6310-F347-99AF-455FA6DE48CE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5 eventos de risco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859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501DB6E-3438-7048-9011-28E9D73F1C28}"/>
              </a:ext>
            </a:extLst>
          </p:cNvPr>
          <p:cNvGrpSpPr/>
          <p:nvPr/>
        </p:nvGrpSpPr>
        <p:grpSpPr>
          <a:xfrm>
            <a:off x="1" y="2068284"/>
            <a:ext cx="1850573" cy="1725064"/>
            <a:chOff x="18191770" y="7175151"/>
            <a:chExt cx="4571268" cy="2977595"/>
          </a:xfrm>
        </p:grpSpPr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25DE4AB6-B521-BC49-B1CD-F7E6B0A15800}"/>
                </a:ext>
              </a:extLst>
            </p:cNvPr>
            <p:cNvGraphicFramePr/>
            <p:nvPr/>
          </p:nvGraphicFramePr>
          <p:xfrm>
            <a:off x="18191770" y="7175151"/>
            <a:ext cx="4571268" cy="29775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4" name="Rectangle 40">
              <a:extLst>
                <a:ext uri="{FF2B5EF4-FFF2-40B4-BE49-F238E27FC236}">
                  <a16:creationId xmlns:a16="http://schemas.microsoft.com/office/drawing/2014/main" id="{F5D3D22A-0362-9B4D-B25D-E656D66BCE5D}"/>
                </a:ext>
              </a:extLst>
            </p:cNvPr>
            <p:cNvSpPr/>
            <p:nvPr/>
          </p:nvSpPr>
          <p:spPr>
            <a:xfrm>
              <a:off x="18854302" y="8320747"/>
              <a:ext cx="2493284" cy="637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17%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9316B9C-236B-F64A-A653-61778A5C4544}"/>
              </a:ext>
            </a:extLst>
          </p:cNvPr>
          <p:cNvSpPr txBox="1"/>
          <p:nvPr/>
        </p:nvSpPr>
        <p:spPr>
          <a:xfrm>
            <a:off x="10449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7971DD-9937-DE4B-B9DA-C6D385DCFF00}"/>
              </a:ext>
            </a:extLst>
          </p:cNvPr>
          <p:cNvSpPr txBox="1"/>
          <p:nvPr/>
        </p:nvSpPr>
        <p:spPr>
          <a:xfrm>
            <a:off x="11592401" y="-114300"/>
            <a:ext cx="184731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sz="675" dirty="0"/>
          </a:p>
        </p:txBody>
      </p:sp>
      <p:grpSp>
        <p:nvGrpSpPr>
          <p:cNvPr id="22" name="Grupo 349">
            <a:extLst>
              <a:ext uri="{FF2B5EF4-FFF2-40B4-BE49-F238E27FC236}">
                <a16:creationId xmlns:a16="http://schemas.microsoft.com/office/drawing/2014/main" id="{4F2D5BF6-E779-5F45-B882-CA18B1C17B36}"/>
              </a:ext>
            </a:extLst>
          </p:cNvPr>
          <p:cNvGrpSpPr/>
          <p:nvPr/>
        </p:nvGrpSpPr>
        <p:grpSpPr>
          <a:xfrm>
            <a:off x="1001806" y="697669"/>
            <a:ext cx="7140389" cy="869813"/>
            <a:chOff x="2668382" y="861425"/>
            <a:chExt cx="19041035" cy="2319502"/>
          </a:xfrm>
        </p:grpSpPr>
        <p:sp>
          <p:nvSpPr>
            <p:cNvPr id="23" name="CuadroTexto 350">
              <a:extLst>
                <a:ext uri="{FF2B5EF4-FFF2-40B4-BE49-F238E27FC236}">
                  <a16:creationId xmlns:a16="http://schemas.microsoft.com/office/drawing/2014/main" id="{932A81F7-0169-3F45-9287-701D786E787B}"/>
                </a:ext>
              </a:extLst>
            </p:cNvPr>
            <p:cNvSpPr txBox="1"/>
            <p:nvPr/>
          </p:nvSpPr>
          <p:spPr>
            <a:xfrm>
              <a:off x="4088510" y="861425"/>
              <a:ext cx="16200843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Abuso do cargo em benefício próprio</a:t>
              </a:r>
            </a:p>
          </p:txBody>
        </p:sp>
        <p:sp>
          <p:nvSpPr>
            <p:cNvPr id="24" name="CuadroTexto 351">
              <a:extLst>
                <a:ext uri="{FF2B5EF4-FFF2-40B4-BE49-F238E27FC236}">
                  <a16:creationId xmlns:a16="http://schemas.microsoft.com/office/drawing/2014/main" id="{F570959F-3FB1-B249-830F-A5D80E300127}"/>
                </a:ext>
              </a:extLst>
            </p:cNvPr>
            <p:cNvSpPr txBox="1"/>
            <p:nvPr/>
          </p:nvSpPr>
          <p:spPr>
            <a:xfrm>
              <a:off x="2668382" y="1949820"/>
              <a:ext cx="1904103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+mj-lt"/>
                  <a:ea typeface="Lato Light" panose="020F0502020204030203" pitchFamily="34" charset="0"/>
                  <a:cs typeface="Lato Light" panose="020F0502020204030203" pitchFamily="34" charset="0"/>
                </a:rPr>
                <a:t>5 eventos de risco</a:t>
              </a:r>
            </a:p>
          </p:txBody>
        </p:sp>
      </p:grp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60C993CB-13E1-EA4C-9D89-25EB5017B038}"/>
              </a:ext>
            </a:extLst>
          </p:cNvPr>
          <p:cNvSpPr txBox="1"/>
          <p:nvPr/>
        </p:nvSpPr>
        <p:spPr>
          <a:xfrm flipH="1">
            <a:off x="1545771" y="1789132"/>
            <a:ext cx="76728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endParaRPr lang="en-US" sz="1200" b="1" dirty="0">
              <a:solidFill>
                <a:schemeClr val="tx2"/>
              </a:solidFill>
              <a:ea typeface="Lato" charset="0"/>
              <a:cs typeface="Lato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Uso do cargo público em benefício de atividade privada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da qual o servidor participa (5%)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Fraudes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</a:t>
            </a: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licenças médicas e auxílios moradia (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5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Uso de veículo oficial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 benefício próprio (3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Apropriação indevida </a:t>
            </a:r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 bens (2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%)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257175" indent="-257175">
              <a:buFont typeface="+mj-lt"/>
              <a:buAutoNum type="arabicPeriod"/>
            </a:pPr>
            <a:r>
              <a:rPr lang="en-US" b="1" dirty="0">
                <a:ea typeface="Lato Light" panose="020F0502020204030203" pitchFamily="34" charset="0"/>
                <a:cs typeface="Lato Light" panose="020F0502020204030203" pitchFamily="34" charset="0"/>
              </a:rPr>
              <a:t>Venda de informações pessoais </a:t>
            </a:r>
            <a:r>
              <a:rPr lang="en-US" dirty="0">
                <a:ea typeface="Lato Light" panose="020F0502020204030203" pitchFamily="34" charset="0"/>
                <a:cs typeface="Lato Light" panose="020F0502020204030203" pitchFamily="34" charset="0"/>
              </a:rPr>
              <a:t>constantes de bancos de dados públicos (1%)</a:t>
            </a: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  <a:p>
            <a:endParaRPr lang="en-US" sz="1200" b="1" dirty="0">
              <a:solidFill>
                <a:schemeClr val="tx2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5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268AA-C51A-C94D-B1EC-A9471033F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37199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</a:rPr>
              <a:t>Avaliação dos riscos</a:t>
            </a:r>
            <a:br>
              <a:rPr lang="en-US" sz="3000" b="1" dirty="0">
                <a:solidFill>
                  <a:schemeClr val="tx2"/>
                </a:solidFill>
              </a:rPr>
            </a:br>
            <a:endParaRPr lang="en-US" sz="2100" i="1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B2ED4635-BEFD-4140-95B1-2093A92AAC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6891026"/>
              </p:ext>
            </p:extLst>
          </p:nvPr>
        </p:nvGraphicFramePr>
        <p:xfrm>
          <a:off x="-196635" y="1127502"/>
          <a:ext cx="9728093" cy="3920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0562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922</Words>
  <Application>Microsoft Macintosh PowerPoint</Application>
  <PresentationFormat>On-screen Show (16:9)</PresentationFormat>
  <Paragraphs>261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Lato</vt:lpstr>
      <vt:lpstr>Lato Light</vt:lpstr>
      <vt:lpstr>Roboto</vt:lpstr>
      <vt:lpstr>Roboto Medium</vt:lpstr>
      <vt:lpstr>Office Theme</vt:lpstr>
      <vt:lpstr>GESTÃO DE RISCOS DE CORRUPÇÃO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Avaliação dos riscos </vt:lpstr>
      <vt:lpstr>Mensuração da probabilidade</vt:lpstr>
      <vt:lpstr>Mensuração do impacto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Rose Capanema</cp:lastModifiedBy>
  <cp:revision>6</cp:revision>
  <dcterms:created xsi:type="dcterms:W3CDTF">2020-11-05T19:06:55Z</dcterms:created>
  <dcterms:modified xsi:type="dcterms:W3CDTF">2020-12-07T10:51:45Z</dcterms:modified>
</cp:coreProperties>
</file>