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6" r:id="rId2"/>
    <p:sldId id="643" r:id="rId3"/>
    <p:sldId id="644" r:id="rId4"/>
    <p:sldId id="682" r:id="rId5"/>
    <p:sldId id="683" r:id="rId6"/>
    <p:sldId id="714" r:id="rId7"/>
    <p:sldId id="686" r:id="rId8"/>
    <p:sldId id="689" r:id="rId9"/>
    <p:sldId id="647" r:id="rId10"/>
    <p:sldId id="688" r:id="rId11"/>
    <p:sldId id="691" r:id="rId12"/>
    <p:sldId id="692" r:id="rId13"/>
    <p:sldId id="693" r:id="rId14"/>
    <p:sldId id="715" r:id="rId15"/>
    <p:sldId id="695" r:id="rId16"/>
    <p:sldId id="699" r:id="rId17"/>
    <p:sldId id="702" r:id="rId18"/>
    <p:sldId id="704" r:id="rId19"/>
    <p:sldId id="706" r:id="rId20"/>
    <p:sldId id="716" r:id="rId21"/>
    <p:sldId id="701" r:id="rId22"/>
    <p:sldId id="707" r:id="rId23"/>
    <p:sldId id="708" r:id="rId24"/>
    <p:sldId id="709" r:id="rId25"/>
    <p:sldId id="710" r:id="rId26"/>
    <p:sldId id="713" r:id="rId2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5310B"/>
    <a:srgbClr val="AC6804"/>
    <a:srgbClr val="C786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37" autoAdjust="0"/>
    <p:restoredTop sz="94660"/>
  </p:normalViewPr>
  <p:slideViewPr>
    <p:cSldViewPr snapToGrid="0">
      <p:cViewPr varScale="1">
        <p:scale>
          <a:sx n="90" d="100"/>
          <a:sy n="90" d="100"/>
        </p:scale>
        <p:origin x="1368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apresenta&#231;&#227;o%20Rede%20Sic\Analise%20T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'por órgão'!$B$2</c:f>
              <c:strCache>
                <c:ptCount val="1"/>
                <c:pt idx="0">
                  <c:v>Cumpre totalmente</c:v>
                </c:pt>
              </c:strCache>
            </c:strRef>
          </c:tx>
          <c:spPr>
            <a:solidFill>
              <a:srgbClr val="296530"/>
            </a:solidFill>
          </c:spPr>
          <c:invertIfNegative val="0"/>
          <c:cat>
            <c:strRef>
              <c:f>'por órgão'!$A$3:$A$26</c:f>
              <c:strCache>
                <c:ptCount val="24"/>
                <c:pt idx="0">
                  <c:v>Saúde</c:v>
                </c:pt>
                <c:pt idx="1">
                  <c:v>MDA</c:v>
                </c:pt>
                <c:pt idx="2">
                  <c:v>Pesca e Aquicultura</c:v>
                </c:pt>
                <c:pt idx="3">
                  <c:v>MPS</c:v>
                </c:pt>
                <c:pt idx="4">
                  <c:v>MRE</c:v>
                </c:pt>
                <c:pt idx="5">
                  <c:v>Cidades</c:v>
                </c:pt>
                <c:pt idx="6">
                  <c:v>Esporte</c:v>
                </c:pt>
                <c:pt idx="7">
                  <c:v>MEC</c:v>
                </c:pt>
                <c:pt idx="8">
                  <c:v>Minas e Energia</c:v>
                </c:pt>
                <c:pt idx="9">
                  <c:v>Trabalho e emprego</c:v>
                </c:pt>
                <c:pt idx="10">
                  <c:v>MAPA</c:v>
                </c:pt>
                <c:pt idx="11">
                  <c:v> Comunicações</c:v>
                </c:pt>
                <c:pt idx="12">
                  <c:v>MDIC</c:v>
                </c:pt>
                <c:pt idx="13">
                  <c:v>MDS</c:v>
                </c:pt>
                <c:pt idx="14">
                  <c:v>Cultura</c:v>
                </c:pt>
                <c:pt idx="15">
                  <c:v>Planejamento</c:v>
                </c:pt>
                <c:pt idx="16">
                  <c:v>Transportes</c:v>
                </c:pt>
                <c:pt idx="17">
                  <c:v>Integração Nacional</c:v>
                </c:pt>
                <c:pt idx="18">
                  <c:v>MCTI</c:v>
                </c:pt>
                <c:pt idx="19">
                  <c:v>Meio Ambiente</c:v>
                </c:pt>
                <c:pt idx="20">
                  <c:v>Turismo</c:v>
                </c:pt>
                <c:pt idx="21">
                  <c:v>Defesa</c:v>
                </c:pt>
                <c:pt idx="22">
                  <c:v>Fazenda</c:v>
                </c:pt>
                <c:pt idx="23">
                  <c:v>Justiça</c:v>
                </c:pt>
              </c:strCache>
            </c:strRef>
          </c:cat>
          <c:val>
            <c:numRef>
              <c:f>'por órgão'!$B$3:$B$26</c:f>
              <c:numCache>
                <c:formatCode>General</c:formatCode>
                <c:ptCount val="24"/>
                <c:pt idx="0">
                  <c:v>10</c:v>
                </c:pt>
                <c:pt idx="1">
                  <c:v>14</c:v>
                </c:pt>
                <c:pt idx="2">
                  <c:v>15</c:v>
                </c:pt>
                <c:pt idx="3">
                  <c:v>15</c:v>
                </c:pt>
                <c:pt idx="4">
                  <c:v>16</c:v>
                </c:pt>
                <c:pt idx="5">
                  <c:v>17</c:v>
                </c:pt>
                <c:pt idx="6">
                  <c:v>18</c:v>
                </c:pt>
                <c:pt idx="7">
                  <c:v>19</c:v>
                </c:pt>
                <c:pt idx="8">
                  <c:v>20</c:v>
                </c:pt>
                <c:pt idx="9">
                  <c:v>20</c:v>
                </c:pt>
                <c:pt idx="10">
                  <c:v>21</c:v>
                </c:pt>
                <c:pt idx="11">
                  <c:v>21</c:v>
                </c:pt>
                <c:pt idx="12">
                  <c:v>22</c:v>
                </c:pt>
                <c:pt idx="13">
                  <c:v>22</c:v>
                </c:pt>
                <c:pt idx="14">
                  <c:v>22</c:v>
                </c:pt>
                <c:pt idx="15">
                  <c:v>22</c:v>
                </c:pt>
                <c:pt idx="16">
                  <c:v>22</c:v>
                </c:pt>
                <c:pt idx="17">
                  <c:v>23</c:v>
                </c:pt>
                <c:pt idx="18">
                  <c:v>24</c:v>
                </c:pt>
                <c:pt idx="19">
                  <c:v>24</c:v>
                </c:pt>
                <c:pt idx="20">
                  <c:v>24</c:v>
                </c:pt>
                <c:pt idx="21">
                  <c:v>25</c:v>
                </c:pt>
                <c:pt idx="22">
                  <c:v>25</c:v>
                </c:pt>
                <c:pt idx="23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5E-48A5-AA42-0BF42315CFF2}"/>
            </c:ext>
          </c:extLst>
        </c:ser>
        <c:ser>
          <c:idx val="1"/>
          <c:order val="1"/>
          <c:tx>
            <c:strRef>
              <c:f>'por órgão'!$C$2</c:f>
              <c:strCache>
                <c:ptCount val="1"/>
                <c:pt idx="0">
                  <c:v>Cumpre parcialmente </c:v>
                </c:pt>
              </c:strCache>
            </c:strRef>
          </c:tx>
          <c:spPr>
            <a:solidFill>
              <a:srgbClr val="E19909"/>
            </a:solidFill>
          </c:spPr>
          <c:invertIfNegative val="0"/>
          <c:cat>
            <c:strRef>
              <c:f>'por órgão'!$A$3:$A$26</c:f>
              <c:strCache>
                <c:ptCount val="24"/>
                <c:pt idx="0">
                  <c:v>Saúde</c:v>
                </c:pt>
                <c:pt idx="1">
                  <c:v>MDA</c:v>
                </c:pt>
                <c:pt idx="2">
                  <c:v>Pesca e Aquicultura</c:v>
                </c:pt>
                <c:pt idx="3">
                  <c:v>MPS</c:v>
                </c:pt>
                <c:pt idx="4">
                  <c:v>MRE</c:v>
                </c:pt>
                <c:pt idx="5">
                  <c:v>Cidades</c:v>
                </c:pt>
                <c:pt idx="6">
                  <c:v>Esporte</c:v>
                </c:pt>
                <c:pt idx="7">
                  <c:v>MEC</c:v>
                </c:pt>
                <c:pt idx="8">
                  <c:v>Minas e Energia</c:v>
                </c:pt>
                <c:pt idx="9">
                  <c:v>Trabalho e emprego</c:v>
                </c:pt>
                <c:pt idx="10">
                  <c:v>MAPA</c:v>
                </c:pt>
                <c:pt idx="11">
                  <c:v> Comunicações</c:v>
                </c:pt>
                <c:pt idx="12">
                  <c:v>MDIC</c:v>
                </c:pt>
                <c:pt idx="13">
                  <c:v>MDS</c:v>
                </c:pt>
                <c:pt idx="14">
                  <c:v>Cultura</c:v>
                </c:pt>
                <c:pt idx="15">
                  <c:v>Planejamento</c:v>
                </c:pt>
                <c:pt idx="16">
                  <c:v>Transportes</c:v>
                </c:pt>
                <c:pt idx="17">
                  <c:v>Integração Nacional</c:v>
                </c:pt>
                <c:pt idx="18">
                  <c:v>MCTI</c:v>
                </c:pt>
                <c:pt idx="19">
                  <c:v>Meio Ambiente</c:v>
                </c:pt>
                <c:pt idx="20">
                  <c:v>Turismo</c:v>
                </c:pt>
                <c:pt idx="21">
                  <c:v>Defesa</c:v>
                </c:pt>
                <c:pt idx="22">
                  <c:v>Fazenda</c:v>
                </c:pt>
                <c:pt idx="23">
                  <c:v>Justiça</c:v>
                </c:pt>
              </c:strCache>
            </c:strRef>
          </c:cat>
          <c:val>
            <c:numRef>
              <c:f>'por órgão'!$C$3:$C$26</c:f>
              <c:numCache>
                <c:formatCode>General</c:formatCode>
                <c:ptCount val="24"/>
                <c:pt idx="0">
                  <c:v>9</c:v>
                </c:pt>
                <c:pt idx="1">
                  <c:v>7</c:v>
                </c:pt>
                <c:pt idx="2">
                  <c:v>5</c:v>
                </c:pt>
                <c:pt idx="3">
                  <c:v>5</c:v>
                </c:pt>
                <c:pt idx="4">
                  <c:v>4</c:v>
                </c:pt>
                <c:pt idx="5">
                  <c:v>6</c:v>
                </c:pt>
                <c:pt idx="6">
                  <c:v>6</c:v>
                </c:pt>
                <c:pt idx="7">
                  <c:v>5</c:v>
                </c:pt>
                <c:pt idx="8">
                  <c:v>5</c:v>
                </c:pt>
                <c:pt idx="9">
                  <c:v>5</c:v>
                </c:pt>
                <c:pt idx="10">
                  <c:v>2</c:v>
                </c:pt>
                <c:pt idx="11">
                  <c:v>4</c:v>
                </c:pt>
                <c:pt idx="12">
                  <c:v>3</c:v>
                </c:pt>
                <c:pt idx="13">
                  <c:v>3</c:v>
                </c:pt>
                <c:pt idx="14">
                  <c:v>2</c:v>
                </c:pt>
                <c:pt idx="15">
                  <c:v>6</c:v>
                </c:pt>
                <c:pt idx="16">
                  <c:v>5</c:v>
                </c:pt>
                <c:pt idx="17">
                  <c:v>2</c:v>
                </c:pt>
                <c:pt idx="18">
                  <c:v>0</c:v>
                </c:pt>
                <c:pt idx="19">
                  <c:v>2</c:v>
                </c:pt>
                <c:pt idx="20">
                  <c:v>3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B5E-48A5-AA42-0BF42315CFF2}"/>
            </c:ext>
          </c:extLst>
        </c:ser>
        <c:ser>
          <c:idx val="2"/>
          <c:order val="2"/>
          <c:tx>
            <c:strRef>
              <c:f>'por órgão'!$D$2</c:f>
              <c:strCache>
                <c:ptCount val="1"/>
                <c:pt idx="0">
                  <c:v>Não cumpre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cat>
            <c:strRef>
              <c:f>'por órgão'!$A$3:$A$26</c:f>
              <c:strCache>
                <c:ptCount val="24"/>
                <c:pt idx="0">
                  <c:v>Saúde</c:v>
                </c:pt>
                <c:pt idx="1">
                  <c:v>MDA</c:v>
                </c:pt>
                <c:pt idx="2">
                  <c:v>Pesca e Aquicultura</c:v>
                </c:pt>
                <c:pt idx="3">
                  <c:v>MPS</c:v>
                </c:pt>
                <c:pt idx="4">
                  <c:v>MRE</c:v>
                </c:pt>
                <c:pt idx="5">
                  <c:v>Cidades</c:v>
                </c:pt>
                <c:pt idx="6">
                  <c:v>Esporte</c:v>
                </c:pt>
                <c:pt idx="7">
                  <c:v>MEC</c:v>
                </c:pt>
                <c:pt idx="8">
                  <c:v>Minas e Energia</c:v>
                </c:pt>
                <c:pt idx="9">
                  <c:v>Trabalho e emprego</c:v>
                </c:pt>
                <c:pt idx="10">
                  <c:v>MAPA</c:v>
                </c:pt>
                <c:pt idx="11">
                  <c:v> Comunicações</c:v>
                </c:pt>
                <c:pt idx="12">
                  <c:v>MDIC</c:v>
                </c:pt>
                <c:pt idx="13">
                  <c:v>MDS</c:v>
                </c:pt>
                <c:pt idx="14">
                  <c:v>Cultura</c:v>
                </c:pt>
                <c:pt idx="15">
                  <c:v>Planejamento</c:v>
                </c:pt>
                <c:pt idx="16">
                  <c:v>Transportes</c:v>
                </c:pt>
                <c:pt idx="17">
                  <c:v>Integração Nacional</c:v>
                </c:pt>
                <c:pt idx="18">
                  <c:v>MCTI</c:v>
                </c:pt>
                <c:pt idx="19">
                  <c:v>Meio Ambiente</c:v>
                </c:pt>
                <c:pt idx="20">
                  <c:v>Turismo</c:v>
                </c:pt>
                <c:pt idx="21">
                  <c:v>Defesa</c:v>
                </c:pt>
                <c:pt idx="22">
                  <c:v>Fazenda</c:v>
                </c:pt>
                <c:pt idx="23">
                  <c:v>Justiça</c:v>
                </c:pt>
              </c:strCache>
            </c:strRef>
          </c:cat>
          <c:val>
            <c:numRef>
              <c:f>'por órgão'!$D$3:$D$26</c:f>
              <c:numCache>
                <c:formatCode>General</c:formatCode>
                <c:ptCount val="24"/>
                <c:pt idx="0">
                  <c:v>8</c:v>
                </c:pt>
                <c:pt idx="1">
                  <c:v>6</c:v>
                </c:pt>
                <c:pt idx="2">
                  <c:v>5</c:v>
                </c:pt>
                <c:pt idx="3">
                  <c:v>7</c:v>
                </c:pt>
                <c:pt idx="4">
                  <c:v>8</c:v>
                </c:pt>
                <c:pt idx="5">
                  <c:v>4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  <c:pt idx="10">
                  <c:v>4</c:v>
                </c:pt>
                <c:pt idx="11">
                  <c:v>4</c:v>
                </c:pt>
                <c:pt idx="12">
                  <c:v>2</c:v>
                </c:pt>
                <c:pt idx="13">
                  <c:v>2</c:v>
                </c:pt>
                <c:pt idx="14">
                  <c:v>2</c:v>
                </c:pt>
                <c:pt idx="15">
                  <c:v>1</c:v>
                </c:pt>
                <c:pt idx="16">
                  <c:v>0</c:v>
                </c:pt>
                <c:pt idx="17">
                  <c:v>2</c:v>
                </c:pt>
                <c:pt idx="18">
                  <c:v>3</c:v>
                </c:pt>
                <c:pt idx="19">
                  <c:v>1</c:v>
                </c:pt>
                <c:pt idx="21">
                  <c:v>0</c:v>
                </c:pt>
                <c:pt idx="2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B5E-48A5-AA42-0BF42315CFF2}"/>
            </c:ext>
          </c:extLst>
        </c:ser>
        <c:ser>
          <c:idx val="3"/>
          <c:order val="3"/>
          <c:tx>
            <c:strRef>
              <c:f>'por órgão'!$E$2</c:f>
              <c:strCache>
                <c:ptCount val="1"/>
                <c:pt idx="0">
                  <c:v>Não se aplica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cat>
            <c:strRef>
              <c:f>'por órgão'!$A$3:$A$26</c:f>
              <c:strCache>
                <c:ptCount val="24"/>
                <c:pt idx="0">
                  <c:v>Saúde</c:v>
                </c:pt>
                <c:pt idx="1">
                  <c:v>MDA</c:v>
                </c:pt>
                <c:pt idx="2">
                  <c:v>Pesca e Aquicultura</c:v>
                </c:pt>
                <c:pt idx="3">
                  <c:v>MPS</c:v>
                </c:pt>
                <c:pt idx="4">
                  <c:v>MRE</c:v>
                </c:pt>
                <c:pt idx="5">
                  <c:v>Cidades</c:v>
                </c:pt>
                <c:pt idx="6">
                  <c:v>Esporte</c:v>
                </c:pt>
                <c:pt idx="7">
                  <c:v>MEC</c:v>
                </c:pt>
                <c:pt idx="8">
                  <c:v>Minas e Energia</c:v>
                </c:pt>
                <c:pt idx="9">
                  <c:v>Trabalho e emprego</c:v>
                </c:pt>
                <c:pt idx="10">
                  <c:v>MAPA</c:v>
                </c:pt>
                <c:pt idx="11">
                  <c:v> Comunicações</c:v>
                </c:pt>
                <c:pt idx="12">
                  <c:v>MDIC</c:v>
                </c:pt>
                <c:pt idx="13">
                  <c:v>MDS</c:v>
                </c:pt>
                <c:pt idx="14">
                  <c:v>Cultura</c:v>
                </c:pt>
                <c:pt idx="15">
                  <c:v>Planejamento</c:v>
                </c:pt>
                <c:pt idx="16">
                  <c:v>Transportes</c:v>
                </c:pt>
                <c:pt idx="17">
                  <c:v>Integração Nacional</c:v>
                </c:pt>
                <c:pt idx="18">
                  <c:v>MCTI</c:v>
                </c:pt>
                <c:pt idx="19">
                  <c:v>Meio Ambiente</c:v>
                </c:pt>
                <c:pt idx="20">
                  <c:v>Turismo</c:v>
                </c:pt>
                <c:pt idx="21">
                  <c:v>Defesa</c:v>
                </c:pt>
                <c:pt idx="22">
                  <c:v>Fazenda</c:v>
                </c:pt>
                <c:pt idx="23">
                  <c:v>Justiça</c:v>
                </c:pt>
              </c:strCache>
            </c:strRef>
          </c:cat>
          <c:val>
            <c:numRef>
              <c:f>'por órgão'!$E$3:$E$26</c:f>
              <c:numCache>
                <c:formatCode>General</c:formatCode>
                <c:ptCount val="24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1</c:v>
                </c:pt>
                <c:pt idx="5">
                  <c:v>2</c:v>
                </c:pt>
                <c:pt idx="6">
                  <c:v>2</c:v>
                </c:pt>
                <c:pt idx="7">
                  <c:v>2</c:v>
                </c:pt>
                <c:pt idx="8">
                  <c:v>1</c:v>
                </c:pt>
                <c:pt idx="9">
                  <c:v>1</c:v>
                </c:pt>
                <c:pt idx="10">
                  <c:v>2</c:v>
                </c:pt>
                <c:pt idx="12">
                  <c:v>2</c:v>
                </c:pt>
                <c:pt idx="13">
                  <c:v>2</c:v>
                </c:pt>
                <c:pt idx="14">
                  <c:v>3</c:v>
                </c:pt>
                <c:pt idx="16">
                  <c:v>2</c:v>
                </c:pt>
                <c:pt idx="17">
                  <c:v>2</c:v>
                </c:pt>
                <c:pt idx="18">
                  <c:v>2</c:v>
                </c:pt>
                <c:pt idx="19">
                  <c:v>2</c:v>
                </c:pt>
                <c:pt idx="20">
                  <c:v>2</c:v>
                </c:pt>
                <c:pt idx="21">
                  <c:v>3</c:v>
                </c:pt>
                <c:pt idx="2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B5E-48A5-AA42-0BF42315CF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6008192"/>
        <c:axId val="86009728"/>
      </c:barChart>
      <c:catAx>
        <c:axId val="86008192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86009728"/>
        <c:crosses val="autoZero"/>
        <c:auto val="1"/>
        <c:lblAlgn val="ctr"/>
        <c:lblOffset val="100"/>
        <c:noMultiLvlLbl val="0"/>
      </c:catAx>
      <c:valAx>
        <c:axId val="86009728"/>
        <c:scaling>
          <c:orientation val="minMax"/>
          <c:max val="30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8600819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6.jpg"/><Relationship Id="rId7" Type="http://schemas.openxmlformats.org/officeDocument/2006/relationships/image" Target="../media/image10.jpeg"/><Relationship Id="rId2" Type="http://schemas.openxmlformats.org/officeDocument/2006/relationships/image" Target="../media/image5.jpg"/><Relationship Id="rId1" Type="http://schemas.openxmlformats.org/officeDocument/2006/relationships/image" Target="../media/image4.png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6.jpg"/><Relationship Id="rId7" Type="http://schemas.openxmlformats.org/officeDocument/2006/relationships/image" Target="../media/image10.jpeg"/><Relationship Id="rId2" Type="http://schemas.openxmlformats.org/officeDocument/2006/relationships/image" Target="../media/image5.jpg"/><Relationship Id="rId1" Type="http://schemas.openxmlformats.org/officeDocument/2006/relationships/image" Target="../media/image4.png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ED3ACA-1141-4E72-8FE1-4DF7A251DDA9}" type="doc">
      <dgm:prSet loTypeId="urn:microsoft.com/office/officeart/2005/8/layout/gear1" loCatId="cycle" qsTypeId="urn:microsoft.com/office/officeart/2005/8/quickstyle/simple1" qsCatId="simple" csTypeId="urn:microsoft.com/office/officeart/2005/8/colors/colorful3" csCatId="colorful" phldr="1"/>
      <dgm:spPr/>
    </dgm:pt>
    <dgm:pt modelId="{132DBBD0-DFDD-4B64-A014-0BCFBD0A8AFD}" type="pres">
      <dgm:prSet presAssocID="{5EED3ACA-1141-4E72-8FE1-4DF7A251DDA9}" presName="composite" presStyleCnt="0">
        <dgm:presLayoutVars>
          <dgm:chMax val="3"/>
          <dgm:animLvl val="lvl"/>
          <dgm:resizeHandles val="exact"/>
        </dgm:presLayoutVars>
      </dgm:prSet>
      <dgm:spPr/>
    </dgm:pt>
  </dgm:ptLst>
  <dgm:cxnLst>
    <dgm:cxn modelId="{DB5AE921-71AB-47CC-89DA-1253200BC088}" type="presOf" srcId="{5EED3ACA-1141-4E72-8FE1-4DF7A251DDA9}" destId="{132DBBD0-DFDD-4B64-A014-0BCFBD0A8AFD}" srcOrd="0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1E2F6D5-76D8-4B6F-A257-AB41EE208A20}" type="doc">
      <dgm:prSet loTypeId="urn:microsoft.com/office/officeart/2005/8/layout/pList1" loCatId="list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B669127D-9592-486B-B0AB-CEE52660115E}">
      <dgm:prSet phldrT="[Texto]"/>
      <dgm:spPr/>
      <dgm:t>
        <a:bodyPr/>
        <a:lstStyle/>
        <a:p>
          <a:r>
            <a:rPr lang="pt-BR" b="1" dirty="0"/>
            <a:t>Informações institucionais</a:t>
          </a:r>
        </a:p>
      </dgm:t>
    </dgm:pt>
    <dgm:pt modelId="{4A191354-EA36-44EB-ABC4-B4D957300EDC}" type="parTrans" cxnId="{8C32BAAB-8F89-4F5F-8F5D-2D897FEC71BA}">
      <dgm:prSet/>
      <dgm:spPr/>
      <dgm:t>
        <a:bodyPr/>
        <a:lstStyle/>
        <a:p>
          <a:endParaRPr lang="pt-BR"/>
        </a:p>
      </dgm:t>
    </dgm:pt>
    <dgm:pt modelId="{58D1873B-C951-4DB2-A3DE-0FE32EC08432}" type="sibTrans" cxnId="{8C32BAAB-8F89-4F5F-8F5D-2D897FEC71BA}">
      <dgm:prSet/>
      <dgm:spPr/>
      <dgm:t>
        <a:bodyPr/>
        <a:lstStyle/>
        <a:p>
          <a:endParaRPr lang="pt-BR"/>
        </a:p>
      </dgm:t>
    </dgm:pt>
    <dgm:pt modelId="{D9D94207-A00E-4634-8D5A-EE4E2B1FC065}">
      <dgm:prSet phldrT="[Texto]"/>
      <dgm:spPr/>
      <dgm:t>
        <a:bodyPr/>
        <a:lstStyle/>
        <a:p>
          <a:r>
            <a:rPr lang="pt-BR" b="1" dirty="0"/>
            <a:t>Ações e programas</a:t>
          </a:r>
        </a:p>
      </dgm:t>
    </dgm:pt>
    <dgm:pt modelId="{92DDC94A-4485-4406-AA99-870E9BA45F89}" type="parTrans" cxnId="{FAF66809-D0B1-4411-BB0B-42F4F3766975}">
      <dgm:prSet/>
      <dgm:spPr/>
      <dgm:t>
        <a:bodyPr/>
        <a:lstStyle/>
        <a:p>
          <a:endParaRPr lang="pt-BR"/>
        </a:p>
      </dgm:t>
    </dgm:pt>
    <dgm:pt modelId="{57135022-FD9D-40D5-9D12-FAEE03722B91}" type="sibTrans" cxnId="{FAF66809-D0B1-4411-BB0B-42F4F3766975}">
      <dgm:prSet/>
      <dgm:spPr/>
      <dgm:t>
        <a:bodyPr/>
        <a:lstStyle/>
        <a:p>
          <a:endParaRPr lang="pt-BR"/>
        </a:p>
      </dgm:t>
    </dgm:pt>
    <dgm:pt modelId="{8EDF6421-E768-4EC7-AED6-71F470D2591D}">
      <dgm:prSet phldrT="[Texto]"/>
      <dgm:spPr/>
      <dgm:t>
        <a:bodyPr/>
        <a:lstStyle/>
        <a:p>
          <a:r>
            <a:rPr lang="pt-BR" b="1" dirty="0"/>
            <a:t>Auditorias</a:t>
          </a:r>
        </a:p>
      </dgm:t>
    </dgm:pt>
    <dgm:pt modelId="{6D3AB8A7-2036-4684-8351-E0DC7F9769BD}" type="parTrans" cxnId="{8E573365-A80F-47C6-8D89-D1C920BF812A}">
      <dgm:prSet/>
      <dgm:spPr/>
      <dgm:t>
        <a:bodyPr/>
        <a:lstStyle/>
        <a:p>
          <a:endParaRPr lang="pt-BR"/>
        </a:p>
      </dgm:t>
    </dgm:pt>
    <dgm:pt modelId="{35115798-E4BA-4F34-8B99-0F673BD7E766}" type="sibTrans" cxnId="{8E573365-A80F-47C6-8D89-D1C920BF812A}">
      <dgm:prSet/>
      <dgm:spPr/>
      <dgm:t>
        <a:bodyPr/>
        <a:lstStyle/>
        <a:p>
          <a:endParaRPr lang="pt-BR"/>
        </a:p>
      </dgm:t>
    </dgm:pt>
    <dgm:pt modelId="{47A36861-14BD-4E18-AFC0-7B8447EF0251}">
      <dgm:prSet phldrT="[Texto]"/>
      <dgm:spPr/>
      <dgm:t>
        <a:bodyPr/>
        <a:lstStyle/>
        <a:p>
          <a:r>
            <a:rPr lang="pt-BR" b="1" dirty="0"/>
            <a:t>Licitações, contratos e convênios</a:t>
          </a:r>
        </a:p>
      </dgm:t>
    </dgm:pt>
    <dgm:pt modelId="{699C8238-2A89-4102-84A9-AEDBF4093E14}" type="parTrans" cxnId="{5CCD8B5E-9469-48D0-83F2-A41CC53FFC53}">
      <dgm:prSet/>
      <dgm:spPr/>
      <dgm:t>
        <a:bodyPr/>
        <a:lstStyle/>
        <a:p>
          <a:endParaRPr lang="pt-BR"/>
        </a:p>
      </dgm:t>
    </dgm:pt>
    <dgm:pt modelId="{841A0DBC-E3F4-4302-9CEF-9F8338C88269}" type="sibTrans" cxnId="{5CCD8B5E-9469-48D0-83F2-A41CC53FFC53}">
      <dgm:prSet/>
      <dgm:spPr/>
      <dgm:t>
        <a:bodyPr/>
        <a:lstStyle/>
        <a:p>
          <a:endParaRPr lang="pt-BR"/>
        </a:p>
      </dgm:t>
    </dgm:pt>
    <dgm:pt modelId="{1C1A7551-FC34-45A2-90F8-B6166DF62D4E}">
      <dgm:prSet phldrT="[Texto]"/>
      <dgm:spPr/>
      <dgm:t>
        <a:bodyPr/>
        <a:lstStyle/>
        <a:p>
          <a:r>
            <a:rPr lang="pt-BR" b="1" dirty="0"/>
            <a:t>Despesas e receitas</a:t>
          </a:r>
        </a:p>
      </dgm:t>
    </dgm:pt>
    <dgm:pt modelId="{E0ADD8DF-0E38-45EE-96B7-D81C9E94E23A}" type="parTrans" cxnId="{34640ECE-E2D8-46E1-8BB5-11363ED3E9A2}">
      <dgm:prSet/>
      <dgm:spPr/>
      <dgm:t>
        <a:bodyPr/>
        <a:lstStyle/>
        <a:p>
          <a:endParaRPr lang="pt-BR"/>
        </a:p>
      </dgm:t>
    </dgm:pt>
    <dgm:pt modelId="{3C3AE2CE-4EAB-4C5A-A10E-3631A1F1EFC6}" type="sibTrans" cxnId="{34640ECE-E2D8-46E1-8BB5-11363ED3E9A2}">
      <dgm:prSet/>
      <dgm:spPr/>
      <dgm:t>
        <a:bodyPr/>
        <a:lstStyle/>
        <a:p>
          <a:endParaRPr lang="pt-BR"/>
        </a:p>
      </dgm:t>
    </dgm:pt>
    <dgm:pt modelId="{CA637FCA-224A-4F9B-A43B-A38B91515A8F}">
      <dgm:prSet phldrT="[Texto]"/>
      <dgm:spPr/>
      <dgm:t>
        <a:bodyPr/>
        <a:lstStyle/>
        <a:p>
          <a:r>
            <a:rPr lang="pt-BR" b="1" dirty="0"/>
            <a:t>Perguntas frequentes</a:t>
          </a:r>
        </a:p>
      </dgm:t>
    </dgm:pt>
    <dgm:pt modelId="{3E58E02A-0176-4546-AF78-4CEEC4F0B01E}" type="parTrans" cxnId="{649A3E84-6328-4D17-AAC7-9CC950E30F98}">
      <dgm:prSet/>
      <dgm:spPr/>
      <dgm:t>
        <a:bodyPr/>
        <a:lstStyle/>
        <a:p>
          <a:endParaRPr lang="pt-BR"/>
        </a:p>
      </dgm:t>
    </dgm:pt>
    <dgm:pt modelId="{BD202F50-92A7-4B47-B427-07460FC240D9}" type="sibTrans" cxnId="{649A3E84-6328-4D17-AAC7-9CC950E30F98}">
      <dgm:prSet/>
      <dgm:spPr/>
      <dgm:t>
        <a:bodyPr/>
        <a:lstStyle/>
        <a:p>
          <a:endParaRPr lang="pt-BR"/>
        </a:p>
      </dgm:t>
    </dgm:pt>
    <dgm:pt modelId="{40C37F5B-5B01-49E8-BC2C-D9EE374AD2C4}">
      <dgm:prSet phldrT="[Texto]"/>
      <dgm:spPr/>
      <dgm:t>
        <a:bodyPr/>
        <a:lstStyle/>
        <a:p>
          <a:r>
            <a:rPr lang="pt-BR" b="1" dirty="0"/>
            <a:t>Informações sobre servidores e terceirizados</a:t>
          </a:r>
        </a:p>
      </dgm:t>
    </dgm:pt>
    <dgm:pt modelId="{0F74EF0E-7D33-46DC-9CB5-0FBA2ED558F9}" type="parTrans" cxnId="{AED59EB1-069A-4C5B-ACF0-145388B801F0}">
      <dgm:prSet/>
      <dgm:spPr/>
      <dgm:t>
        <a:bodyPr/>
        <a:lstStyle/>
        <a:p>
          <a:endParaRPr lang="pt-BR"/>
        </a:p>
      </dgm:t>
    </dgm:pt>
    <dgm:pt modelId="{CBDF62BB-CF86-40B2-9782-B1A92808BC6A}" type="sibTrans" cxnId="{AED59EB1-069A-4C5B-ACF0-145388B801F0}">
      <dgm:prSet/>
      <dgm:spPr/>
      <dgm:t>
        <a:bodyPr/>
        <a:lstStyle/>
        <a:p>
          <a:endParaRPr lang="pt-BR"/>
        </a:p>
      </dgm:t>
    </dgm:pt>
    <dgm:pt modelId="{8AB6EBF0-A891-484A-9C64-92E522E43593}">
      <dgm:prSet phldrT="[Texto]"/>
      <dgm:spPr/>
      <dgm:t>
        <a:bodyPr/>
        <a:lstStyle/>
        <a:p>
          <a:r>
            <a:rPr lang="pt-BR" b="1" dirty="0"/>
            <a:t>Informações</a:t>
          </a:r>
        </a:p>
        <a:p>
          <a:r>
            <a:rPr lang="pt-BR" b="1" dirty="0"/>
            <a:t> sobre o SIC</a:t>
          </a:r>
        </a:p>
      </dgm:t>
    </dgm:pt>
    <dgm:pt modelId="{0786C3F9-BA29-48A3-BB14-691F01C652CB}" type="parTrans" cxnId="{0651167E-48CA-4DD7-8522-65A4836578AC}">
      <dgm:prSet/>
      <dgm:spPr/>
      <dgm:t>
        <a:bodyPr/>
        <a:lstStyle/>
        <a:p>
          <a:endParaRPr lang="pt-BR"/>
        </a:p>
      </dgm:t>
    </dgm:pt>
    <dgm:pt modelId="{2AB27ACA-C703-49F8-8FB9-00202ED41612}" type="sibTrans" cxnId="{0651167E-48CA-4DD7-8522-65A4836578AC}">
      <dgm:prSet/>
      <dgm:spPr/>
      <dgm:t>
        <a:bodyPr/>
        <a:lstStyle/>
        <a:p>
          <a:endParaRPr lang="pt-BR"/>
        </a:p>
      </dgm:t>
    </dgm:pt>
    <dgm:pt modelId="{D75E9354-EF7D-400C-A185-1B8109CF4ACD}" type="pres">
      <dgm:prSet presAssocID="{71E2F6D5-76D8-4B6F-A257-AB41EE208A20}" presName="Name0" presStyleCnt="0">
        <dgm:presLayoutVars>
          <dgm:dir/>
          <dgm:resizeHandles val="exact"/>
        </dgm:presLayoutVars>
      </dgm:prSet>
      <dgm:spPr/>
    </dgm:pt>
    <dgm:pt modelId="{5BF51CCD-788F-4B51-8F70-1CE3B93E55BE}" type="pres">
      <dgm:prSet presAssocID="{B669127D-9592-486B-B0AB-CEE52660115E}" presName="compNode" presStyleCnt="0"/>
      <dgm:spPr/>
    </dgm:pt>
    <dgm:pt modelId="{6764C7F0-E18A-4E6C-8F2C-421041E172DA}" type="pres">
      <dgm:prSet presAssocID="{B669127D-9592-486B-B0AB-CEE52660115E}" presName="pictRect" presStyleLbl="node1" presStyleIdx="0" presStyleCnt="8" custLinFactNeighborX="-29919"/>
      <dgm:spPr>
        <a:blipFill dpi="0" rotWithShape="1">
          <a:blip xmlns:r="http://schemas.openxmlformats.org/officeDocument/2006/relationships" r:embed="rId1">
            <a:alphaModFix amt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3000" r="-43000"/>
          </a:stretch>
        </a:blipFill>
      </dgm:spPr>
    </dgm:pt>
    <dgm:pt modelId="{BD2C58B2-ADE9-4E1A-A95B-9D7B448D3503}" type="pres">
      <dgm:prSet presAssocID="{B669127D-9592-486B-B0AB-CEE52660115E}" presName="textRect" presStyleLbl="revTx" presStyleIdx="0" presStyleCnt="8" custLinFactNeighborX="-29919">
        <dgm:presLayoutVars>
          <dgm:bulletEnabled val="1"/>
        </dgm:presLayoutVars>
      </dgm:prSet>
      <dgm:spPr/>
    </dgm:pt>
    <dgm:pt modelId="{2A916F1C-17C6-44FE-975E-965F78A25BCE}" type="pres">
      <dgm:prSet presAssocID="{58D1873B-C951-4DB2-A3DE-0FE32EC08432}" presName="sibTrans" presStyleLbl="sibTrans2D1" presStyleIdx="0" presStyleCnt="0"/>
      <dgm:spPr/>
    </dgm:pt>
    <dgm:pt modelId="{E76EE5D3-F4B4-4EA5-B74D-F05EDC25CD1A}" type="pres">
      <dgm:prSet presAssocID="{D9D94207-A00E-4634-8D5A-EE4E2B1FC065}" presName="compNode" presStyleCnt="0"/>
      <dgm:spPr/>
    </dgm:pt>
    <dgm:pt modelId="{C8020397-38CC-4DF8-92C0-2AE7E5D6CE9F}" type="pres">
      <dgm:prSet presAssocID="{D9D94207-A00E-4634-8D5A-EE4E2B1FC065}" presName="pictRect" presStyleLbl="node1" presStyleIdx="1" presStyleCnt="8" custLinFactNeighborX="-11599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</dgm:spPr>
    </dgm:pt>
    <dgm:pt modelId="{799CC7FE-C4B4-4236-82B7-9D9056B00251}" type="pres">
      <dgm:prSet presAssocID="{D9D94207-A00E-4634-8D5A-EE4E2B1FC065}" presName="textRect" presStyleLbl="revTx" presStyleIdx="1" presStyleCnt="8" custLinFactNeighborX="-7952">
        <dgm:presLayoutVars>
          <dgm:bulletEnabled val="1"/>
        </dgm:presLayoutVars>
      </dgm:prSet>
      <dgm:spPr/>
    </dgm:pt>
    <dgm:pt modelId="{FBC021A9-18C4-4A3B-AE57-6B490A6598F2}" type="pres">
      <dgm:prSet presAssocID="{57135022-FD9D-40D5-9D12-FAEE03722B91}" presName="sibTrans" presStyleLbl="sibTrans2D1" presStyleIdx="0" presStyleCnt="0"/>
      <dgm:spPr/>
    </dgm:pt>
    <dgm:pt modelId="{FA198BDB-5B8C-45EE-BC67-3A90DF0141A9}" type="pres">
      <dgm:prSet presAssocID="{8EDF6421-E768-4EC7-AED6-71F470D2591D}" presName="compNode" presStyleCnt="0"/>
      <dgm:spPr/>
    </dgm:pt>
    <dgm:pt modelId="{A1587847-3DD3-41DC-B333-61B1B7702428}" type="pres">
      <dgm:prSet presAssocID="{8EDF6421-E768-4EC7-AED6-71F470D2591D}" presName="pictRect" presStyleLbl="node1" presStyleIdx="2" presStyleCnt="8" custLinFactNeighborX="10369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</dgm:spPr>
    </dgm:pt>
    <dgm:pt modelId="{3BA16BD5-952D-49C5-B653-F418C5E1DBEF}" type="pres">
      <dgm:prSet presAssocID="{8EDF6421-E768-4EC7-AED6-71F470D2591D}" presName="textRect" presStyleLbl="revTx" presStyleIdx="2" presStyleCnt="8" custLinFactNeighborX="10369">
        <dgm:presLayoutVars>
          <dgm:bulletEnabled val="1"/>
        </dgm:presLayoutVars>
      </dgm:prSet>
      <dgm:spPr/>
    </dgm:pt>
    <dgm:pt modelId="{49D07FFA-4407-4D4C-83DD-54CA98A61D56}" type="pres">
      <dgm:prSet presAssocID="{35115798-E4BA-4F34-8B99-0F673BD7E766}" presName="sibTrans" presStyleLbl="sibTrans2D1" presStyleIdx="0" presStyleCnt="0"/>
      <dgm:spPr/>
    </dgm:pt>
    <dgm:pt modelId="{5A5FDB11-F8EC-4422-84C7-213CB85CBF1F}" type="pres">
      <dgm:prSet presAssocID="{47A36861-14BD-4E18-AFC0-7B8447EF0251}" presName="compNode" presStyleCnt="0"/>
      <dgm:spPr/>
    </dgm:pt>
    <dgm:pt modelId="{5E23B2A5-6AB0-4162-9418-24E43D39BA31}" type="pres">
      <dgm:prSet presAssocID="{47A36861-14BD-4E18-AFC0-7B8447EF0251}" presName="pictRect" presStyleLbl="node1" presStyleIdx="3" presStyleCnt="8" custLinFactNeighborX="18818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0" b="-10000"/>
          </a:stretch>
        </a:blipFill>
      </dgm:spPr>
    </dgm:pt>
    <dgm:pt modelId="{05CA8A8A-9CC8-4BC8-9344-E71C99F55160}" type="pres">
      <dgm:prSet presAssocID="{47A36861-14BD-4E18-AFC0-7B8447EF0251}" presName="textRect" presStyleLbl="revTx" presStyleIdx="3" presStyleCnt="8" custLinFactNeighborX="23754">
        <dgm:presLayoutVars>
          <dgm:bulletEnabled val="1"/>
        </dgm:presLayoutVars>
      </dgm:prSet>
      <dgm:spPr/>
    </dgm:pt>
    <dgm:pt modelId="{FC50B66F-A220-4A4A-A29F-567A1AE17C7A}" type="pres">
      <dgm:prSet presAssocID="{841A0DBC-E3F4-4302-9CEF-9F8338C88269}" presName="sibTrans" presStyleLbl="sibTrans2D1" presStyleIdx="0" presStyleCnt="0"/>
      <dgm:spPr/>
    </dgm:pt>
    <dgm:pt modelId="{2DFF18D8-08A7-4ABE-BBDA-C901E0D693D1}" type="pres">
      <dgm:prSet presAssocID="{1C1A7551-FC34-45A2-90F8-B6166DF62D4E}" presName="compNode" presStyleCnt="0"/>
      <dgm:spPr/>
    </dgm:pt>
    <dgm:pt modelId="{5E82E480-D212-46CB-AFCC-3956F42D70FE}" type="pres">
      <dgm:prSet presAssocID="{1C1A7551-FC34-45A2-90F8-B6166DF62D4E}" presName="pictRect" presStyleLbl="node1" presStyleIdx="4" presStyleCnt="8" custLinFactNeighborX="-29919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37A1CFC0-C3EF-4035-92D4-E8ECAFD391A3}" type="pres">
      <dgm:prSet presAssocID="{1C1A7551-FC34-45A2-90F8-B6166DF62D4E}" presName="textRect" presStyleLbl="revTx" presStyleIdx="4" presStyleCnt="8" custLinFactNeighborX="-34854">
        <dgm:presLayoutVars>
          <dgm:bulletEnabled val="1"/>
        </dgm:presLayoutVars>
      </dgm:prSet>
      <dgm:spPr/>
    </dgm:pt>
    <dgm:pt modelId="{885A01EC-72B7-4217-92B4-E76411919671}" type="pres">
      <dgm:prSet presAssocID="{3C3AE2CE-4EAB-4C5A-A10E-3631A1F1EFC6}" presName="sibTrans" presStyleLbl="sibTrans2D1" presStyleIdx="0" presStyleCnt="0"/>
      <dgm:spPr/>
    </dgm:pt>
    <dgm:pt modelId="{FB822E02-3DD2-4BF8-9EC8-8A3969BA887D}" type="pres">
      <dgm:prSet presAssocID="{40C37F5B-5B01-49E8-BC2C-D9EE374AD2C4}" presName="compNode" presStyleCnt="0"/>
      <dgm:spPr/>
    </dgm:pt>
    <dgm:pt modelId="{742266AF-F7DC-45A8-B27A-78DBAEF9B0D2}" type="pres">
      <dgm:prSet presAssocID="{40C37F5B-5B01-49E8-BC2C-D9EE374AD2C4}" presName="pictRect" presStyleLbl="node1" presStyleIdx="5" presStyleCnt="8" custLinFactNeighborX="-7952"/>
      <dgm:spPr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  <dgm:pt modelId="{16380892-5DF7-4782-86F8-CFCF4FE5702B}" type="pres">
      <dgm:prSet presAssocID="{40C37F5B-5B01-49E8-BC2C-D9EE374AD2C4}" presName="textRect" presStyleLbl="revTx" presStyleIdx="5" presStyleCnt="8" custLinFactNeighborX="-7952">
        <dgm:presLayoutVars>
          <dgm:bulletEnabled val="1"/>
        </dgm:presLayoutVars>
      </dgm:prSet>
      <dgm:spPr/>
    </dgm:pt>
    <dgm:pt modelId="{CFAA54A7-3EBC-436C-B102-3A488DE0CE91}" type="pres">
      <dgm:prSet presAssocID="{CBDF62BB-CF86-40B2-9782-B1A92808BC6A}" presName="sibTrans" presStyleLbl="sibTrans2D1" presStyleIdx="0" presStyleCnt="0"/>
      <dgm:spPr/>
    </dgm:pt>
    <dgm:pt modelId="{88B5715B-6692-4948-87D5-B259404BB596}" type="pres">
      <dgm:prSet presAssocID="{8AB6EBF0-A891-484A-9C64-92E522E43593}" presName="compNode" presStyleCnt="0"/>
      <dgm:spPr/>
    </dgm:pt>
    <dgm:pt modelId="{7099F54F-1FA0-4B0B-BB4B-5F1A7CBBD156}" type="pres">
      <dgm:prSet presAssocID="{8AB6EBF0-A891-484A-9C64-92E522E43593}" presName="pictRect" presStyleLbl="node1" presStyleIdx="6" presStyleCnt="8" custLinFactNeighborX="10369"/>
      <dgm:spPr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</dgm:spPr>
    </dgm:pt>
    <dgm:pt modelId="{8DDA08D4-BAAF-49B5-821D-7461170F14F7}" type="pres">
      <dgm:prSet presAssocID="{8AB6EBF0-A891-484A-9C64-92E522E43593}" presName="textRect" presStyleLbl="revTx" presStyleIdx="6" presStyleCnt="8" custLinFactNeighborX="15304">
        <dgm:presLayoutVars>
          <dgm:bulletEnabled val="1"/>
        </dgm:presLayoutVars>
      </dgm:prSet>
      <dgm:spPr/>
    </dgm:pt>
    <dgm:pt modelId="{391D9EDF-C360-48EE-A1A2-CC11D131C548}" type="pres">
      <dgm:prSet presAssocID="{2AB27ACA-C703-49F8-8FB9-00202ED41612}" presName="sibTrans" presStyleLbl="sibTrans2D1" presStyleIdx="0" presStyleCnt="0"/>
      <dgm:spPr/>
    </dgm:pt>
    <dgm:pt modelId="{0A4886B6-05A3-418F-8F1B-9131057113B6}" type="pres">
      <dgm:prSet presAssocID="{CA637FCA-224A-4F9B-A43B-A38B91515A8F}" presName="compNode" presStyleCnt="0"/>
      <dgm:spPr/>
    </dgm:pt>
    <dgm:pt modelId="{80A5A03C-B1A8-4293-98AB-47C8BF182E5C}" type="pres">
      <dgm:prSet presAssocID="{CA637FCA-224A-4F9B-A43B-A38B91515A8F}" presName="pictRect" presStyleLbl="node1" presStyleIdx="7" presStyleCnt="8" custLinFactNeighborX="18818"/>
      <dgm:spPr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FE33A4E-12CD-4C0D-8A15-BDB533A0A004}" type="pres">
      <dgm:prSet presAssocID="{CA637FCA-224A-4F9B-A43B-A38B91515A8F}" presName="textRect" presStyleLbl="revTx" presStyleIdx="7" presStyleCnt="8" custLinFactNeighborX="29978" custLinFactNeighborY="135">
        <dgm:presLayoutVars>
          <dgm:bulletEnabled val="1"/>
        </dgm:presLayoutVars>
      </dgm:prSet>
      <dgm:spPr/>
    </dgm:pt>
  </dgm:ptLst>
  <dgm:cxnLst>
    <dgm:cxn modelId="{FAF66809-D0B1-4411-BB0B-42F4F3766975}" srcId="{71E2F6D5-76D8-4B6F-A257-AB41EE208A20}" destId="{D9D94207-A00E-4634-8D5A-EE4E2B1FC065}" srcOrd="1" destOrd="0" parTransId="{92DDC94A-4485-4406-AA99-870E9BA45F89}" sibTransId="{57135022-FD9D-40D5-9D12-FAEE03722B91}"/>
    <dgm:cxn modelId="{9E73BA25-436B-48C5-ACAB-8A473ED7F04F}" type="presOf" srcId="{B669127D-9592-486B-B0AB-CEE52660115E}" destId="{BD2C58B2-ADE9-4E1A-A95B-9D7B448D3503}" srcOrd="0" destOrd="0" presId="urn:microsoft.com/office/officeart/2005/8/layout/pList1"/>
    <dgm:cxn modelId="{563A602F-56DE-4060-9EA2-5AC177264CBF}" type="presOf" srcId="{CBDF62BB-CF86-40B2-9782-B1A92808BC6A}" destId="{CFAA54A7-3EBC-436C-B102-3A488DE0CE91}" srcOrd="0" destOrd="0" presId="urn:microsoft.com/office/officeart/2005/8/layout/pList1"/>
    <dgm:cxn modelId="{5CCD8B5E-9469-48D0-83F2-A41CC53FFC53}" srcId="{71E2F6D5-76D8-4B6F-A257-AB41EE208A20}" destId="{47A36861-14BD-4E18-AFC0-7B8447EF0251}" srcOrd="3" destOrd="0" parTransId="{699C8238-2A89-4102-84A9-AEDBF4093E14}" sibTransId="{841A0DBC-E3F4-4302-9CEF-9F8338C88269}"/>
    <dgm:cxn modelId="{8E573365-A80F-47C6-8D89-D1C920BF812A}" srcId="{71E2F6D5-76D8-4B6F-A257-AB41EE208A20}" destId="{8EDF6421-E768-4EC7-AED6-71F470D2591D}" srcOrd="2" destOrd="0" parTransId="{6D3AB8A7-2036-4684-8351-E0DC7F9769BD}" sibTransId="{35115798-E4BA-4F34-8B99-0F673BD7E766}"/>
    <dgm:cxn modelId="{4A9B2673-F760-489B-99DB-97FE6E9F7225}" type="presOf" srcId="{8EDF6421-E768-4EC7-AED6-71F470D2591D}" destId="{3BA16BD5-952D-49C5-B653-F418C5E1DBEF}" srcOrd="0" destOrd="0" presId="urn:microsoft.com/office/officeart/2005/8/layout/pList1"/>
    <dgm:cxn modelId="{0651167E-48CA-4DD7-8522-65A4836578AC}" srcId="{71E2F6D5-76D8-4B6F-A257-AB41EE208A20}" destId="{8AB6EBF0-A891-484A-9C64-92E522E43593}" srcOrd="6" destOrd="0" parTransId="{0786C3F9-BA29-48A3-BB14-691F01C652CB}" sibTransId="{2AB27ACA-C703-49F8-8FB9-00202ED41612}"/>
    <dgm:cxn modelId="{C7FCB17F-9F09-4877-9F5B-2D18EAA7EE67}" type="presOf" srcId="{58D1873B-C951-4DB2-A3DE-0FE32EC08432}" destId="{2A916F1C-17C6-44FE-975E-965F78A25BCE}" srcOrd="0" destOrd="0" presId="urn:microsoft.com/office/officeart/2005/8/layout/pList1"/>
    <dgm:cxn modelId="{649A3E84-6328-4D17-AAC7-9CC950E30F98}" srcId="{71E2F6D5-76D8-4B6F-A257-AB41EE208A20}" destId="{CA637FCA-224A-4F9B-A43B-A38B91515A8F}" srcOrd="7" destOrd="0" parTransId="{3E58E02A-0176-4546-AF78-4CEEC4F0B01E}" sibTransId="{BD202F50-92A7-4B47-B427-07460FC240D9}"/>
    <dgm:cxn modelId="{414F6388-493C-4ACF-A573-79810594559F}" type="presOf" srcId="{40C37F5B-5B01-49E8-BC2C-D9EE374AD2C4}" destId="{16380892-5DF7-4782-86F8-CFCF4FE5702B}" srcOrd="0" destOrd="0" presId="urn:microsoft.com/office/officeart/2005/8/layout/pList1"/>
    <dgm:cxn modelId="{1C1DBA9F-7450-49A6-B569-A94E90D806B2}" type="presOf" srcId="{35115798-E4BA-4F34-8B99-0F673BD7E766}" destId="{49D07FFA-4407-4D4C-83DD-54CA98A61D56}" srcOrd="0" destOrd="0" presId="urn:microsoft.com/office/officeart/2005/8/layout/pList1"/>
    <dgm:cxn modelId="{2A9077A2-CA54-4EAE-B557-3C48B7DB7151}" type="presOf" srcId="{3C3AE2CE-4EAB-4C5A-A10E-3631A1F1EFC6}" destId="{885A01EC-72B7-4217-92B4-E76411919671}" srcOrd="0" destOrd="0" presId="urn:microsoft.com/office/officeart/2005/8/layout/pList1"/>
    <dgm:cxn modelId="{8C32BAAB-8F89-4F5F-8F5D-2D897FEC71BA}" srcId="{71E2F6D5-76D8-4B6F-A257-AB41EE208A20}" destId="{B669127D-9592-486B-B0AB-CEE52660115E}" srcOrd="0" destOrd="0" parTransId="{4A191354-EA36-44EB-ABC4-B4D957300EDC}" sibTransId="{58D1873B-C951-4DB2-A3DE-0FE32EC08432}"/>
    <dgm:cxn modelId="{AED59EB1-069A-4C5B-ACF0-145388B801F0}" srcId="{71E2F6D5-76D8-4B6F-A257-AB41EE208A20}" destId="{40C37F5B-5B01-49E8-BC2C-D9EE374AD2C4}" srcOrd="5" destOrd="0" parTransId="{0F74EF0E-7D33-46DC-9CB5-0FBA2ED558F9}" sibTransId="{CBDF62BB-CF86-40B2-9782-B1A92808BC6A}"/>
    <dgm:cxn modelId="{A41DB1BF-8A50-4A1D-ABCB-DA389624B107}" type="presOf" srcId="{8AB6EBF0-A891-484A-9C64-92E522E43593}" destId="{8DDA08D4-BAAF-49B5-821D-7461170F14F7}" srcOrd="0" destOrd="0" presId="urn:microsoft.com/office/officeart/2005/8/layout/pList1"/>
    <dgm:cxn modelId="{34640ECE-E2D8-46E1-8BB5-11363ED3E9A2}" srcId="{71E2F6D5-76D8-4B6F-A257-AB41EE208A20}" destId="{1C1A7551-FC34-45A2-90F8-B6166DF62D4E}" srcOrd="4" destOrd="0" parTransId="{E0ADD8DF-0E38-45EE-96B7-D81C9E94E23A}" sibTransId="{3C3AE2CE-4EAB-4C5A-A10E-3631A1F1EFC6}"/>
    <dgm:cxn modelId="{3F188ED3-A887-44EC-A5BA-4BF6E88A0A57}" type="presOf" srcId="{1C1A7551-FC34-45A2-90F8-B6166DF62D4E}" destId="{37A1CFC0-C3EF-4035-92D4-E8ECAFD391A3}" srcOrd="0" destOrd="0" presId="urn:microsoft.com/office/officeart/2005/8/layout/pList1"/>
    <dgm:cxn modelId="{CBB25AD4-347F-4C10-A8A2-D9769DAD23B7}" type="presOf" srcId="{57135022-FD9D-40D5-9D12-FAEE03722B91}" destId="{FBC021A9-18C4-4A3B-AE57-6B490A6598F2}" srcOrd="0" destOrd="0" presId="urn:microsoft.com/office/officeart/2005/8/layout/pList1"/>
    <dgm:cxn modelId="{1285F9EA-7471-4CB2-B846-668463CF2C53}" type="presOf" srcId="{71E2F6D5-76D8-4B6F-A257-AB41EE208A20}" destId="{D75E9354-EF7D-400C-A185-1B8109CF4ACD}" srcOrd="0" destOrd="0" presId="urn:microsoft.com/office/officeart/2005/8/layout/pList1"/>
    <dgm:cxn modelId="{7077EFEF-DED2-471A-8D2A-E5665759BC3D}" type="presOf" srcId="{47A36861-14BD-4E18-AFC0-7B8447EF0251}" destId="{05CA8A8A-9CC8-4BC8-9344-E71C99F55160}" srcOrd="0" destOrd="0" presId="urn:microsoft.com/office/officeart/2005/8/layout/pList1"/>
    <dgm:cxn modelId="{A9BABFF0-4146-4B77-A508-60A2CA7C4086}" type="presOf" srcId="{D9D94207-A00E-4634-8D5A-EE4E2B1FC065}" destId="{799CC7FE-C4B4-4236-82B7-9D9056B00251}" srcOrd="0" destOrd="0" presId="urn:microsoft.com/office/officeart/2005/8/layout/pList1"/>
    <dgm:cxn modelId="{55F9B0F6-986F-41F6-BA08-4B4F40815D4C}" type="presOf" srcId="{2AB27ACA-C703-49F8-8FB9-00202ED41612}" destId="{391D9EDF-C360-48EE-A1A2-CC11D131C548}" srcOrd="0" destOrd="0" presId="urn:microsoft.com/office/officeart/2005/8/layout/pList1"/>
    <dgm:cxn modelId="{1B5BEEFC-0F73-4A98-A8D1-8EEFDB2EAE1F}" type="presOf" srcId="{CA637FCA-224A-4F9B-A43B-A38B91515A8F}" destId="{6FE33A4E-12CD-4C0D-8A15-BDB533A0A004}" srcOrd="0" destOrd="0" presId="urn:microsoft.com/office/officeart/2005/8/layout/pList1"/>
    <dgm:cxn modelId="{60DB06FF-2909-4DB2-A914-AAD90CB337E3}" type="presOf" srcId="{841A0DBC-E3F4-4302-9CEF-9F8338C88269}" destId="{FC50B66F-A220-4A4A-A29F-567A1AE17C7A}" srcOrd="0" destOrd="0" presId="urn:microsoft.com/office/officeart/2005/8/layout/pList1"/>
    <dgm:cxn modelId="{F27F4913-6F75-4942-A249-1C698977EB06}" type="presParOf" srcId="{D75E9354-EF7D-400C-A185-1B8109CF4ACD}" destId="{5BF51CCD-788F-4B51-8F70-1CE3B93E55BE}" srcOrd="0" destOrd="0" presId="urn:microsoft.com/office/officeart/2005/8/layout/pList1"/>
    <dgm:cxn modelId="{1C2BC10E-8EFD-4D01-B493-B1773C7AF304}" type="presParOf" srcId="{5BF51CCD-788F-4B51-8F70-1CE3B93E55BE}" destId="{6764C7F0-E18A-4E6C-8F2C-421041E172DA}" srcOrd="0" destOrd="0" presId="urn:microsoft.com/office/officeart/2005/8/layout/pList1"/>
    <dgm:cxn modelId="{EA333E72-8039-4240-B09A-D4CF97F5DA37}" type="presParOf" srcId="{5BF51CCD-788F-4B51-8F70-1CE3B93E55BE}" destId="{BD2C58B2-ADE9-4E1A-A95B-9D7B448D3503}" srcOrd="1" destOrd="0" presId="urn:microsoft.com/office/officeart/2005/8/layout/pList1"/>
    <dgm:cxn modelId="{291E3715-2B8D-4A3D-89E0-55339B1496CF}" type="presParOf" srcId="{D75E9354-EF7D-400C-A185-1B8109CF4ACD}" destId="{2A916F1C-17C6-44FE-975E-965F78A25BCE}" srcOrd="1" destOrd="0" presId="urn:microsoft.com/office/officeart/2005/8/layout/pList1"/>
    <dgm:cxn modelId="{81BB5E36-BBDC-44CE-A39B-6A3CC14CBD55}" type="presParOf" srcId="{D75E9354-EF7D-400C-A185-1B8109CF4ACD}" destId="{E76EE5D3-F4B4-4EA5-B74D-F05EDC25CD1A}" srcOrd="2" destOrd="0" presId="urn:microsoft.com/office/officeart/2005/8/layout/pList1"/>
    <dgm:cxn modelId="{91A2F3CE-46BB-475A-8122-B5820BB8E637}" type="presParOf" srcId="{E76EE5D3-F4B4-4EA5-B74D-F05EDC25CD1A}" destId="{C8020397-38CC-4DF8-92C0-2AE7E5D6CE9F}" srcOrd="0" destOrd="0" presId="urn:microsoft.com/office/officeart/2005/8/layout/pList1"/>
    <dgm:cxn modelId="{429898D9-B5CF-47F8-8E23-0400FCC709A7}" type="presParOf" srcId="{E76EE5D3-F4B4-4EA5-B74D-F05EDC25CD1A}" destId="{799CC7FE-C4B4-4236-82B7-9D9056B00251}" srcOrd="1" destOrd="0" presId="urn:microsoft.com/office/officeart/2005/8/layout/pList1"/>
    <dgm:cxn modelId="{95A1C4CF-882E-4620-83EA-2CC35E558479}" type="presParOf" srcId="{D75E9354-EF7D-400C-A185-1B8109CF4ACD}" destId="{FBC021A9-18C4-4A3B-AE57-6B490A6598F2}" srcOrd="3" destOrd="0" presId="urn:microsoft.com/office/officeart/2005/8/layout/pList1"/>
    <dgm:cxn modelId="{9A16CE1D-A1D0-416D-A181-4672060C42A3}" type="presParOf" srcId="{D75E9354-EF7D-400C-A185-1B8109CF4ACD}" destId="{FA198BDB-5B8C-45EE-BC67-3A90DF0141A9}" srcOrd="4" destOrd="0" presId="urn:microsoft.com/office/officeart/2005/8/layout/pList1"/>
    <dgm:cxn modelId="{9DFE1367-99AF-4162-B54E-6B66660E18D2}" type="presParOf" srcId="{FA198BDB-5B8C-45EE-BC67-3A90DF0141A9}" destId="{A1587847-3DD3-41DC-B333-61B1B7702428}" srcOrd="0" destOrd="0" presId="urn:microsoft.com/office/officeart/2005/8/layout/pList1"/>
    <dgm:cxn modelId="{D4B38FF1-3F2D-4F68-B2A0-9202B54C18C2}" type="presParOf" srcId="{FA198BDB-5B8C-45EE-BC67-3A90DF0141A9}" destId="{3BA16BD5-952D-49C5-B653-F418C5E1DBEF}" srcOrd="1" destOrd="0" presId="urn:microsoft.com/office/officeart/2005/8/layout/pList1"/>
    <dgm:cxn modelId="{4C4C8812-F87E-4AB9-AD1E-7382AA59BF41}" type="presParOf" srcId="{D75E9354-EF7D-400C-A185-1B8109CF4ACD}" destId="{49D07FFA-4407-4D4C-83DD-54CA98A61D56}" srcOrd="5" destOrd="0" presId="urn:microsoft.com/office/officeart/2005/8/layout/pList1"/>
    <dgm:cxn modelId="{267B345D-604E-491A-8234-0FD424743999}" type="presParOf" srcId="{D75E9354-EF7D-400C-A185-1B8109CF4ACD}" destId="{5A5FDB11-F8EC-4422-84C7-213CB85CBF1F}" srcOrd="6" destOrd="0" presId="urn:microsoft.com/office/officeart/2005/8/layout/pList1"/>
    <dgm:cxn modelId="{8BF1BDD6-6A96-4DF8-B9DA-BB6B3F5303AF}" type="presParOf" srcId="{5A5FDB11-F8EC-4422-84C7-213CB85CBF1F}" destId="{5E23B2A5-6AB0-4162-9418-24E43D39BA31}" srcOrd="0" destOrd="0" presId="urn:microsoft.com/office/officeart/2005/8/layout/pList1"/>
    <dgm:cxn modelId="{AE79C83F-F6F7-4DC6-B15A-9BF16162F299}" type="presParOf" srcId="{5A5FDB11-F8EC-4422-84C7-213CB85CBF1F}" destId="{05CA8A8A-9CC8-4BC8-9344-E71C99F55160}" srcOrd="1" destOrd="0" presId="urn:microsoft.com/office/officeart/2005/8/layout/pList1"/>
    <dgm:cxn modelId="{C2C58AF9-1398-4E37-BB68-245FDF7447E0}" type="presParOf" srcId="{D75E9354-EF7D-400C-A185-1B8109CF4ACD}" destId="{FC50B66F-A220-4A4A-A29F-567A1AE17C7A}" srcOrd="7" destOrd="0" presId="urn:microsoft.com/office/officeart/2005/8/layout/pList1"/>
    <dgm:cxn modelId="{7B0D3E0B-7514-4449-B332-0251F1C17439}" type="presParOf" srcId="{D75E9354-EF7D-400C-A185-1B8109CF4ACD}" destId="{2DFF18D8-08A7-4ABE-BBDA-C901E0D693D1}" srcOrd="8" destOrd="0" presId="urn:microsoft.com/office/officeart/2005/8/layout/pList1"/>
    <dgm:cxn modelId="{CA4DC746-1FFA-402D-AA32-06A6AE30FB55}" type="presParOf" srcId="{2DFF18D8-08A7-4ABE-BBDA-C901E0D693D1}" destId="{5E82E480-D212-46CB-AFCC-3956F42D70FE}" srcOrd="0" destOrd="0" presId="urn:microsoft.com/office/officeart/2005/8/layout/pList1"/>
    <dgm:cxn modelId="{C0CEF53D-F9FB-4A45-BFE9-5F704900838A}" type="presParOf" srcId="{2DFF18D8-08A7-4ABE-BBDA-C901E0D693D1}" destId="{37A1CFC0-C3EF-4035-92D4-E8ECAFD391A3}" srcOrd="1" destOrd="0" presId="urn:microsoft.com/office/officeart/2005/8/layout/pList1"/>
    <dgm:cxn modelId="{A54FC6E0-1FED-4C79-993F-BEA97B57D47F}" type="presParOf" srcId="{D75E9354-EF7D-400C-A185-1B8109CF4ACD}" destId="{885A01EC-72B7-4217-92B4-E76411919671}" srcOrd="9" destOrd="0" presId="urn:microsoft.com/office/officeart/2005/8/layout/pList1"/>
    <dgm:cxn modelId="{6775B98F-EDB1-43D1-977B-9A8D3727EAD4}" type="presParOf" srcId="{D75E9354-EF7D-400C-A185-1B8109CF4ACD}" destId="{FB822E02-3DD2-4BF8-9EC8-8A3969BA887D}" srcOrd="10" destOrd="0" presId="urn:microsoft.com/office/officeart/2005/8/layout/pList1"/>
    <dgm:cxn modelId="{CA0F4460-F32A-4C80-9771-E7EA414DB7AD}" type="presParOf" srcId="{FB822E02-3DD2-4BF8-9EC8-8A3969BA887D}" destId="{742266AF-F7DC-45A8-B27A-78DBAEF9B0D2}" srcOrd="0" destOrd="0" presId="urn:microsoft.com/office/officeart/2005/8/layout/pList1"/>
    <dgm:cxn modelId="{E49DA539-265E-4BC1-9998-934DD2E83CA0}" type="presParOf" srcId="{FB822E02-3DD2-4BF8-9EC8-8A3969BA887D}" destId="{16380892-5DF7-4782-86F8-CFCF4FE5702B}" srcOrd="1" destOrd="0" presId="urn:microsoft.com/office/officeart/2005/8/layout/pList1"/>
    <dgm:cxn modelId="{BCC8AF38-8F74-4255-B69D-DD2D8CF34605}" type="presParOf" srcId="{D75E9354-EF7D-400C-A185-1B8109CF4ACD}" destId="{CFAA54A7-3EBC-436C-B102-3A488DE0CE91}" srcOrd="11" destOrd="0" presId="urn:microsoft.com/office/officeart/2005/8/layout/pList1"/>
    <dgm:cxn modelId="{4D2DF597-958B-40E5-96C1-7DB06442B9E6}" type="presParOf" srcId="{D75E9354-EF7D-400C-A185-1B8109CF4ACD}" destId="{88B5715B-6692-4948-87D5-B259404BB596}" srcOrd="12" destOrd="0" presId="urn:microsoft.com/office/officeart/2005/8/layout/pList1"/>
    <dgm:cxn modelId="{1521B2E0-67D0-436E-BDDA-01573300113D}" type="presParOf" srcId="{88B5715B-6692-4948-87D5-B259404BB596}" destId="{7099F54F-1FA0-4B0B-BB4B-5F1A7CBBD156}" srcOrd="0" destOrd="0" presId="urn:microsoft.com/office/officeart/2005/8/layout/pList1"/>
    <dgm:cxn modelId="{CF230BCC-6F70-406C-B914-C177ABCFB200}" type="presParOf" srcId="{88B5715B-6692-4948-87D5-B259404BB596}" destId="{8DDA08D4-BAAF-49B5-821D-7461170F14F7}" srcOrd="1" destOrd="0" presId="urn:microsoft.com/office/officeart/2005/8/layout/pList1"/>
    <dgm:cxn modelId="{47CC5EE5-C582-48A5-BEC3-F83BD21A05D3}" type="presParOf" srcId="{D75E9354-EF7D-400C-A185-1B8109CF4ACD}" destId="{391D9EDF-C360-48EE-A1A2-CC11D131C548}" srcOrd="13" destOrd="0" presId="urn:microsoft.com/office/officeart/2005/8/layout/pList1"/>
    <dgm:cxn modelId="{E33FF02C-C562-4CCD-8053-39D96113CB80}" type="presParOf" srcId="{D75E9354-EF7D-400C-A185-1B8109CF4ACD}" destId="{0A4886B6-05A3-418F-8F1B-9131057113B6}" srcOrd="14" destOrd="0" presId="urn:microsoft.com/office/officeart/2005/8/layout/pList1"/>
    <dgm:cxn modelId="{057F3A65-5B97-4401-8B10-67173270D214}" type="presParOf" srcId="{0A4886B6-05A3-418F-8F1B-9131057113B6}" destId="{80A5A03C-B1A8-4293-98AB-47C8BF182E5C}" srcOrd="0" destOrd="0" presId="urn:microsoft.com/office/officeart/2005/8/layout/pList1"/>
    <dgm:cxn modelId="{1E92CF43-F955-4A92-AC9E-B6A78D2ACB76}" type="presParOf" srcId="{0A4886B6-05A3-418F-8F1B-9131057113B6}" destId="{6FE33A4E-12CD-4C0D-8A15-BDB533A0A004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948F0BE-A8E1-4033-B0A0-842E1CEB4911}" type="doc">
      <dgm:prSet loTypeId="urn:microsoft.com/office/officeart/2005/8/layout/hProcess9" loCatId="process" qsTypeId="urn:microsoft.com/office/officeart/2005/8/quickstyle/simple1" qsCatId="simple" csTypeId="urn:microsoft.com/office/officeart/2005/8/colors/colorful3" csCatId="colorful" phldr="1"/>
      <dgm:spPr/>
    </dgm:pt>
    <dgm:pt modelId="{14F28E4B-57A0-411A-8D1F-32CB9E0D5396}">
      <dgm:prSet phldrT="[Texto]"/>
      <dgm:spPr>
        <a:solidFill>
          <a:srgbClr val="AC6804"/>
        </a:solidFill>
      </dgm:spPr>
      <dgm:t>
        <a:bodyPr/>
        <a:lstStyle/>
        <a:p>
          <a:r>
            <a:rPr lang="pt-BR" dirty="0"/>
            <a:t>Preenchimento do STA</a:t>
          </a:r>
          <a:br>
            <a:rPr lang="pt-BR" dirty="0"/>
          </a:br>
          <a:r>
            <a:rPr lang="pt-BR" b="0" dirty="0"/>
            <a:t>(dados devem estar atualizados)</a:t>
          </a:r>
        </a:p>
      </dgm:t>
    </dgm:pt>
    <dgm:pt modelId="{F161F777-E6C7-4DDE-A2FF-9C6A19CB03E6}" type="parTrans" cxnId="{1E353329-135C-4A9F-A97D-401C9C3D90CB}">
      <dgm:prSet/>
      <dgm:spPr/>
      <dgm:t>
        <a:bodyPr/>
        <a:lstStyle/>
        <a:p>
          <a:endParaRPr lang="pt-BR"/>
        </a:p>
      </dgm:t>
    </dgm:pt>
    <dgm:pt modelId="{3CC2DF7A-C9E2-4D93-BEC9-1AEAAD0DA23E}" type="sibTrans" cxnId="{1E353329-135C-4A9F-A97D-401C9C3D90CB}">
      <dgm:prSet/>
      <dgm:spPr/>
      <dgm:t>
        <a:bodyPr/>
        <a:lstStyle/>
        <a:p>
          <a:endParaRPr lang="pt-BR"/>
        </a:p>
      </dgm:t>
    </dgm:pt>
    <dgm:pt modelId="{E57516E2-3849-4CB4-84B7-EC5C85F1FCCC}">
      <dgm:prSet phldrT="[Texto]"/>
      <dgm:spPr>
        <a:solidFill>
          <a:srgbClr val="75310B"/>
        </a:solidFill>
      </dgm:spPr>
      <dgm:t>
        <a:bodyPr/>
        <a:lstStyle/>
        <a:p>
          <a:r>
            <a:rPr lang="pt-BR" dirty="0"/>
            <a:t>Verificação da CGU será realizada por meio dos dados do STA </a:t>
          </a:r>
        </a:p>
        <a:p>
          <a:r>
            <a:rPr lang="pt-BR" dirty="0"/>
            <a:t>(seção Acesso à informação)</a:t>
          </a:r>
        </a:p>
      </dgm:t>
    </dgm:pt>
    <dgm:pt modelId="{F6FB4716-7981-4B1B-9833-A0FC5C3FE5E7}" type="parTrans" cxnId="{448F1122-01D7-4DDA-8551-FF6703F7C93E}">
      <dgm:prSet/>
      <dgm:spPr/>
      <dgm:t>
        <a:bodyPr/>
        <a:lstStyle/>
        <a:p>
          <a:endParaRPr lang="pt-BR"/>
        </a:p>
      </dgm:t>
    </dgm:pt>
    <dgm:pt modelId="{204D483D-82C3-4646-BA37-A5AC5E3BBBDB}" type="sibTrans" cxnId="{448F1122-01D7-4DDA-8551-FF6703F7C93E}">
      <dgm:prSet/>
      <dgm:spPr/>
      <dgm:t>
        <a:bodyPr/>
        <a:lstStyle/>
        <a:p>
          <a:endParaRPr lang="pt-BR"/>
        </a:p>
      </dgm:t>
    </dgm:pt>
    <dgm:pt modelId="{DD47252B-3034-40B8-916C-DC60EEB2A763}">
      <dgm:prSet phldrT="[Texto]"/>
      <dgm:spPr/>
      <dgm:t>
        <a:bodyPr/>
        <a:lstStyle/>
        <a:p>
          <a:pPr algn="ctr"/>
          <a:r>
            <a:rPr lang="pt-BR" dirty="0"/>
            <a:t>Possíveis resultados:</a:t>
          </a:r>
        </a:p>
        <a:p>
          <a:pPr algn="l"/>
          <a:r>
            <a:rPr lang="pt-BR" dirty="0"/>
            <a:t>- Recomendação no sistema e e-mail;</a:t>
          </a:r>
        </a:p>
        <a:p>
          <a:pPr algn="l"/>
          <a:r>
            <a:rPr lang="pt-BR" dirty="0"/>
            <a:t>- Recomendação via ofício;</a:t>
          </a:r>
          <a:br>
            <a:rPr lang="pt-BR" dirty="0"/>
          </a:br>
          <a:r>
            <a:rPr lang="pt-BR" dirty="0"/>
            <a:t>- Reunião presencial;</a:t>
          </a:r>
        </a:p>
        <a:p>
          <a:pPr algn="l"/>
          <a:r>
            <a:rPr lang="pt-BR" dirty="0"/>
            <a:t>- Secretaria Federal de Controle;</a:t>
          </a:r>
          <a:br>
            <a:rPr lang="pt-BR" dirty="0"/>
          </a:br>
          <a:r>
            <a:rPr lang="pt-BR" dirty="0"/>
            <a:t>- Corregedoria</a:t>
          </a:r>
          <a:br>
            <a:rPr lang="pt-BR" dirty="0"/>
          </a:br>
          <a:endParaRPr lang="pt-BR" dirty="0"/>
        </a:p>
      </dgm:t>
    </dgm:pt>
    <dgm:pt modelId="{F6513667-A5B6-43D6-9DA2-0B57C8024B59}" type="parTrans" cxnId="{E8EC1EF3-D5C3-4711-829E-F26E1231A253}">
      <dgm:prSet/>
      <dgm:spPr/>
      <dgm:t>
        <a:bodyPr/>
        <a:lstStyle/>
        <a:p>
          <a:endParaRPr lang="pt-BR"/>
        </a:p>
      </dgm:t>
    </dgm:pt>
    <dgm:pt modelId="{7F4B3ACE-BE68-41B2-B534-7487E547DADB}" type="sibTrans" cxnId="{E8EC1EF3-D5C3-4711-829E-F26E1231A253}">
      <dgm:prSet/>
      <dgm:spPr/>
      <dgm:t>
        <a:bodyPr/>
        <a:lstStyle/>
        <a:p>
          <a:endParaRPr lang="pt-BR"/>
        </a:p>
      </dgm:t>
    </dgm:pt>
    <dgm:pt modelId="{3B9FC63C-1571-4ADC-9213-07E461BEF5CC}">
      <dgm:prSet/>
      <dgm:spPr/>
      <dgm:t>
        <a:bodyPr/>
        <a:lstStyle/>
        <a:p>
          <a:r>
            <a:rPr lang="pt-BR" dirty="0"/>
            <a:t>Transparência Ativa dos Resultados</a:t>
          </a:r>
          <a:br>
            <a:rPr lang="pt-BR" dirty="0"/>
          </a:br>
          <a:r>
            <a:rPr lang="pt-BR" dirty="0"/>
            <a:t>(preenchimento do órgão e avaliação da CGU)</a:t>
          </a:r>
          <a:br>
            <a:rPr lang="pt-BR" dirty="0"/>
          </a:br>
          <a:endParaRPr lang="pt-BR" dirty="0"/>
        </a:p>
      </dgm:t>
    </dgm:pt>
    <dgm:pt modelId="{84ABBA3C-10A0-4464-BAAC-1FD11E9EFA9C}" type="parTrans" cxnId="{E5ACA48C-ED0F-408D-9008-0023823692D0}">
      <dgm:prSet/>
      <dgm:spPr/>
      <dgm:t>
        <a:bodyPr/>
        <a:lstStyle/>
        <a:p>
          <a:endParaRPr lang="pt-BR"/>
        </a:p>
      </dgm:t>
    </dgm:pt>
    <dgm:pt modelId="{5F4A15A7-269C-48EE-8DD1-9611D6ABD7D8}" type="sibTrans" cxnId="{E5ACA48C-ED0F-408D-9008-0023823692D0}">
      <dgm:prSet/>
      <dgm:spPr/>
      <dgm:t>
        <a:bodyPr/>
        <a:lstStyle/>
        <a:p>
          <a:endParaRPr lang="pt-BR"/>
        </a:p>
      </dgm:t>
    </dgm:pt>
    <dgm:pt modelId="{FB60B56E-8090-4D02-BFFD-DC9BD6D952B5}" type="pres">
      <dgm:prSet presAssocID="{A948F0BE-A8E1-4033-B0A0-842E1CEB4911}" presName="CompostProcess" presStyleCnt="0">
        <dgm:presLayoutVars>
          <dgm:dir/>
          <dgm:resizeHandles val="exact"/>
        </dgm:presLayoutVars>
      </dgm:prSet>
      <dgm:spPr/>
    </dgm:pt>
    <dgm:pt modelId="{9043A216-4D08-498F-93B2-E52C17C28D99}" type="pres">
      <dgm:prSet presAssocID="{A948F0BE-A8E1-4033-B0A0-842E1CEB4911}" presName="arrow" presStyleLbl="bgShp" presStyleIdx="0" presStyleCnt="1"/>
      <dgm:spPr/>
    </dgm:pt>
    <dgm:pt modelId="{71C7E6FA-841B-4B89-A6E8-F928A09F8D7E}" type="pres">
      <dgm:prSet presAssocID="{A948F0BE-A8E1-4033-B0A0-842E1CEB4911}" presName="linearProcess" presStyleCnt="0"/>
      <dgm:spPr/>
    </dgm:pt>
    <dgm:pt modelId="{0CD7E2E7-15D1-4C36-87C6-637AED29AA25}" type="pres">
      <dgm:prSet presAssocID="{14F28E4B-57A0-411A-8D1F-32CB9E0D5396}" presName="textNode" presStyleLbl="node1" presStyleIdx="0" presStyleCnt="4">
        <dgm:presLayoutVars>
          <dgm:bulletEnabled val="1"/>
        </dgm:presLayoutVars>
      </dgm:prSet>
      <dgm:spPr/>
    </dgm:pt>
    <dgm:pt modelId="{2C8FD52E-8986-4D0A-BCA8-50BBAD6B3BE9}" type="pres">
      <dgm:prSet presAssocID="{3CC2DF7A-C9E2-4D93-BEC9-1AEAAD0DA23E}" presName="sibTrans" presStyleCnt="0"/>
      <dgm:spPr/>
    </dgm:pt>
    <dgm:pt modelId="{995FF1E9-17EA-412D-A84B-174863C72314}" type="pres">
      <dgm:prSet presAssocID="{E57516E2-3849-4CB4-84B7-EC5C85F1FCCC}" presName="textNode" presStyleLbl="node1" presStyleIdx="1" presStyleCnt="4">
        <dgm:presLayoutVars>
          <dgm:bulletEnabled val="1"/>
        </dgm:presLayoutVars>
      </dgm:prSet>
      <dgm:spPr/>
    </dgm:pt>
    <dgm:pt modelId="{169BAFFD-EB25-48EE-9EA7-8A681BD1915B}" type="pres">
      <dgm:prSet presAssocID="{204D483D-82C3-4646-BA37-A5AC5E3BBBDB}" presName="sibTrans" presStyleCnt="0"/>
      <dgm:spPr/>
    </dgm:pt>
    <dgm:pt modelId="{8AF1301D-64DE-4A20-9868-7B85A7A491D9}" type="pres">
      <dgm:prSet presAssocID="{DD47252B-3034-40B8-916C-DC60EEB2A763}" presName="textNode" presStyleLbl="node1" presStyleIdx="2" presStyleCnt="4">
        <dgm:presLayoutVars>
          <dgm:bulletEnabled val="1"/>
        </dgm:presLayoutVars>
      </dgm:prSet>
      <dgm:spPr/>
    </dgm:pt>
    <dgm:pt modelId="{512B05BB-FEB0-4B9F-8FBE-F24D2705D508}" type="pres">
      <dgm:prSet presAssocID="{7F4B3ACE-BE68-41B2-B534-7487E547DADB}" presName="sibTrans" presStyleCnt="0"/>
      <dgm:spPr/>
    </dgm:pt>
    <dgm:pt modelId="{5593D79A-E34E-4F5B-B111-7F1A2905BB0F}" type="pres">
      <dgm:prSet presAssocID="{3B9FC63C-1571-4ADC-9213-07E461BEF5CC}" presName="textNode" presStyleLbl="node1" presStyleIdx="3" presStyleCnt="4">
        <dgm:presLayoutVars>
          <dgm:bulletEnabled val="1"/>
        </dgm:presLayoutVars>
      </dgm:prSet>
      <dgm:spPr/>
    </dgm:pt>
  </dgm:ptLst>
  <dgm:cxnLst>
    <dgm:cxn modelId="{D0B62A1F-9097-44E3-893A-58BC64AD67F2}" type="presOf" srcId="{3B9FC63C-1571-4ADC-9213-07E461BEF5CC}" destId="{5593D79A-E34E-4F5B-B111-7F1A2905BB0F}" srcOrd="0" destOrd="0" presId="urn:microsoft.com/office/officeart/2005/8/layout/hProcess9"/>
    <dgm:cxn modelId="{448F1122-01D7-4DDA-8551-FF6703F7C93E}" srcId="{A948F0BE-A8E1-4033-B0A0-842E1CEB4911}" destId="{E57516E2-3849-4CB4-84B7-EC5C85F1FCCC}" srcOrd="1" destOrd="0" parTransId="{F6FB4716-7981-4B1B-9833-A0FC5C3FE5E7}" sibTransId="{204D483D-82C3-4646-BA37-A5AC5E3BBBDB}"/>
    <dgm:cxn modelId="{1E353329-135C-4A9F-A97D-401C9C3D90CB}" srcId="{A948F0BE-A8E1-4033-B0A0-842E1CEB4911}" destId="{14F28E4B-57A0-411A-8D1F-32CB9E0D5396}" srcOrd="0" destOrd="0" parTransId="{F161F777-E6C7-4DDE-A2FF-9C6A19CB03E6}" sibTransId="{3CC2DF7A-C9E2-4D93-BEC9-1AEAAD0DA23E}"/>
    <dgm:cxn modelId="{EA45B85D-8E16-432C-A56C-62BF6363198A}" type="presOf" srcId="{A948F0BE-A8E1-4033-B0A0-842E1CEB4911}" destId="{FB60B56E-8090-4D02-BFFD-DC9BD6D952B5}" srcOrd="0" destOrd="0" presId="urn:microsoft.com/office/officeart/2005/8/layout/hProcess9"/>
    <dgm:cxn modelId="{6ACF928B-8CA8-4277-8D95-F57EC885DF49}" type="presOf" srcId="{14F28E4B-57A0-411A-8D1F-32CB9E0D5396}" destId="{0CD7E2E7-15D1-4C36-87C6-637AED29AA25}" srcOrd="0" destOrd="0" presId="urn:microsoft.com/office/officeart/2005/8/layout/hProcess9"/>
    <dgm:cxn modelId="{E5ACA48C-ED0F-408D-9008-0023823692D0}" srcId="{A948F0BE-A8E1-4033-B0A0-842E1CEB4911}" destId="{3B9FC63C-1571-4ADC-9213-07E461BEF5CC}" srcOrd="3" destOrd="0" parTransId="{84ABBA3C-10A0-4464-BAAC-1FD11E9EFA9C}" sibTransId="{5F4A15A7-269C-48EE-8DD1-9611D6ABD7D8}"/>
    <dgm:cxn modelId="{87289499-6602-4DE0-AA00-AADB831A9932}" type="presOf" srcId="{DD47252B-3034-40B8-916C-DC60EEB2A763}" destId="{8AF1301D-64DE-4A20-9868-7B85A7A491D9}" srcOrd="0" destOrd="0" presId="urn:microsoft.com/office/officeart/2005/8/layout/hProcess9"/>
    <dgm:cxn modelId="{27422AA6-792B-4ED6-8C28-3854337605A5}" type="presOf" srcId="{E57516E2-3849-4CB4-84B7-EC5C85F1FCCC}" destId="{995FF1E9-17EA-412D-A84B-174863C72314}" srcOrd="0" destOrd="0" presId="urn:microsoft.com/office/officeart/2005/8/layout/hProcess9"/>
    <dgm:cxn modelId="{E8EC1EF3-D5C3-4711-829E-F26E1231A253}" srcId="{A948F0BE-A8E1-4033-B0A0-842E1CEB4911}" destId="{DD47252B-3034-40B8-916C-DC60EEB2A763}" srcOrd="2" destOrd="0" parTransId="{F6513667-A5B6-43D6-9DA2-0B57C8024B59}" sibTransId="{7F4B3ACE-BE68-41B2-B534-7487E547DADB}"/>
    <dgm:cxn modelId="{8BF425EC-1F3F-4CBF-A46D-700D8C8A4D8F}" type="presParOf" srcId="{FB60B56E-8090-4D02-BFFD-DC9BD6D952B5}" destId="{9043A216-4D08-498F-93B2-E52C17C28D99}" srcOrd="0" destOrd="0" presId="urn:microsoft.com/office/officeart/2005/8/layout/hProcess9"/>
    <dgm:cxn modelId="{3B16DE85-2CFE-4714-ACF0-4EE33DC858D6}" type="presParOf" srcId="{FB60B56E-8090-4D02-BFFD-DC9BD6D952B5}" destId="{71C7E6FA-841B-4B89-A6E8-F928A09F8D7E}" srcOrd="1" destOrd="0" presId="urn:microsoft.com/office/officeart/2005/8/layout/hProcess9"/>
    <dgm:cxn modelId="{19514011-3E6F-4E22-9A23-0962CBD7D16F}" type="presParOf" srcId="{71C7E6FA-841B-4B89-A6E8-F928A09F8D7E}" destId="{0CD7E2E7-15D1-4C36-87C6-637AED29AA25}" srcOrd="0" destOrd="0" presId="urn:microsoft.com/office/officeart/2005/8/layout/hProcess9"/>
    <dgm:cxn modelId="{E2C299EC-0227-4F09-9130-769A9019409A}" type="presParOf" srcId="{71C7E6FA-841B-4B89-A6E8-F928A09F8D7E}" destId="{2C8FD52E-8986-4D0A-BCA8-50BBAD6B3BE9}" srcOrd="1" destOrd="0" presId="urn:microsoft.com/office/officeart/2005/8/layout/hProcess9"/>
    <dgm:cxn modelId="{0CC56711-FED1-431A-AB74-D3D45EBB387D}" type="presParOf" srcId="{71C7E6FA-841B-4B89-A6E8-F928A09F8D7E}" destId="{995FF1E9-17EA-412D-A84B-174863C72314}" srcOrd="2" destOrd="0" presId="urn:microsoft.com/office/officeart/2005/8/layout/hProcess9"/>
    <dgm:cxn modelId="{175FE68D-D19B-4CBB-8357-D460AE3B36EC}" type="presParOf" srcId="{71C7E6FA-841B-4B89-A6E8-F928A09F8D7E}" destId="{169BAFFD-EB25-48EE-9EA7-8A681BD1915B}" srcOrd="3" destOrd="0" presId="urn:microsoft.com/office/officeart/2005/8/layout/hProcess9"/>
    <dgm:cxn modelId="{45682E92-7B67-4546-89C8-D8CE2B8CEED5}" type="presParOf" srcId="{71C7E6FA-841B-4B89-A6E8-F928A09F8D7E}" destId="{8AF1301D-64DE-4A20-9868-7B85A7A491D9}" srcOrd="4" destOrd="0" presId="urn:microsoft.com/office/officeart/2005/8/layout/hProcess9"/>
    <dgm:cxn modelId="{883CC097-FD5E-4F8A-9729-ECEC67DCC830}" type="presParOf" srcId="{71C7E6FA-841B-4B89-A6E8-F928A09F8D7E}" destId="{512B05BB-FEB0-4B9F-8FBE-F24D2705D508}" srcOrd="5" destOrd="0" presId="urn:microsoft.com/office/officeart/2005/8/layout/hProcess9"/>
    <dgm:cxn modelId="{D0605FB9-C988-41B9-9F88-D9DD28E7E31B}" type="presParOf" srcId="{71C7E6FA-841B-4B89-A6E8-F928A09F8D7E}" destId="{5593D79A-E34E-4F5B-B111-7F1A2905BB0F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90E9380-2940-450F-B88E-F0DBE7BBB59A}" type="doc">
      <dgm:prSet loTypeId="urn:microsoft.com/office/officeart/2005/8/layout/process1" loCatId="process" qsTypeId="urn:microsoft.com/office/officeart/2005/8/quickstyle/simple1" qsCatId="simple" csTypeId="urn:microsoft.com/office/officeart/2005/8/colors/colorful3" csCatId="colorful" phldr="1"/>
      <dgm:spPr/>
    </dgm:pt>
    <dgm:pt modelId="{6803FE36-5F7C-4701-8400-8765C03705F4}">
      <dgm:prSet phldrT="[Texto]"/>
      <dgm:spPr>
        <a:solidFill>
          <a:srgbClr val="75310B"/>
        </a:solidFill>
      </dgm:spPr>
      <dgm:t>
        <a:bodyPr/>
        <a:lstStyle/>
        <a:p>
          <a:r>
            <a:rPr lang="pt-BR" dirty="0"/>
            <a:t>Definição da amostra </a:t>
          </a:r>
        </a:p>
      </dgm:t>
    </dgm:pt>
    <dgm:pt modelId="{ADDB35A8-D1F9-411F-98BE-DBB1BD472E0C}" type="parTrans" cxnId="{8DCC7372-1863-4609-8CFC-8B3B91984F8D}">
      <dgm:prSet/>
      <dgm:spPr/>
      <dgm:t>
        <a:bodyPr/>
        <a:lstStyle/>
        <a:p>
          <a:endParaRPr lang="pt-BR"/>
        </a:p>
      </dgm:t>
    </dgm:pt>
    <dgm:pt modelId="{990E079C-B569-41D4-A34D-4C17F420CF1E}" type="sibTrans" cxnId="{8DCC7372-1863-4609-8CFC-8B3B91984F8D}">
      <dgm:prSet/>
      <dgm:spPr/>
      <dgm:t>
        <a:bodyPr/>
        <a:lstStyle/>
        <a:p>
          <a:endParaRPr lang="pt-BR"/>
        </a:p>
      </dgm:t>
    </dgm:pt>
    <dgm:pt modelId="{C8FF6E7F-5A0F-4CDF-8C40-03A95CFA24FF}">
      <dgm:prSet phldrT="[Texto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BR" dirty="0"/>
            <a:t>Avaliação de aspectos formais e qualitativos das respostas no âmbito da LAI</a:t>
          </a:r>
        </a:p>
        <a:p>
          <a:pPr marL="0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dirty="0"/>
        </a:p>
      </dgm:t>
    </dgm:pt>
    <dgm:pt modelId="{6EF93115-AA01-49FE-9DFC-C0B282BB3DDC}" type="parTrans" cxnId="{970D1350-AAC2-4C38-8B64-7DE50B285554}">
      <dgm:prSet/>
      <dgm:spPr/>
      <dgm:t>
        <a:bodyPr/>
        <a:lstStyle/>
        <a:p>
          <a:endParaRPr lang="pt-BR"/>
        </a:p>
      </dgm:t>
    </dgm:pt>
    <dgm:pt modelId="{A0512B5A-3D93-469E-98B0-BE7155AFAA20}" type="sibTrans" cxnId="{970D1350-AAC2-4C38-8B64-7DE50B285554}">
      <dgm:prSet/>
      <dgm:spPr/>
      <dgm:t>
        <a:bodyPr/>
        <a:lstStyle/>
        <a:p>
          <a:endParaRPr lang="pt-BR"/>
        </a:p>
      </dgm:t>
    </dgm:pt>
    <dgm:pt modelId="{5E9CD15A-37A7-4B2B-BDB7-94B3B3B3FA1B}">
      <dgm:prSet phldrT="[Texto]"/>
      <dgm:spPr/>
      <dgm:t>
        <a:bodyPr/>
        <a:lstStyle/>
        <a:p>
          <a:r>
            <a:rPr lang="pt-BR" dirty="0"/>
            <a:t>Ofício com principais achados</a:t>
          </a:r>
        </a:p>
      </dgm:t>
    </dgm:pt>
    <dgm:pt modelId="{6950CD78-6346-44F0-84C7-E907ED33D294}" type="parTrans" cxnId="{EFBD09A9-F0A5-4248-8737-FEBDA24314BB}">
      <dgm:prSet/>
      <dgm:spPr/>
      <dgm:t>
        <a:bodyPr/>
        <a:lstStyle/>
        <a:p>
          <a:endParaRPr lang="pt-BR"/>
        </a:p>
      </dgm:t>
    </dgm:pt>
    <dgm:pt modelId="{82E72C78-320D-4E3E-9963-86AF4DEA7CFB}" type="sibTrans" cxnId="{EFBD09A9-F0A5-4248-8737-FEBDA24314BB}">
      <dgm:prSet/>
      <dgm:spPr/>
      <dgm:t>
        <a:bodyPr/>
        <a:lstStyle/>
        <a:p>
          <a:endParaRPr lang="pt-BR"/>
        </a:p>
      </dgm:t>
    </dgm:pt>
    <dgm:pt modelId="{A7E6B8CB-1C7F-4190-842D-857C225EAE13}" type="pres">
      <dgm:prSet presAssocID="{D90E9380-2940-450F-B88E-F0DBE7BBB59A}" presName="Name0" presStyleCnt="0">
        <dgm:presLayoutVars>
          <dgm:dir/>
          <dgm:resizeHandles val="exact"/>
        </dgm:presLayoutVars>
      </dgm:prSet>
      <dgm:spPr/>
    </dgm:pt>
    <dgm:pt modelId="{FE49217B-432D-43D3-ACC1-F66DE7CBC3F5}" type="pres">
      <dgm:prSet presAssocID="{6803FE36-5F7C-4701-8400-8765C03705F4}" presName="node" presStyleLbl="node1" presStyleIdx="0" presStyleCnt="3">
        <dgm:presLayoutVars>
          <dgm:bulletEnabled val="1"/>
        </dgm:presLayoutVars>
      </dgm:prSet>
      <dgm:spPr/>
    </dgm:pt>
    <dgm:pt modelId="{B3EF1B02-F4A6-4DB0-971D-5B9D066AC522}" type="pres">
      <dgm:prSet presAssocID="{990E079C-B569-41D4-A34D-4C17F420CF1E}" presName="sibTrans" presStyleLbl="sibTrans2D1" presStyleIdx="0" presStyleCnt="2"/>
      <dgm:spPr/>
    </dgm:pt>
    <dgm:pt modelId="{FF9EA9CC-1FFA-4A5C-943D-1872864F2FC5}" type="pres">
      <dgm:prSet presAssocID="{990E079C-B569-41D4-A34D-4C17F420CF1E}" presName="connectorText" presStyleLbl="sibTrans2D1" presStyleIdx="0" presStyleCnt="2"/>
      <dgm:spPr/>
    </dgm:pt>
    <dgm:pt modelId="{78760189-1F30-46B7-840C-7C437E17609F}" type="pres">
      <dgm:prSet presAssocID="{C8FF6E7F-5A0F-4CDF-8C40-03A95CFA24FF}" presName="node" presStyleLbl="node1" presStyleIdx="1" presStyleCnt="3">
        <dgm:presLayoutVars>
          <dgm:bulletEnabled val="1"/>
        </dgm:presLayoutVars>
      </dgm:prSet>
      <dgm:spPr/>
    </dgm:pt>
    <dgm:pt modelId="{E2135574-3AF5-42BE-9826-D81529D81BA6}" type="pres">
      <dgm:prSet presAssocID="{A0512B5A-3D93-469E-98B0-BE7155AFAA20}" presName="sibTrans" presStyleLbl="sibTrans2D1" presStyleIdx="1" presStyleCnt="2"/>
      <dgm:spPr/>
    </dgm:pt>
    <dgm:pt modelId="{6F4B8554-1ABF-433A-B209-039E713B5E9A}" type="pres">
      <dgm:prSet presAssocID="{A0512B5A-3D93-469E-98B0-BE7155AFAA20}" presName="connectorText" presStyleLbl="sibTrans2D1" presStyleIdx="1" presStyleCnt="2"/>
      <dgm:spPr/>
    </dgm:pt>
    <dgm:pt modelId="{8158EEA4-6627-4C38-80C6-E92D22E2B236}" type="pres">
      <dgm:prSet presAssocID="{5E9CD15A-37A7-4B2B-BDB7-94B3B3B3FA1B}" presName="node" presStyleLbl="node1" presStyleIdx="2" presStyleCnt="3">
        <dgm:presLayoutVars>
          <dgm:bulletEnabled val="1"/>
        </dgm:presLayoutVars>
      </dgm:prSet>
      <dgm:spPr/>
    </dgm:pt>
  </dgm:ptLst>
  <dgm:cxnLst>
    <dgm:cxn modelId="{77540A6D-410C-4C45-A4EE-616409E51391}" type="presOf" srcId="{6803FE36-5F7C-4701-8400-8765C03705F4}" destId="{FE49217B-432D-43D3-ACC1-F66DE7CBC3F5}" srcOrd="0" destOrd="0" presId="urn:microsoft.com/office/officeart/2005/8/layout/process1"/>
    <dgm:cxn modelId="{970D1350-AAC2-4C38-8B64-7DE50B285554}" srcId="{D90E9380-2940-450F-B88E-F0DBE7BBB59A}" destId="{C8FF6E7F-5A0F-4CDF-8C40-03A95CFA24FF}" srcOrd="1" destOrd="0" parTransId="{6EF93115-AA01-49FE-9DFC-C0B282BB3DDC}" sibTransId="{A0512B5A-3D93-469E-98B0-BE7155AFAA20}"/>
    <dgm:cxn modelId="{8DCC7372-1863-4609-8CFC-8B3B91984F8D}" srcId="{D90E9380-2940-450F-B88E-F0DBE7BBB59A}" destId="{6803FE36-5F7C-4701-8400-8765C03705F4}" srcOrd="0" destOrd="0" parTransId="{ADDB35A8-D1F9-411F-98BE-DBB1BD472E0C}" sibTransId="{990E079C-B569-41D4-A34D-4C17F420CF1E}"/>
    <dgm:cxn modelId="{D5960E54-4A5A-46DA-B668-48652361BBF9}" type="presOf" srcId="{C8FF6E7F-5A0F-4CDF-8C40-03A95CFA24FF}" destId="{78760189-1F30-46B7-840C-7C437E17609F}" srcOrd="0" destOrd="0" presId="urn:microsoft.com/office/officeart/2005/8/layout/process1"/>
    <dgm:cxn modelId="{77AF1F77-2DF6-442D-91E4-56897FDFB2F3}" type="presOf" srcId="{D90E9380-2940-450F-B88E-F0DBE7BBB59A}" destId="{A7E6B8CB-1C7F-4190-842D-857C225EAE13}" srcOrd="0" destOrd="0" presId="urn:microsoft.com/office/officeart/2005/8/layout/process1"/>
    <dgm:cxn modelId="{6C754C80-C0E8-4B8B-8259-46F483C8599D}" type="presOf" srcId="{A0512B5A-3D93-469E-98B0-BE7155AFAA20}" destId="{6F4B8554-1ABF-433A-B209-039E713B5E9A}" srcOrd="1" destOrd="0" presId="urn:microsoft.com/office/officeart/2005/8/layout/process1"/>
    <dgm:cxn modelId="{C3EC2687-5170-48DC-9B9D-05141F2CD9EF}" type="presOf" srcId="{990E079C-B569-41D4-A34D-4C17F420CF1E}" destId="{FF9EA9CC-1FFA-4A5C-943D-1872864F2FC5}" srcOrd="1" destOrd="0" presId="urn:microsoft.com/office/officeart/2005/8/layout/process1"/>
    <dgm:cxn modelId="{EFBD09A9-F0A5-4248-8737-FEBDA24314BB}" srcId="{D90E9380-2940-450F-B88E-F0DBE7BBB59A}" destId="{5E9CD15A-37A7-4B2B-BDB7-94B3B3B3FA1B}" srcOrd="2" destOrd="0" parTransId="{6950CD78-6346-44F0-84C7-E907ED33D294}" sibTransId="{82E72C78-320D-4E3E-9963-86AF4DEA7CFB}"/>
    <dgm:cxn modelId="{E3D3CBB3-9763-4482-BB0D-6F9C162727B5}" type="presOf" srcId="{A0512B5A-3D93-469E-98B0-BE7155AFAA20}" destId="{E2135574-3AF5-42BE-9826-D81529D81BA6}" srcOrd="0" destOrd="0" presId="urn:microsoft.com/office/officeart/2005/8/layout/process1"/>
    <dgm:cxn modelId="{7A4518C8-2573-4730-9921-B42749D184DC}" type="presOf" srcId="{5E9CD15A-37A7-4B2B-BDB7-94B3B3B3FA1B}" destId="{8158EEA4-6627-4C38-80C6-E92D22E2B236}" srcOrd="0" destOrd="0" presId="urn:microsoft.com/office/officeart/2005/8/layout/process1"/>
    <dgm:cxn modelId="{94BFBEFC-E17D-49A1-BB1E-6F1F934B013F}" type="presOf" srcId="{990E079C-B569-41D4-A34D-4C17F420CF1E}" destId="{B3EF1B02-F4A6-4DB0-971D-5B9D066AC522}" srcOrd="0" destOrd="0" presId="urn:microsoft.com/office/officeart/2005/8/layout/process1"/>
    <dgm:cxn modelId="{FAF5989B-BC17-470F-85E7-757CE1C98C6C}" type="presParOf" srcId="{A7E6B8CB-1C7F-4190-842D-857C225EAE13}" destId="{FE49217B-432D-43D3-ACC1-F66DE7CBC3F5}" srcOrd="0" destOrd="0" presId="urn:microsoft.com/office/officeart/2005/8/layout/process1"/>
    <dgm:cxn modelId="{9BEA2132-A358-4E3F-AD7F-2E05B7BB2827}" type="presParOf" srcId="{A7E6B8CB-1C7F-4190-842D-857C225EAE13}" destId="{B3EF1B02-F4A6-4DB0-971D-5B9D066AC522}" srcOrd="1" destOrd="0" presId="urn:microsoft.com/office/officeart/2005/8/layout/process1"/>
    <dgm:cxn modelId="{5F2C5882-E744-4CC2-AB10-A9D975011BB3}" type="presParOf" srcId="{B3EF1B02-F4A6-4DB0-971D-5B9D066AC522}" destId="{FF9EA9CC-1FFA-4A5C-943D-1872864F2FC5}" srcOrd="0" destOrd="0" presId="urn:microsoft.com/office/officeart/2005/8/layout/process1"/>
    <dgm:cxn modelId="{A6156837-E9CA-45F3-A9AF-8225BA10CAAC}" type="presParOf" srcId="{A7E6B8CB-1C7F-4190-842D-857C225EAE13}" destId="{78760189-1F30-46B7-840C-7C437E17609F}" srcOrd="2" destOrd="0" presId="urn:microsoft.com/office/officeart/2005/8/layout/process1"/>
    <dgm:cxn modelId="{3993A0EB-CC17-4E02-BE67-EF627CCE0D90}" type="presParOf" srcId="{A7E6B8CB-1C7F-4190-842D-857C225EAE13}" destId="{E2135574-3AF5-42BE-9826-D81529D81BA6}" srcOrd="3" destOrd="0" presId="urn:microsoft.com/office/officeart/2005/8/layout/process1"/>
    <dgm:cxn modelId="{CFC432C0-4857-4297-A373-5294F0E9D99D}" type="presParOf" srcId="{E2135574-3AF5-42BE-9826-D81529D81BA6}" destId="{6F4B8554-1ABF-433A-B209-039E713B5E9A}" srcOrd="0" destOrd="0" presId="urn:microsoft.com/office/officeart/2005/8/layout/process1"/>
    <dgm:cxn modelId="{8B3D1915-8B4D-42F2-9378-7B16D4D4CF6E}" type="presParOf" srcId="{A7E6B8CB-1C7F-4190-842D-857C225EAE13}" destId="{8158EEA4-6627-4C38-80C6-E92D22E2B236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64C7F0-E18A-4E6C-8F2C-421041E172DA}">
      <dsp:nvSpPr>
        <dsp:cNvPr id="0" name=""/>
        <dsp:cNvSpPr/>
      </dsp:nvSpPr>
      <dsp:spPr>
        <a:xfrm>
          <a:off x="72010" y="732"/>
          <a:ext cx="1458961" cy="1005224"/>
        </a:xfrm>
        <a:prstGeom prst="roundRect">
          <a:avLst/>
        </a:prstGeom>
        <a:blipFill dpi="0" rotWithShape="1">
          <a:blip xmlns:r="http://schemas.openxmlformats.org/officeDocument/2006/relationships" r:embed="rId1">
            <a:alphaModFix amt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3000" r="-43000"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D2C58B2-ADE9-4E1A-A95B-9D7B448D3503}">
      <dsp:nvSpPr>
        <dsp:cNvPr id="0" name=""/>
        <dsp:cNvSpPr/>
      </dsp:nvSpPr>
      <dsp:spPr>
        <a:xfrm>
          <a:off x="72010" y="1005957"/>
          <a:ext cx="1458961" cy="5412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100" b="1" kern="1200" dirty="0"/>
            <a:t>Informações institucionais</a:t>
          </a:r>
        </a:p>
      </dsp:txBody>
      <dsp:txXfrm>
        <a:off x="72010" y="1005957"/>
        <a:ext cx="1458961" cy="541274"/>
      </dsp:txXfrm>
    </dsp:sp>
    <dsp:sp modelId="{C8020397-38CC-4DF8-92C0-2AE7E5D6CE9F}">
      <dsp:nvSpPr>
        <dsp:cNvPr id="0" name=""/>
        <dsp:cNvSpPr/>
      </dsp:nvSpPr>
      <dsp:spPr>
        <a:xfrm>
          <a:off x="1944211" y="732"/>
          <a:ext cx="1458961" cy="1005224"/>
        </a:xfrm>
        <a:prstGeom prst="round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99CC7FE-C4B4-4236-82B7-9D9056B00251}">
      <dsp:nvSpPr>
        <dsp:cNvPr id="0" name=""/>
        <dsp:cNvSpPr/>
      </dsp:nvSpPr>
      <dsp:spPr>
        <a:xfrm>
          <a:off x="1997419" y="1005957"/>
          <a:ext cx="1458961" cy="5412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100" b="1" kern="1200" dirty="0"/>
            <a:t>Ações e programas</a:t>
          </a:r>
        </a:p>
      </dsp:txBody>
      <dsp:txXfrm>
        <a:off x="1997419" y="1005957"/>
        <a:ext cx="1458961" cy="541274"/>
      </dsp:txXfrm>
    </dsp:sp>
    <dsp:sp modelId="{A1587847-3DD3-41DC-B333-61B1B7702428}">
      <dsp:nvSpPr>
        <dsp:cNvPr id="0" name=""/>
        <dsp:cNvSpPr/>
      </dsp:nvSpPr>
      <dsp:spPr>
        <a:xfrm>
          <a:off x="3869634" y="732"/>
          <a:ext cx="1458961" cy="1005224"/>
        </a:xfrm>
        <a:prstGeom prst="round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BA16BD5-952D-49C5-B653-F418C5E1DBEF}">
      <dsp:nvSpPr>
        <dsp:cNvPr id="0" name=""/>
        <dsp:cNvSpPr/>
      </dsp:nvSpPr>
      <dsp:spPr>
        <a:xfrm>
          <a:off x="3869634" y="1005957"/>
          <a:ext cx="1458961" cy="5412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100" b="1" kern="1200" dirty="0"/>
            <a:t>Auditorias</a:t>
          </a:r>
        </a:p>
      </dsp:txBody>
      <dsp:txXfrm>
        <a:off x="3869634" y="1005957"/>
        <a:ext cx="1458961" cy="541274"/>
      </dsp:txXfrm>
    </dsp:sp>
    <dsp:sp modelId="{5E23B2A5-6AB0-4162-9418-24E43D39BA31}">
      <dsp:nvSpPr>
        <dsp:cNvPr id="0" name=""/>
        <dsp:cNvSpPr/>
      </dsp:nvSpPr>
      <dsp:spPr>
        <a:xfrm>
          <a:off x="5597820" y="732"/>
          <a:ext cx="1458961" cy="1005224"/>
        </a:xfrm>
        <a:prstGeom prst="round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0" b="-10000"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5CA8A8A-9CC8-4BC8-9344-E71C99F55160}">
      <dsp:nvSpPr>
        <dsp:cNvPr id="0" name=""/>
        <dsp:cNvSpPr/>
      </dsp:nvSpPr>
      <dsp:spPr>
        <a:xfrm>
          <a:off x="5669835" y="1005957"/>
          <a:ext cx="1458961" cy="5412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100" b="1" kern="1200" dirty="0"/>
            <a:t>Licitações, contratos e convênios</a:t>
          </a:r>
        </a:p>
      </dsp:txBody>
      <dsp:txXfrm>
        <a:off x="5669835" y="1005957"/>
        <a:ext cx="1458961" cy="541274"/>
      </dsp:txXfrm>
    </dsp:sp>
    <dsp:sp modelId="{5E82E480-D212-46CB-AFCC-3956F42D70FE}">
      <dsp:nvSpPr>
        <dsp:cNvPr id="0" name=""/>
        <dsp:cNvSpPr/>
      </dsp:nvSpPr>
      <dsp:spPr>
        <a:xfrm>
          <a:off x="72010" y="1693128"/>
          <a:ext cx="1458961" cy="1005224"/>
        </a:xfrm>
        <a:prstGeom prst="roundRect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7A1CFC0-C3EF-4035-92D4-E8ECAFD391A3}">
      <dsp:nvSpPr>
        <dsp:cNvPr id="0" name=""/>
        <dsp:cNvSpPr/>
      </dsp:nvSpPr>
      <dsp:spPr>
        <a:xfrm>
          <a:off x="10" y="2698352"/>
          <a:ext cx="1458961" cy="5412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100" b="1" kern="1200" dirty="0"/>
            <a:t>Despesas e receitas</a:t>
          </a:r>
        </a:p>
      </dsp:txBody>
      <dsp:txXfrm>
        <a:off x="10" y="2698352"/>
        <a:ext cx="1458961" cy="541274"/>
      </dsp:txXfrm>
    </dsp:sp>
    <dsp:sp modelId="{742266AF-F7DC-45A8-B27A-78DBAEF9B0D2}">
      <dsp:nvSpPr>
        <dsp:cNvPr id="0" name=""/>
        <dsp:cNvSpPr/>
      </dsp:nvSpPr>
      <dsp:spPr>
        <a:xfrm>
          <a:off x="1997419" y="1693128"/>
          <a:ext cx="1458961" cy="1005224"/>
        </a:xfrm>
        <a:prstGeom prst="roundRect">
          <a:avLst/>
        </a:prstGeom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6380892-5DF7-4782-86F8-CFCF4FE5702B}">
      <dsp:nvSpPr>
        <dsp:cNvPr id="0" name=""/>
        <dsp:cNvSpPr/>
      </dsp:nvSpPr>
      <dsp:spPr>
        <a:xfrm>
          <a:off x="1997419" y="2698352"/>
          <a:ext cx="1458961" cy="5412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100" b="1" kern="1200" dirty="0"/>
            <a:t>Informações sobre servidores e terceirizados</a:t>
          </a:r>
        </a:p>
      </dsp:txBody>
      <dsp:txXfrm>
        <a:off x="1997419" y="2698352"/>
        <a:ext cx="1458961" cy="541274"/>
      </dsp:txXfrm>
    </dsp:sp>
    <dsp:sp modelId="{7099F54F-1FA0-4B0B-BB4B-5F1A7CBBD156}">
      <dsp:nvSpPr>
        <dsp:cNvPr id="0" name=""/>
        <dsp:cNvSpPr/>
      </dsp:nvSpPr>
      <dsp:spPr>
        <a:xfrm>
          <a:off x="3869634" y="1693128"/>
          <a:ext cx="1458961" cy="1005224"/>
        </a:xfrm>
        <a:prstGeom prst="roundRect">
          <a:avLst/>
        </a:prstGeom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DDA08D4-BAAF-49B5-821D-7461170F14F7}">
      <dsp:nvSpPr>
        <dsp:cNvPr id="0" name=""/>
        <dsp:cNvSpPr/>
      </dsp:nvSpPr>
      <dsp:spPr>
        <a:xfrm>
          <a:off x="3941634" y="2698352"/>
          <a:ext cx="1458961" cy="5412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100" b="1" kern="1200" dirty="0"/>
            <a:t>Informações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100" b="1" kern="1200" dirty="0"/>
            <a:t> sobre o SIC</a:t>
          </a:r>
        </a:p>
      </dsp:txBody>
      <dsp:txXfrm>
        <a:off x="3941634" y="2698352"/>
        <a:ext cx="1458961" cy="541274"/>
      </dsp:txXfrm>
    </dsp:sp>
    <dsp:sp modelId="{80A5A03C-B1A8-4293-98AB-47C8BF182E5C}">
      <dsp:nvSpPr>
        <dsp:cNvPr id="0" name=""/>
        <dsp:cNvSpPr/>
      </dsp:nvSpPr>
      <dsp:spPr>
        <a:xfrm>
          <a:off x="5597820" y="1693128"/>
          <a:ext cx="1458961" cy="1005224"/>
        </a:xfrm>
        <a:prstGeom prst="roundRect">
          <a:avLst/>
        </a:prstGeom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FE33A4E-12CD-4C0D-8A15-BDB533A0A004}">
      <dsp:nvSpPr>
        <dsp:cNvPr id="0" name=""/>
        <dsp:cNvSpPr/>
      </dsp:nvSpPr>
      <dsp:spPr>
        <a:xfrm>
          <a:off x="5760640" y="2699083"/>
          <a:ext cx="1458961" cy="5412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100" b="1" kern="1200" dirty="0"/>
            <a:t>Perguntas frequentes</a:t>
          </a:r>
        </a:p>
      </dsp:txBody>
      <dsp:txXfrm>
        <a:off x="5760640" y="2699083"/>
        <a:ext cx="1458961" cy="54127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43A216-4D08-498F-93B2-E52C17C28D99}">
      <dsp:nvSpPr>
        <dsp:cNvPr id="0" name=""/>
        <dsp:cNvSpPr/>
      </dsp:nvSpPr>
      <dsp:spPr>
        <a:xfrm>
          <a:off x="666661" y="0"/>
          <a:ext cx="7555496" cy="4216991"/>
        </a:xfrm>
        <a:prstGeom prst="righ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D7E2E7-15D1-4C36-87C6-637AED29AA25}">
      <dsp:nvSpPr>
        <dsp:cNvPr id="0" name=""/>
        <dsp:cNvSpPr/>
      </dsp:nvSpPr>
      <dsp:spPr>
        <a:xfrm>
          <a:off x="4448" y="1265097"/>
          <a:ext cx="2139740" cy="1686796"/>
        </a:xfrm>
        <a:prstGeom prst="roundRect">
          <a:avLst/>
        </a:prstGeom>
        <a:solidFill>
          <a:srgbClr val="AC680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100" kern="1200" dirty="0"/>
            <a:t>Preenchimento do STA</a:t>
          </a:r>
          <a:br>
            <a:rPr lang="pt-BR" sz="1100" kern="1200" dirty="0"/>
          </a:br>
          <a:r>
            <a:rPr lang="pt-BR" sz="1100" b="0" kern="1200" dirty="0"/>
            <a:t>(dados devem estar atualizados)</a:t>
          </a:r>
        </a:p>
      </dsp:txBody>
      <dsp:txXfrm>
        <a:off x="86791" y="1347440"/>
        <a:ext cx="1975054" cy="1522110"/>
      </dsp:txXfrm>
    </dsp:sp>
    <dsp:sp modelId="{995FF1E9-17EA-412D-A84B-174863C72314}">
      <dsp:nvSpPr>
        <dsp:cNvPr id="0" name=""/>
        <dsp:cNvSpPr/>
      </dsp:nvSpPr>
      <dsp:spPr>
        <a:xfrm>
          <a:off x="2251175" y="1265097"/>
          <a:ext cx="2139740" cy="1686796"/>
        </a:xfrm>
        <a:prstGeom prst="roundRect">
          <a:avLst/>
        </a:prstGeom>
        <a:solidFill>
          <a:srgbClr val="75310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100" kern="1200" dirty="0"/>
            <a:t>Verificação da CGU será realizada por meio dos dados do STA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100" kern="1200" dirty="0"/>
            <a:t>(seção Acesso à informação)</a:t>
          </a:r>
        </a:p>
      </dsp:txBody>
      <dsp:txXfrm>
        <a:off x="2333518" y="1347440"/>
        <a:ext cx="1975054" cy="1522110"/>
      </dsp:txXfrm>
    </dsp:sp>
    <dsp:sp modelId="{8AF1301D-64DE-4A20-9868-7B85A7A491D9}">
      <dsp:nvSpPr>
        <dsp:cNvPr id="0" name=""/>
        <dsp:cNvSpPr/>
      </dsp:nvSpPr>
      <dsp:spPr>
        <a:xfrm>
          <a:off x="4497903" y="1265097"/>
          <a:ext cx="2139740" cy="1686796"/>
        </a:xfrm>
        <a:prstGeom prst="roundRect">
          <a:avLst/>
        </a:prstGeom>
        <a:solidFill>
          <a:schemeClr val="accent3">
            <a:hueOff val="1807066"/>
            <a:satOff val="66667"/>
            <a:lumOff val="-9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100" kern="1200" dirty="0"/>
            <a:t>Possíveis resultados: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100" kern="1200" dirty="0"/>
            <a:t>- Recomendação no sistema e e-mail;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100" kern="1200" dirty="0"/>
            <a:t>- Recomendação via ofício;</a:t>
          </a:r>
          <a:br>
            <a:rPr lang="pt-BR" sz="1100" kern="1200" dirty="0"/>
          </a:br>
          <a:r>
            <a:rPr lang="pt-BR" sz="1100" kern="1200" dirty="0"/>
            <a:t>- Reunião presencial;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100" kern="1200" dirty="0"/>
            <a:t>- Secretaria Federal de Controle;</a:t>
          </a:r>
          <a:br>
            <a:rPr lang="pt-BR" sz="1100" kern="1200" dirty="0"/>
          </a:br>
          <a:r>
            <a:rPr lang="pt-BR" sz="1100" kern="1200" dirty="0"/>
            <a:t>- Corregedoria</a:t>
          </a:r>
          <a:br>
            <a:rPr lang="pt-BR" sz="1100" kern="1200" dirty="0"/>
          </a:br>
          <a:endParaRPr lang="pt-BR" sz="1100" kern="1200" dirty="0"/>
        </a:p>
      </dsp:txBody>
      <dsp:txXfrm>
        <a:off x="4580246" y="1347440"/>
        <a:ext cx="1975054" cy="1522110"/>
      </dsp:txXfrm>
    </dsp:sp>
    <dsp:sp modelId="{5593D79A-E34E-4F5B-B111-7F1A2905BB0F}">
      <dsp:nvSpPr>
        <dsp:cNvPr id="0" name=""/>
        <dsp:cNvSpPr/>
      </dsp:nvSpPr>
      <dsp:spPr>
        <a:xfrm>
          <a:off x="6744630" y="1265097"/>
          <a:ext cx="2139740" cy="1686796"/>
        </a:xfrm>
        <a:prstGeom prst="roundRect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100" kern="1200" dirty="0"/>
            <a:t>Transparência Ativa dos Resultados</a:t>
          </a:r>
          <a:br>
            <a:rPr lang="pt-BR" sz="1100" kern="1200" dirty="0"/>
          </a:br>
          <a:r>
            <a:rPr lang="pt-BR" sz="1100" kern="1200" dirty="0"/>
            <a:t>(preenchimento do órgão e avaliação da CGU)</a:t>
          </a:r>
          <a:br>
            <a:rPr lang="pt-BR" sz="1100" kern="1200" dirty="0"/>
          </a:br>
          <a:endParaRPr lang="pt-BR" sz="1100" kern="1200" dirty="0"/>
        </a:p>
      </dsp:txBody>
      <dsp:txXfrm>
        <a:off x="6826973" y="1347440"/>
        <a:ext cx="1975054" cy="152211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49217B-432D-43D3-ACC1-F66DE7CBC3F5}">
      <dsp:nvSpPr>
        <dsp:cNvPr id="0" name=""/>
        <dsp:cNvSpPr/>
      </dsp:nvSpPr>
      <dsp:spPr>
        <a:xfrm>
          <a:off x="7524" y="862655"/>
          <a:ext cx="2248983" cy="1918664"/>
        </a:xfrm>
        <a:prstGeom prst="roundRect">
          <a:avLst>
            <a:gd name="adj" fmla="val 10000"/>
          </a:avLst>
        </a:prstGeom>
        <a:solidFill>
          <a:srgbClr val="75310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/>
            <a:t>Definição da amostra </a:t>
          </a:r>
        </a:p>
      </dsp:txBody>
      <dsp:txXfrm>
        <a:off x="63720" y="918851"/>
        <a:ext cx="2136591" cy="1806272"/>
      </dsp:txXfrm>
    </dsp:sp>
    <dsp:sp modelId="{B3EF1B02-F4A6-4DB0-971D-5B9D066AC522}">
      <dsp:nvSpPr>
        <dsp:cNvPr id="0" name=""/>
        <dsp:cNvSpPr/>
      </dsp:nvSpPr>
      <dsp:spPr>
        <a:xfrm>
          <a:off x="2481406" y="1543113"/>
          <a:ext cx="476784" cy="55774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400" kern="1200"/>
        </a:p>
      </dsp:txBody>
      <dsp:txXfrm>
        <a:off x="2481406" y="1654663"/>
        <a:ext cx="333749" cy="334648"/>
      </dsp:txXfrm>
    </dsp:sp>
    <dsp:sp modelId="{78760189-1F30-46B7-840C-7C437E17609F}">
      <dsp:nvSpPr>
        <dsp:cNvPr id="0" name=""/>
        <dsp:cNvSpPr/>
      </dsp:nvSpPr>
      <dsp:spPr>
        <a:xfrm>
          <a:off x="3156102" y="862655"/>
          <a:ext cx="2248983" cy="1918664"/>
        </a:xfrm>
        <a:prstGeom prst="roundRect">
          <a:avLst>
            <a:gd name="adj" fmla="val 10000"/>
          </a:avLst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BR" sz="1800" kern="1200" dirty="0"/>
            <a:t>Avaliação de aspectos formais e qualitativos das respostas no âmbito da LAI</a:t>
          </a:r>
        </a:p>
        <a:p>
          <a:pPr marL="0"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800" kern="1200" dirty="0"/>
        </a:p>
      </dsp:txBody>
      <dsp:txXfrm>
        <a:off x="3212298" y="918851"/>
        <a:ext cx="2136591" cy="1806272"/>
      </dsp:txXfrm>
    </dsp:sp>
    <dsp:sp modelId="{E2135574-3AF5-42BE-9826-D81529D81BA6}">
      <dsp:nvSpPr>
        <dsp:cNvPr id="0" name=""/>
        <dsp:cNvSpPr/>
      </dsp:nvSpPr>
      <dsp:spPr>
        <a:xfrm>
          <a:off x="5629984" y="1543113"/>
          <a:ext cx="476784" cy="55774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400" kern="1200"/>
        </a:p>
      </dsp:txBody>
      <dsp:txXfrm>
        <a:off x="5629984" y="1654663"/>
        <a:ext cx="333749" cy="334648"/>
      </dsp:txXfrm>
    </dsp:sp>
    <dsp:sp modelId="{8158EEA4-6627-4C38-80C6-E92D22E2B236}">
      <dsp:nvSpPr>
        <dsp:cNvPr id="0" name=""/>
        <dsp:cNvSpPr/>
      </dsp:nvSpPr>
      <dsp:spPr>
        <a:xfrm>
          <a:off x="6304679" y="862655"/>
          <a:ext cx="2248983" cy="1918664"/>
        </a:xfrm>
        <a:prstGeom prst="roundRect">
          <a:avLst>
            <a:gd name="adj" fmla="val 10000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/>
            <a:t>Ofício com principais achados</a:t>
          </a:r>
        </a:p>
      </dsp:txBody>
      <dsp:txXfrm>
        <a:off x="6360875" y="918851"/>
        <a:ext cx="2136591" cy="18062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8F0503-008E-4B7D-B10E-06810B05A985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7770BC-E9DC-47EF-B0B7-173653F0B3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64629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97538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49745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54943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96025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26004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76147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7224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8299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11430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83822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54446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99473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m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m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m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m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tm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209674" y="1165086"/>
            <a:ext cx="64674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Raio X da LAI </a:t>
            </a:r>
          </a:p>
          <a:p>
            <a:pPr algn="ctr"/>
            <a:r>
              <a:rPr lang="pt-BR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Avaliações da CGU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1209674" y="6321371"/>
            <a:ext cx="64674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dirty="0"/>
              <a:t>Coordenador-Geral de Governo Aberto e Transparência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1096260" y="4506747"/>
            <a:ext cx="64674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dirty="0"/>
              <a:t>Marcelo de Brito Vidal</a:t>
            </a:r>
          </a:p>
        </p:txBody>
      </p:sp>
    </p:spTree>
    <p:extLst>
      <p:ext uri="{BB962C8B-B14F-4D97-AF65-F5344CB8AC3E}">
        <p14:creationId xmlns:p14="http://schemas.microsoft.com/office/powerpoint/2010/main" val="2294578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14171" y="-6118"/>
            <a:ext cx="9144000" cy="6858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Retângulo 1"/>
          <p:cNvSpPr/>
          <p:nvPr/>
        </p:nvSpPr>
        <p:spPr>
          <a:xfrm>
            <a:off x="21261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323B7A"/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733235" y="209406"/>
            <a:ext cx="8424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>
                <a:solidFill>
                  <a:srgbClr val="323B7A"/>
                </a:solidFill>
                <a:latin typeface="Calibri" panose="020F0502020204030204" pitchFamily="34" charset="0"/>
              </a:rPr>
              <a:t>Monitoramento – Transparência Ativa</a:t>
            </a:r>
            <a:endParaRPr lang="pt-BR" sz="4000" dirty="0">
              <a:solidFill>
                <a:srgbClr val="296530"/>
              </a:solidFill>
              <a:latin typeface="Calibri" panose="020F0502020204030204" pitchFamily="34" charset="0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43" y="356904"/>
            <a:ext cx="361950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CaixaDeTexto 13"/>
          <p:cNvSpPr txBox="1"/>
          <p:nvPr/>
        </p:nvSpPr>
        <p:spPr>
          <a:xfrm>
            <a:off x="547593" y="1126698"/>
            <a:ext cx="8424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rgbClr val="323B7A"/>
                </a:solidFill>
                <a:latin typeface="Calibri" panose="020F0502020204030204" pitchFamily="34" charset="0"/>
              </a:rPr>
              <a:t>SISTEMA DE TRANSPARÊNCIA ATIVA </a:t>
            </a:r>
          </a:p>
          <a:p>
            <a:r>
              <a:rPr lang="pt-BR" sz="2000" dirty="0">
                <a:solidFill>
                  <a:srgbClr val="323B7A"/>
                </a:solidFill>
                <a:latin typeface="Calibri" panose="020F0502020204030204" pitchFamily="34" charset="0"/>
              </a:rPr>
              <a:t> </a:t>
            </a:r>
            <a:endParaRPr lang="pt-BR" sz="2000" dirty="0">
              <a:solidFill>
                <a:srgbClr val="296530"/>
              </a:solidFill>
              <a:latin typeface="Calibri" panose="020F0502020204030204" pitchFamily="34" charset="0"/>
            </a:endParaRPr>
          </a:p>
        </p:txBody>
      </p:sp>
      <p:pic>
        <p:nvPicPr>
          <p:cNvPr id="3" name="Imagem 2" descr="Recorte de Te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593" y="1834584"/>
            <a:ext cx="8625050" cy="3588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7632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14171" y="-6118"/>
            <a:ext cx="9144000" cy="6858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Retângulo 1"/>
          <p:cNvSpPr/>
          <p:nvPr/>
        </p:nvSpPr>
        <p:spPr>
          <a:xfrm>
            <a:off x="21261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323B7A"/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733235" y="209406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>
                <a:solidFill>
                  <a:srgbClr val="323B7A"/>
                </a:solidFill>
                <a:latin typeface="Calibri" panose="020F0502020204030204" pitchFamily="34" charset="0"/>
              </a:rPr>
              <a:t>Monitoramento – Avaliação qualitativa das respostas da LAI</a:t>
            </a:r>
            <a:endParaRPr lang="pt-BR" sz="3600" dirty="0">
              <a:solidFill>
                <a:srgbClr val="296530"/>
              </a:solidFill>
              <a:latin typeface="Calibri" panose="020F0502020204030204" pitchFamily="34" charset="0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43" y="356904"/>
            <a:ext cx="361950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Espaço Reservado para Conteúdo 2"/>
          <p:cNvSpPr txBox="1">
            <a:spLocks/>
          </p:cNvSpPr>
          <p:nvPr/>
        </p:nvSpPr>
        <p:spPr>
          <a:xfrm>
            <a:off x="366618" y="2535325"/>
            <a:ext cx="8079098" cy="4525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sz="2000" dirty="0"/>
              <a:t>Os pedidos de informações eram monitorados por meio das análises dos relatórios estatísticos do </a:t>
            </a:r>
            <a:r>
              <a:rPr lang="pt-BR" sz="2000" dirty="0" err="1"/>
              <a:t>e-SIC</a:t>
            </a:r>
            <a:r>
              <a:rPr lang="pt-BR" sz="2000" dirty="0"/>
              <a:t>.</a:t>
            </a:r>
          </a:p>
          <a:p>
            <a:pPr algn="just"/>
            <a:endParaRPr lang="pt-BR" sz="2000" dirty="0"/>
          </a:p>
          <a:p>
            <a:pPr algn="just"/>
            <a:r>
              <a:rPr lang="pt-BR" sz="2000" dirty="0"/>
              <a:t>Avaliação qualitativa ocorria apenas:</a:t>
            </a:r>
          </a:p>
          <a:p>
            <a:pPr lvl="1" algn="just"/>
            <a:r>
              <a:rPr lang="pt-BR" sz="2000" dirty="0"/>
              <a:t>Por meio da pesquisa de satisfação do requerente (subjetivo).</a:t>
            </a:r>
          </a:p>
          <a:p>
            <a:pPr lvl="1" algn="just"/>
            <a:r>
              <a:rPr lang="pt-BR" sz="2000" dirty="0"/>
              <a:t>Esporadicamente, a partir de uma denúncia, reclamação ou até mesmo de ofício.</a:t>
            </a:r>
          </a:p>
          <a:p>
            <a:pPr marL="0" indent="0">
              <a:buNone/>
            </a:pPr>
            <a:endParaRPr lang="pt-BR" sz="2400" dirty="0"/>
          </a:p>
          <a:p>
            <a:endParaRPr lang="pt-BR" sz="2400" dirty="0"/>
          </a:p>
        </p:txBody>
      </p:sp>
      <p:sp>
        <p:nvSpPr>
          <p:cNvPr id="10" name="CaixaDeTexto 9"/>
          <p:cNvSpPr txBox="1"/>
          <p:nvPr/>
        </p:nvSpPr>
        <p:spPr>
          <a:xfrm>
            <a:off x="366618" y="1931927"/>
            <a:ext cx="8424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rgbClr val="323B7A"/>
                </a:solidFill>
                <a:latin typeface="Calibri" panose="020F0502020204030204" pitchFamily="34" charset="0"/>
              </a:rPr>
              <a:t>JUSTIFICATIVA </a:t>
            </a:r>
            <a:endParaRPr lang="pt-BR" sz="2000" dirty="0">
              <a:solidFill>
                <a:srgbClr val="29653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95946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14171" y="-6118"/>
            <a:ext cx="9144000" cy="6858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Retângulo 1"/>
          <p:cNvSpPr/>
          <p:nvPr/>
        </p:nvSpPr>
        <p:spPr>
          <a:xfrm>
            <a:off x="21261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323B7A"/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733235" y="209406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>
                <a:solidFill>
                  <a:srgbClr val="323B7A"/>
                </a:solidFill>
                <a:latin typeface="Calibri" panose="020F0502020204030204" pitchFamily="34" charset="0"/>
              </a:rPr>
              <a:t>Monitoramento – Avaliação qualitativa das respostas da LAI</a:t>
            </a:r>
            <a:endParaRPr lang="pt-BR" sz="3600" dirty="0">
              <a:solidFill>
                <a:srgbClr val="296530"/>
              </a:solidFill>
              <a:latin typeface="Calibri" panose="020F0502020204030204" pitchFamily="34" charset="0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43" y="356904"/>
            <a:ext cx="361950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aixaDeTexto 9"/>
          <p:cNvSpPr txBox="1"/>
          <p:nvPr/>
        </p:nvSpPr>
        <p:spPr>
          <a:xfrm>
            <a:off x="366618" y="1771822"/>
            <a:ext cx="8424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rgbClr val="323B7A"/>
                </a:solidFill>
                <a:latin typeface="Calibri" panose="020F0502020204030204" pitchFamily="34" charset="0"/>
              </a:rPr>
              <a:t>OBJETIVOS</a:t>
            </a:r>
            <a:endParaRPr lang="pt-BR" sz="2000" dirty="0">
              <a:solidFill>
                <a:srgbClr val="29653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Espaço Reservado para Conteúdo 2"/>
          <p:cNvSpPr txBox="1">
            <a:spLocks/>
          </p:cNvSpPr>
          <p:nvPr/>
        </p:nvSpPr>
        <p:spPr>
          <a:xfrm>
            <a:off x="366618" y="2375046"/>
            <a:ext cx="8584098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/>
            <a:r>
              <a:rPr lang="pt-BR" sz="2000" dirty="0"/>
              <a:t>Identificar problemas nas qualidades das respostas a pedidos de acesso à informação, de forma a embasar a realização de ações corretivas </a:t>
            </a:r>
          </a:p>
          <a:p>
            <a:pPr lvl="0" algn="just"/>
            <a:endParaRPr lang="pt-BR" sz="2000" dirty="0"/>
          </a:p>
          <a:p>
            <a:pPr lvl="0" algn="just"/>
            <a:r>
              <a:rPr lang="pt-BR" sz="2000" dirty="0"/>
              <a:t>Melhorar a qualidade das respostas dos órgãos e entidades do Poder Executivo federal no âmbito da LAI.</a:t>
            </a:r>
          </a:p>
          <a:p>
            <a:pPr lvl="0" algn="just"/>
            <a:endParaRPr lang="pt-BR" sz="2000" dirty="0"/>
          </a:p>
          <a:p>
            <a:pPr lvl="0" algn="just"/>
            <a:r>
              <a:rPr lang="pt-BR" sz="2000" dirty="0"/>
              <a:t>Identificar boas práticas para o cumprimento da Lei de Acesso à Informação</a:t>
            </a:r>
          </a:p>
          <a:p>
            <a:pPr lvl="0" algn="just"/>
            <a:endParaRPr lang="pt-BR" sz="2000" dirty="0"/>
          </a:p>
          <a:p>
            <a:pPr lvl="0" algn="just"/>
            <a:r>
              <a:rPr lang="pt-BR" sz="2000" dirty="0"/>
              <a:t> Diminuir quantidade de recursos relativos a pedidos de acesso à informação</a:t>
            </a:r>
          </a:p>
          <a:p>
            <a:pPr marL="342900" lvl="2" indent="-342900" algn="just"/>
            <a:endParaRPr lang="pt-BR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725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14171" y="-6118"/>
            <a:ext cx="9144000" cy="6858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Retângulo 1"/>
          <p:cNvSpPr/>
          <p:nvPr/>
        </p:nvSpPr>
        <p:spPr>
          <a:xfrm>
            <a:off x="21261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323B7A"/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733235" y="209406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>
                <a:solidFill>
                  <a:srgbClr val="323B7A"/>
                </a:solidFill>
                <a:latin typeface="Calibri" panose="020F0502020204030204" pitchFamily="34" charset="0"/>
              </a:rPr>
              <a:t>Monitoramento – Avaliação qualitativa das respostas da LAI</a:t>
            </a:r>
            <a:endParaRPr lang="pt-BR" sz="3600" dirty="0">
              <a:solidFill>
                <a:srgbClr val="296530"/>
              </a:solidFill>
              <a:latin typeface="Calibri" panose="020F0502020204030204" pitchFamily="34" charset="0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43" y="356904"/>
            <a:ext cx="361950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aixaDeTexto 9"/>
          <p:cNvSpPr txBox="1"/>
          <p:nvPr/>
        </p:nvSpPr>
        <p:spPr>
          <a:xfrm>
            <a:off x="366618" y="1771822"/>
            <a:ext cx="8424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rgbClr val="323B7A"/>
                </a:solidFill>
                <a:latin typeface="Calibri" panose="020F0502020204030204" pitchFamily="34" charset="0"/>
              </a:rPr>
              <a:t>METODOLOGIA</a:t>
            </a:r>
            <a:endParaRPr lang="pt-BR" sz="2000" dirty="0">
              <a:solidFill>
                <a:srgbClr val="296530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97264268"/>
              </p:ext>
            </p:extLst>
          </p:nvPr>
        </p:nvGraphicFramePr>
        <p:xfrm>
          <a:off x="312667" y="2062599"/>
          <a:ext cx="8561188" cy="3643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017886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733235" y="209406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>
                <a:solidFill>
                  <a:srgbClr val="323B7A"/>
                </a:solidFill>
                <a:latin typeface="Calibri" panose="020F0502020204030204" pitchFamily="34" charset="0"/>
              </a:rPr>
              <a:t>Monitoramento – Avaliação qualitativa das respostas da LAI</a:t>
            </a:r>
            <a:endParaRPr lang="pt-BR" sz="3600" dirty="0">
              <a:solidFill>
                <a:srgbClr val="29653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462311" y="1845562"/>
            <a:ext cx="842493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rgbClr val="323B7A"/>
                </a:solidFill>
                <a:latin typeface="Calibri" panose="020F0502020204030204" pitchFamily="34" charset="0"/>
              </a:rPr>
              <a:t>PRINCIPAIS CONSTATAÇÕES </a:t>
            </a:r>
          </a:p>
          <a:p>
            <a:endParaRPr lang="pt-BR" sz="2000" dirty="0">
              <a:latin typeface="Calibri" panose="020F0502020204030204" pitchFamily="34" charset="0"/>
            </a:endParaRP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t-BR" sz="2000" dirty="0">
                <a:latin typeface="Calibri" panose="020F0502020204030204" pitchFamily="34" charset="0"/>
              </a:rPr>
              <a:t>Informações sobre possibilidade de recurso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t-BR" sz="2000" dirty="0">
                <a:latin typeface="Calibri" panose="020F0502020204030204" pitchFamily="34" charset="0"/>
              </a:rPr>
              <a:t>Tipo de Resposta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t-BR" sz="2000" dirty="0">
                <a:latin typeface="Calibri" panose="020F0502020204030204" pitchFamily="34" charset="0"/>
              </a:rPr>
              <a:t>Classificação do Tipo de Resposta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t-BR" sz="2000" dirty="0">
                <a:latin typeface="Calibri" panose="020F0502020204030204" pitchFamily="34" charset="0"/>
              </a:rPr>
              <a:t>Restrição de Conteúdo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t-BR" sz="2000" dirty="0">
                <a:latin typeface="Calibri" panose="020F0502020204030204" pitchFamily="34" charset="0"/>
              </a:rPr>
              <a:t>Linguagem 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336" y="346271"/>
            <a:ext cx="361950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97816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14171" y="-6118"/>
            <a:ext cx="9144000" cy="6858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Retângulo 1"/>
          <p:cNvSpPr/>
          <p:nvPr/>
        </p:nvSpPr>
        <p:spPr>
          <a:xfrm>
            <a:off x="14171" y="-25576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Atualização do Sistema Eletrônico do Serviço de Informações ao Cidadão (e-SIC).</a:t>
            </a:r>
            <a:endParaRPr lang="pt-BR">
              <a:solidFill>
                <a:srgbClr val="323B7A"/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733235" y="209406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>
                <a:solidFill>
                  <a:srgbClr val="323B7A"/>
                </a:solidFill>
                <a:latin typeface="Calibri" panose="020F0502020204030204" pitchFamily="34" charset="0"/>
              </a:rPr>
              <a:t>Monitoramento – Avaliação qualitativa das respostas da LAI</a:t>
            </a:r>
            <a:endParaRPr lang="pt-BR" sz="3600" dirty="0">
              <a:solidFill>
                <a:srgbClr val="296530"/>
              </a:solidFill>
              <a:latin typeface="Calibri" panose="020F0502020204030204" pitchFamily="34" charset="0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43" y="356904"/>
            <a:ext cx="361950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aixaDeTexto 9"/>
          <p:cNvSpPr txBox="1"/>
          <p:nvPr/>
        </p:nvSpPr>
        <p:spPr>
          <a:xfrm>
            <a:off x="366618" y="1537218"/>
            <a:ext cx="8424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rgbClr val="323B7A"/>
                </a:solidFill>
                <a:latin typeface="Calibri" panose="020F0502020204030204" pitchFamily="34" charset="0"/>
              </a:rPr>
              <a:t>PRINCIPAIS CONSTATAÇÕES  </a:t>
            </a:r>
            <a:br>
              <a:rPr lang="pt-BR" sz="2000" dirty="0">
                <a:solidFill>
                  <a:srgbClr val="323B7A"/>
                </a:solidFill>
                <a:latin typeface="Calibri" panose="020F0502020204030204" pitchFamily="34" charset="0"/>
              </a:rPr>
            </a:br>
            <a:r>
              <a:rPr lang="pt-BR" sz="2000" dirty="0">
                <a:solidFill>
                  <a:srgbClr val="323B7A"/>
                </a:solidFill>
                <a:latin typeface="Calibri" panose="020F0502020204030204" pitchFamily="34" charset="0"/>
              </a:rPr>
              <a:t>Informações sobre possibilidade de recurso </a:t>
            </a:r>
            <a:endParaRPr lang="pt-BR" sz="2000" dirty="0">
              <a:solidFill>
                <a:srgbClr val="29653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2241455" y="2326791"/>
            <a:ext cx="3741544" cy="1964324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pt-BR"/>
          </a:p>
        </p:txBody>
      </p:sp>
      <p:sp>
        <p:nvSpPr>
          <p:cNvPr id="3" name="Retângulo 2"/>
          <p:cNvSpPr/>
          <p:nvPr/>
        </p:nvSpPr>
        <p:spPr>
          <a:xfrm>
            <a:off x="185643" y="2326791"/>
            <a:ext cx="873507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/>
              <a:t>Verificou-se a ausência em muitos órgãos da informação sobre a possibilidade de </a:t>
            </a:r>
            <a:r>
              <a:rPr lang="pt-BR" b="1" dirty="0"/>
              <a:t>recurso</a:t>
            </a:r>
            <a:r>
              <a:rPr lang="pt-BR" dirty="0"/>
              <a:t> e/ou indicação da </a:t>
            </a:r>
            <a:r>
              <a:rPr lang="pt-BR" b="1" dirty="0"/>
              <a:t>área responsável pela resposta</a:t>
            </a:r>
          </a:p>
          <a:p>
            <a:pPr algn="just"/>
            <a:endParaRPr lang="pt-BR" b="1" dirty="0"/>
          </a:p>
          <a:p>
            <a:pPr marL="285750" indent="-285750" algn="just" fontAlgn="base">
              <a:buFontTx/>
              <a:buChar char="-"/>
            </a:pPr>
            <a:endParaRPr lang="pt-BR" dirty="0"/>
          </a:p>
          <a:p>
            <a:pPr algn="just" fontAlgn="base"/>
            <a:endParaRPr lang="pt-BR" dirty="0"/>
          </a:p>
          <a:p>
            <a:pPr algn="just"/>
            <a:endParaRPr lang="pt-BR" b="1" dirty="0"/>
          </a:p>
        </p:txBody>
      </p:sp>
      <p:pic>
        <p:nvPicPr>
          <p:cNvPr id="9" name="Imagem 8" descr="Recorte de Te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524" y="2953070"/>
            <a:ext cx="5826788" cy="3879353"/>
          </a:xfrm>
          <a:prstGeom prst="rect">
            <a:avLst/>
          </a:prstGeom>
        </p:spPr>
      </p:pic>
      <p:sp>
        <p:nvSpPr>
          <p:cNvPr id="13" name="Retângulo 12"/>
          <p:cNvSpPr/>
          <p:nvPr/>
        </p:nvSpPr>
        <p:spPr>
          <a:xfrm>
            <a:off x="366618" y="3453808"/>
            <a:ext cx="238982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pt-B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Atualização do Sistema Eletrônico do Serviço de Informações ao Cidadão (</a:t>
            </a:r>
            <a:r>
              <a:rPr lang="pt-B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e-SIC</a:t>
            </a:r>
            <a:r>
              <a:rPr lang="pt-B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7695135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14171" y="-6118"/>
            <a:ext cx="9144000" cy="6858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Retângulo 1"/>
          <p:cNvSpPr/>
          <p:nvPr/>
        </p:nvSpPr>
        <p:spPr>
          <a:xfrm>
            <a:off x="21261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323B7A"/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733235" y="209406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>
                <a:solidFill>
                  <a:srgbClr val="323B7A"/>
                </a:solidFill>
                <a:latin typeface="Calibri" panose="020F0502020204030204" pitchFamily="34" charset="0"/>
              </a:rPr>
              <a:t>Monitoramento – Avaliação qualitativa das respostas da LAI</a:t>
            </a:r>
            <a:endParaRPr lang="pt-BR" sz="3600" dirty="0">
              <a:solidFill>
                <a:srgbClr val="296530"/>
              </a:solidFill>
              <a:latin typeface="Calibri" panose="020F0502020204030204" pitchFamily="34" charset="0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43" y="356904"/>
            <a:ext cx="361950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aixaDeTexto 9"/>
          <p:cNvSpPr txBox="1"/>
          <p:nvPr/>
        </p:nvSpPr>
        <p:spPr>
          <a:xfrm>
            <a:off x="366618" y="1537218"/>
            <a:ext cx="842493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rgbClr val="323B7A"/>
                </a:solidFill>
                <a:latin typeface="Calibri" panose="020F0502020204030204" pitchFamily="34" charset="0"/>
              </a:rPr>
              <a:t>PRINCIPAIS CONSTATAÇÕES </a:t>
            </a:r>
          </a:p>
          <a:p>
            <a:r>
              <a:rPr lang="pt-BR" sz="2000" dirty="0">
                <a:solidFill>
                  <a:srgbClr val="323B7A"/>
                </a:solidFill>
                <a:latin typeface="Calibri" panose="020F0502020204030204" pitchFamily="34" charset="0"/>
              </a:rPr>
              <a:t>Tipo de resposta</a:t>
            </a:r>
          </a:p>
          <a:p>
            <a:endParaRPr lang="pt-BR" sz="2000" dirty="0">
              <a:solidFill>
                <a:srgbClr val="323B7A"/>
              </a:solidFill>
              <a:latin typeface="Calibri" panose="020F0502020204030204" pitchFamily="34" charset="0"/>
            </a:endParaRPr>
          </a:p>
          <a:p>
            <a:endParaRPr lang="pt-BR" sz="2000" dirty="0"/>
          </a:p>
          <a:p>
            <a:r>
              <a:rPr lang="pt-BR" sz="2000" dirty="0">
                <a:solidFill>
                  <a:srgbClr val="323B7A"/>
                </a:solidFill>
                <a:latin typeface="Calibri" panose="020F0502020204030204" pitchFamily="34" charset="0"/>
              </a:rPr>
              <a:t> </a:t>
            </a:r>
            <a:endParaRPr lang="pt-BR" sz="2000" dirty="0">
              <a:solidFill>
                <a:srgbClr val="29653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2241455" y="2326791"/>
            <a:ext cx="3741544" cy="1964324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pt-BR"/>
          </a:p>
        </p:txBody>
      </p:sp>
      <p:grpSp>
        <p:nvGrpSpPr>
          <p:cNvPr id="9" name="Grupo 3"/>
          <p:cNvGrpSpPr/>
          <p:nvPr/>
        </p:nvGrpSpPr>
        <p:grpSpPr>
          <a:xfrm>
            <a:off x="547594" y="2326791"/>
            <a:ext cx="7340844" cy="4594378"/>
            <a:chOff x="539552" y="2480121"/>
            <a:chExt cx="6982759" cy="3997778"/>
          </a:xfrm>
        </p:grpSpPr>
        <p:pic>
          <p:nvPicPr>
            <p:cNvPr id="13" name="Imagem 12"/>
            <p:cNvPicPr>
              <a:picLocks noChangeAspect="1"/>
            </p:cNvPicPr>
            <p:nvPr/>
          </p:nvPicPr>
          <p:blipFill rotWithShape="1">
            <a:blip r:embed="rId3"/>
            <a:srcRect l="1333" t="3542" r="5350" b="46028"/>
            <a:stretch/>
          </p:blipFill>
          <p:spPr>
            <a:xfrm>
              <a:off x="557089" y="2480121"/>
              <a:ext cx="6965222" cy="3997778"/>
            </a:xfrm>
            <a:prstGeom prst="rect">
              <a:avLst/>
            </a:prstGeom>
          </p:spPr>
        </p:pic>
        <p:sp>
          <p:nvSpPr>
            <p:cNvPr id="14" name="Retângulo 13"/>
            <p:cNvSpPr/>
            <p:nvPr/>
          </p:nvSpPr>
          <p:spPr>
            <a:xfrm>
              <a:off x="539552" y="2780928"/>
              <a:ext cx="3744416" cy="21602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5" name="Retângulo 14"/>
            <p:cNvSpPr/>
            <p:nvPr/>
          </p:nvSpPr>
          <p:spPr>
            <a:xfrm>
              <a:off x="2699792" y="5589240"/>
              <a:ext cx="4561764" cy="75657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4" name="CaixaDeTexto 3"/>
          <p:cNvSpPr txBox="1"/>
          <p:nvPr/>
        </p:nvSpPr>
        <p:spPr>
          <a:xfrm>
            <a:off x="5216462" y="1937698"/>
            <a:ext cx="2730996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pt-BR" sz="1400" dirty="0"/>
              <a:t>Tipo de resposta: Acesso Negado (Processo decisório em curso) </a:t>
            </a:r>
          </a:p>
        </p:txBody>
      </p:sp>
      <p:cxnSp>
        <p:nvCxnSpPr>
          <p:cNvPr id="16" name="Conector de Seta Reta 15"/>
          <p:cNvCxnSpPr/>
          <p:nvPr/>
        </p:nvCxnSpPr>
        <p:spPr>
          <a:xfrm flipV="1">
            <a:off x="4621046" y="2352826"/>
            <a:ext cx="482582" cy="241518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79819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14171" y="-6118"/>
            <a:ext cx="9144000" cy="6858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Retângulo 1"/>
          <p:cNvSpPr/>
          <p:nvPr/>
        </p:nvSpPr>
        <p:spPr>
          <a:xfrm>
            <a:off x="21261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323B7A"/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733235" y="209406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>
                <a:solidFill>
                  <a:srgbClr val="323B7A"/>
                </a:solidFill>
                <a:latin typeface="Calibri" panose="020F0502020204030204" pitchFamily="34" charset="0"/>
              </a:rPr>
              <a:t>Monitoramento – Avaliação qualitativa das respostas da LAI</a:t>
            </a:r>
            <a:endParaRPr lang="pt-BR" sz="3600" dirty="0">
              <a:solidFill>
                <a:srgbClr val="296530"/>
              </a:solidFill>
              <a:latin typeface="Calibri" panose="020F0502020204030204" pitchFamily="34" charset="0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43" y="356904"/>
            <a:ext cx="361950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aixaDeTexto 9"/>
          <p:cNvSpPr txBox="1"/>
          <p:nvPr/>
        </p:nvSpPr>
        <p:spPr>
          <a:xfrm>
            <a:off x="366618" y="1537218"/>
            <a:ext cx="84249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rgbClr val="323B7A"/>
                </a:solidFill>
                <a:latin typeface="Calibri" panose="020F0502020204030204" pitchFamily="34" charset="0"/>
              </a:rPr>
              <a:t>PRINCIPAIS OBSERVAÇÕES </a:t>
            </a:r>
          </a:p>
          <a:p>
            <a:r>
              <a:rPr lang="pt-BR" sz="2000" dirty="0">
                <a:solidFill>
                  <a:srgbClr val="323B7A"/>
                </a:solidFill>
                <a:latin typeface="Calibri" panose="020F0502020204030204" pitchFamily="34" charset="0"/>
              </a:rPr>
              <a:t>Tipo de resposta </a:t>
            </a:r>
          </a:p>
          <a:p>
            <a:endParaRPr lang="pt-BR" sz="2000" dirty="0"/>
          </a:p>
          <a:p>
            <a:r>
              <a:rPr lang="pt-BR" sz="2000" dirty="0">
                <a:solidFill>
                  <a:srgbClr val="323B7A"/>
                </a:solidFill>
                <a:latin typeface="Calibri" panose="020F0502020204030204" pitchFamily="34" charset="0"/>
              </a:rPr>
              <a:t> </a:t>
            </a:r>
            <a:endParaRPr lang="pt-BR" sz="2000" dirty="0">
              <a:solidFill>
                <a:srgbClr val="296530"/>
              </a:solidFill>
              <a:latin typeface="Calibri" panose="020F0502020204030204" pitchFamily="34" charset="0"/>
            </a:endParaRPr>
          </a:p>
        </p:txBody>
      </p:sp>
      <p:grpSp>
        <p:nvGrpSpPr>
          <p:cNvPr id="14" name="Grupo 4"/>
          <p:cNvGrpSpPr/>
          <p:nvPr/>
        </p:nvGrpSpPr>
        <p:grpSpPr>
          <a:xfrm>
            <a:off x="21260" y="2478291"/>
            <a:ext cx="9027047" cy="3252657"/>
            <a:chOff x="155777" y="2469083"/>
            <a:chExt cx="8160857" cy="2592288"/>
          </a:xfrm>
        </p:grpSpPr>
        <p:pic>
          <p:nvPicPr>
            <p:cNvPr id="20" name="Imagem 19"/>
            <p:cNvPicPr>
              <a:picLocks noChangeAspect="1"/>
            </p:cNvPicPr>
            <p:nvPr/>
          </p:nvPicPr>
          <p:blipFill rotWithShape="1">
            <a:blip r:embed="rId3"/>
            <a:srcRect r="7617"/>
            <a:stretch/>
          </p:blipFill>
          <p:spPr>
            <a:xfrm>
              <a:off x="155777" y="2469083"/>
              <a:ext cx="8160857" cy="2592288"/>
            </a:xfrm>
            <a:prstGeom prst="rect">
              <a:avLst/>
            </a:prstGeom>
          </p:spPr>
        </p:pic>
        <p:sp>
          <p:nvSpPr>
            <p:cNvPr id="21" name="Retângulo 20"/>
            <p:cNvSpPr/>
            <p:nvPr/>
          </p:nvSpPr>
          <p:spPr>
            <a:xfrm>
              <a:off x="1331640" y="3212976"/>
              <a:ext cx="4631886" cy="21602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2" name="Retângulo 21"/>
            <p:cNvSpPr/>
            <p:nvPr/>
          </p:nvSpPr>
          <p:spPr>
            <a:xfrm>
              <a:off x="2579148" y="4304795"/>
              <a:ext cx="5449236" cy="56436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13" name="CaixaDeTexto 12"/>
          <p:cNvSpPr txBox="1"/>
          <p:nvPr/>
        </p:nvSpPr>
        <p:spPr>
          <a:xfrm>
            <a:off x="6243867" y="2354188"/>
            <a:ext cx="2730996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pt-BR" sz="1400" dirty="0"/>
              <a:t>Tipo de resposta: Não se trata de solicitação de informação</a:t>
            </a:r>
          </a:p>
        </p:txBody>
      </p:sp>
      <p:cxnSp>
        <p:nvCxnSpPr>
          <p:cNvPr id="15" name="Conector de Seta Reta 14"/>
          <p:cNvCxnSpPr/>
          <p:nvPr/>
        </p:nvCxnSpPr>
        <p:spPr>
          <a:xfrm flipV="1">
            <a:off x="6452531" y="2946953"/>
            <a:ext cx="320409" cy="464733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99433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14171" y="-6118"/>
            <a:ext cx="9144000" cy="6858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Retângulo 1"/>
          <p:cNvSpPr/>
          <p:nvPr/>
        </p:nvSpPr>
        <p:spPr>
          <a:xfrm>
            <a:off x="21261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323B7A"/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733235" y="209406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>
                <a:solidFill>
                  <a:srgbClr val="323B7A"/>
                </a:solidFill>
                <a:latin typeface="Calibri" panose="020F0502020204030204" pitchFamily="34" charset="0"/>
              </a:rPr>
              <a:t>Monitoramento – Avaliação qualitativa das respostas da LAI</a:t>
            </a:r>
            <a:endParaRPr lang="pt-BR" sz="3600" dirty="0">
              <a:solidFill>
                <a:srgbClr val="296530"/>
              </a:solidFill>
              <a:latin typeface="Calibri" panose="020F0502020204030204" pitchFamily="34" charset="0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43" y="356904"/>
            <a:ext cx="361950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aixaDeTexto 9"/>
          <p:cNvSpPr txBox="1"/>
          <p:nvPr/>
        </p:nvSpPr>
        <p:spPr>
          <a:xfrm>
            <a:off x="366618" y="1537218"/>
            <a:ext cx="8424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rgbClr val="323B7A"/>
                </a:solidFill>
                <a:latin typeface="Calibri" panose="020F0502020204030204" pitchFamily="34" charset="0"/>
              </a:rPr>
              <a:t>PRINCIPAIS OBSERVAÇÕES </a:t>
            </a:r>
          </a:p>
          <a:p>
            <a:r>
              <a:rPr lang="pt-BR" sz="2000" dirty="0">
                <a:solidFill>
                  <a:srgbClr val="323B7A"/>
                </a:solidFill>
                <a:latin typeface="Calibri" panose="020F0502020204030204" pitchFamily="34" charset="0"/>
              </a:rPr>
              <a:t>Tipo de resposta</a:t>
            </a:r>
            <a:endParaRPr lang="pt-BR" sz="2000" dirty="0">
              <a:solidFill>
                <a:srgbClr val="296530"/>
              </a:solidFill>
              <a:latin typeface="Calibri" panose="020F0502020204030204" pitchFamily="34" charset="0"/>
            </a:endParaRPr>
          </a:p>
        </p:txBody>
      </p:sp>
      <p:grpSp>
        <p:nvGrpSpPr>
          <p:cNvPr id="13" name="Grupo 4"/>
          <p:cNvGrpSpPr/>
          <p:nvPr/>
        </p:nvGrpSpPr>
        <p:grpSpPr>
          <a:xfrm>
            <a:off x="149815" y="2928313"/>
            <a:ext cx="8442755" cy="3240360"/>
            <a:chOff x="469378" y="2564904"/>
            <a:chExt cx="8442755" cy="3240360"/>
          </a:xfrm>
        </p:grpSpPr>
        <p:pic>
          <p:nvPicPr>
            <p:cNvPr id="14" name="Imagem 13"/>
            <p:cNvPicPr>
              <a:picLocks noChangeAspect="1"/>
            </p:cNvPicPr>
            <p:nvPr/>
          </p:nvPicPr>
          <p:blipFill rotWithShape="1">
            <a:blip r:embed="rId3"/>
            <a:srcRect t="2532" b="27997"/>
            <a:stretch/>
          </p:blipFill>
          <p:spPr>
            <a:xfrm>
              <a:off x="469378" y="2564904"/>
              <a:ext cx="8442755" cy="3240360"/>
            </a:xfrm>
            <a:prstGeom prst="rect">
              <a:avLst/>
            </a:prstGeom>
          </p:spPr>
        </p:pic>
        <p:grpSp>
          <p:nvGrpSpPr>
            <p:cNvPr id="17" name="Grupo 3"/>
            <p:cNvGrpSpPr/>
            <p:nvPr/>
          </p:nvGrpSpPr>
          <p:grpSpPr>
            <a:xfrm>
              <a:off x="469378" y="3284984"/>
              <a:ext cx="8351093" cy="2448272"/>
              <a:chOff x="469378" y="3284984"/>
              <a:chExt cx="8351093" cy="2448272"/>
            </a:xfrm>
          </p:grpSpPr>
          <p:sp>
            <p:nvSpPr>
              <p:cNvPr id="18" name="Retângulo 17"/>
              <p:cNvSpPr/>
              <p:nvPr/>
            </p:nvSpPr>
            <p:spPr>
              <a:xfrm>
                <a:off x="469378" y="3284984"/>
                <a:ext cx="4631886" cy="288032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9" name="Retângulo 18"/>
              <p:cNvSpPr/>
              <p:nvPr/>
            </p:nvSpPr>
            <p:spPr>
              <a:xfrm>
                <a:off x="3408184" y="4257092"/>
                <a:ext cx="5412287" cy="1476164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</p:grpSp>
      <p:sp>
        <p:nvSpPr>
          <p:cNvPr id="15" name="CaixaDeTexto 14"/>
          <p:cNvSpPr txBox="1"/>
          <p:nvPr/>
        </p:nvSpPr>
        <p:spPr>
          <a:xfrm>
            <a:off x="5508405" y="2092944"/>
            <a:ext cx="2730996" cy="954107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pt-BR" sz="1400" dirty="0"/>
              <a:t>Tipo de resposta: Acesso Negado </a:t>
            </a:r>
          </a:p>
          <a:p>
            <a:endParaRPr lang="pt-BR" sz="1400" dirty="0"/>
          </a:p>
          <a:p>
            <a:r>
              <a:rPr lang="pt-BR" sz="1400" dirty="0"/>
              <a:t>OBS: Não deve-se direcionar o requerente para área técnica. </a:t>
            </a:r>
          </a:p>
        </p:txBody>
      </p:sp>
      <p:cxnSp>
        <p:nvCxnSpPr>
          <p:cNvPr id="16" name="Conector de Seta Reta 15"/>
          <p:cNvCxnSpPr/>
          <p:nvPr/>
        </p:nvCxnSpPr>
        <p:spPr>
          <a:xfrm flipV="1">
            <a:off x="4897269" y="3125972"/>
            <a:ext cx="514703" cy="489019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11468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14171" y="-6118"/>
            <a:ext cx="9144000" cy="6858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Retângulo 1"/>
          <p:cNvSpPr/>
          <p:nvPr/>
        </p:nvSpPr>
        <p:spPr>
          <a:xfrm>
            <a:off x="21261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323B7A"/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733235" y="209406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>
                <a:solidFill>
                  <a:srgbClr val="323B7A"/>
                </a:solidFill>
                <a:latin typeface="Calibri" panose="020F0502020204030204" pitchFamily="34" charset="0"/>
              </a:rPr>
              <a:t>Monitoramento – Avaliação qualitativa das respostas da LAI</a:t>
            </a:r>
            <a:endParaRPr lang="pt-BR" sz="3600" dirty="0">
              <a:solidFill>
                <a:srgbClr val="296530"/>
              </a:solidFill>
              <a:latin typeface="Calibri" panose="020F0502020204030204" pitchFamily="34" charset="0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43" y="356904"/>
            <a:ext cx="361950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aixaDeTexto 9"/>
          <p:cNvSpPr txBox="1"/>
          <p:nvPr/>
        </p:nvSpPr>
        <p:spPr>
          <a:xfrm>
            <a:off x="366618" y="1537218"/>
            <a:ext cx="84249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rgbClr val="323B7A"/>
                </a:solidFill>
                <a:latin typeface="Calibri" panose="020F0502020204030204" pitchFamily="34" charset="0"/>
              </a:rPr>
              <a:t>PRINCIPAIS OBSERVAÇÕES</a:t>
            </a:r>
          </a:p>
          <a:p>
            <a:r>
              <a:rPr lang="pt-BR" sz="2000" dirty="0">
                <a:solidFill>
                  <a:srgbClr val="323B7A"/>
                </a:solidFill>
                <a:latin typeface="Calibri" panose="020F0502020204030204" pitchFamily="34" charset="0"/>
              </a:rPr>
              <a:t>Tipo de resposta</a:t>
            </a:r>
          </a:p>
          <a:p>
            <a:endParaRPr lang="pt-BR" sz="2000" dirty="0"/>
          </a:p>
          <a:p>
            <a:r>
              <a:rPr lang="pt-BR" sz="2000" dirty="0">
                <a:solidFill>
                  <a:srgbClr val="323B7A"/>
                </a:solidFill>
                <a:latin typeface="Calibri" panose="020F0502020204030204" pitchFamily="34" charset="0"/>
              </a:rPr>
              <a:t> </a:t>
            </a:r>
            <a:endParaRPr lang="pt-BR" sz="2000" dirty="0">
              <a:solidFill>
                <a:srgbClr val="296530"/>
              </a:solidFill>
              <a:latin typeface="Calibri" panose="020F0502020204030204" pitchFamily="34" charset="0"/>
            </a:endParaRPr>
          </a:p>
        </p:txBody>
      </p:sp>
      <p:grpSp>
        <p:nvGrpSpPr>
          <p:cNvPr id="16" name="Grupo 6"/>
          <p:cNvGrpSpPr/>
          <p:nvPr/>
        </p:nvGrpSpPr>
        <p:grpSpPr>
          <a:xfrm>
            <a:off x="1092636" y="2501386"/>
            <a:ext cx="6643404" cy="4178200"/>
            <a:chOff x="1043608" y="2192090"/>
            <a:chExt cx="6643404" cy="4178200"/>
          </a:xfrm>
        </p:grpSpPr>
        <p:pic>
          <p:nvPicPr>
            <p:cNvPr id="20" name="Imagem 19"/>
            <p:cNvPicPr>
              <a:picLocks noChangeAspect="1"/>
            </p:cNvPicPr>
            <p:nvPr/>
          </p:nvPicPr>
          <p:blipFill rotWithShape="1">
            <a:blip r:embed="rId3"/>
            <a:srcRect b="14927"/>
            <a:stretch/>
          </p:blipFill>
          <p:spPr>
            <a:xfrm>
              <a:off x="1043608" y="2192090"/>
              <a:ext cx="6643404" cy="4178200"/>
            </a:xfrm>
            <a:prstGeom prst="rect">
              <a:avLst/>
            </a:prstGeom>
          </p:spPr>
        </p:pic>
        <p:sp>
          <p:nvSpPr>
            <p:cNvPr id="21" name="Retângulo 20"/>
            <p:cNvSpPr/>
            <p:nvPr/>
          </p:nvSpPr>
          <p:spPr>
            <a:xfrm>
              <a:off x="1043608" y="2780928"/>
              <a:ext cx="3528392" cy="21602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2" name="Retângulo 21"/>
            <p:cNvSpPr/>
            <p:nvPr/>
          </p:nvSpPr>
          <p:spPr>
            <a:xfrm>
              <a:off x="3275856" y="5085184"/>
              <a:ext cx="4176464" cy="57606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13" name="CaixaDeTexto 12"/>
          <p:cNvSpPr txBox="1"/>
          <p:nvPr/>
        </p:nvSpPr>
        <p:spPr>
          <a:xfrm>
            <a:off x="5350401" y="2028685"/>
            <a:ext cx="2730996" cy="1169551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pt-BR" sz="1400" dirty="0"/>
              <a:t>Tipo de resposta: Acesso Negado </a:t>
            </a:r>
          </a:p>
          <a:p>
            <a:endParaRPr lang="pt-BR" sz="1400" dirty="0"/>
          </a:p>
          <a:p>
            <a:r>
              <a:rPr lang="pt-BR" sz="1400" dirty="0"/>
              <a:t>OBS: informar que a informação será entregue posteriormente não é acesso concedido</a:t>
            </a:r>
          </a:p>
        </p:txBody>
      </p:sp>
      <p:cxnSp>
        <p:nvCxnSpPr>
          <p:cNvPr id="14" name="Conector de Seta Reta 13"/>
          <p:cNvCxnSpPr/>
          <p:nvPr/>
        </p:nvCxnSpPr>
        <p:spPr>
          <a:xfrm flipV="1">
            <a:off x="4763753" y="2826046"/>
            <a:ext cx="482582" cy="241518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7870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14171" y="-6118"/>
            <a:ext cx="9144000" cy="6858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Retângulo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323B7A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41280" y="1301097"/>
            <a:ext cx="777686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000" dirty="0">
                <a:latin typeface="Calibri" panose="020F0502020204030204" pitchFamily="34" charset="0"/>
              </a:rPr>
              <a:t>Compete à CGU: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sz="2000" dirty="0">
              <a:latin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000" b="1" dirty="0">
                <a:latin typeface="Calibri" panose="020F0502020204030204" pitchFamily="34" charset="0"/>
              </a:rPr>
              <a:t>Monitorar a implementação da Lei nº 12.527/2011</a:t>
            </a:r>
            <a:r>
              <a:rPr lang="pt-BR" sz="2000" dirty="0">
                <a:latin typeface="Calibri" panose="020F0502020204030204" pitchFamily="34" charset="0"/>
              </a:rPr>
              <a:t>, concentrando e consolidando a publicação de informações estatísticas relacionadas no art. 45;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sz="2000" dirty="0">
              <a:latin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000" b="1" dirty="0">
                <a:latin typeface="Calibri" panose="020F0502020204030204" pitchFamily="34" charset="0"/>
              </a:rPr>
              <a:t>Preparar relatório anual</a:t>
            </a:r>
            <a:r>
              <a:rPr lang="pt-BR" sz="2000" dirty="0">
                <a:latin typeface="Calibri" panose="020F0502020204030204" pitchFamily="34" charset="0"/>
              </a:rPr>
              <a:t> com informações referentes à implementação da Lei 12.527/2011, a ser encaminhada ao Congresso Nacional;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sz="2000" dirty="0">
              <a:latin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000" b="1" dirty="0">
                <a:latin typeface="Calibri" panose="020F0502020204030204" pitchFamily="34" charset="0"/>
              </a:rPr>
              <a:t>Monitorar a aplicação do Decreto nº 7.724/2012</a:t>
            </a:r>
            <a:r>
              <a:rPr lang="pt-BR" sz="2000" dirty="0">
                <a:latin typeface="Calibri" panose="020F0502020204030204" pitchFamily="34" charset="0"/>
              </a:rPr>
              <a:t>, especialmente o cumprimento dos prazos e procedimentos;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sz="2000" dirty="0">
              <a:latin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000" b="1" dirty="0">
                <a:latin typeface="Calibri" panose="020F0502020204030204" pitchFamily="34" charset="0"/>
              </a:rPr>
              <a:t>Estabelecer procedimentos, regras e padrões </a:t>
            </a:r>
            <a:r>
              <a:rPr lang="pt-BR" sz="2000" dirty="0">
                <a:latin typeface="Calibri" panose="020F0502020204030204" pitchFamily="34" charset="0"/>
              </a:rPr>
              <a:t>de divulgação de informação ao público, fixando prazo máximo para atualização.</a:t>
            </a:r>
          </a:p>
          <a:p>
            <a:pPr algn="just"/>
            <a:endParaRPr lang="pt-BR" sz="2000" dirty="0">
              <a:latin typeface="Calibri" panose="020F0502020204030204" pitchFamily="34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05" y="409968"/>
            <a:ext cx="361950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737981" y="243006"/>
            <a:ext cx="7745538" cy="8160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000" dirty="0">
                <a:solidFill>
                  <a:srgbClr val="323B7A"/>
                </a:solidFill>
                <a:latin typeface="Calibri" panose="020F0502020204030204" pitchFamily="34" charset="0"/>
                <a:ea typeface="+mn-ea"/>
                <a:cs typeface="+mn-cs"/>
              </a:rPr>
              <a:t>Monitoramento da LAI</a:t>
            </a:r>
          </a:p>
        </p:txBody>
      </p:sp>
    </p:spTree>
    <p:extLst>
      <p:ext uri="{BB962C8B-B14F-4D97-AF65-F5344CB8AC3E}">
        <p14:creationId xmlns:p14="http://schemas.microsoft.com/office/powerpoint/2010/main" val="31420005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14171" y="-6118"/>
            <a:ext cx="9144000" cy="6858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Retângulo 1"/>
          <p:cNvSpPr/>
          <p:nvPr/>
        </p:nvSpPr>
        <p:spPr>
          <a:xfrm>
            <a:off x="21261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323B7A"/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733235" y="209406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>
                <a:solidFill>
                  <a:srgbClr val="323B7A"/>
                </a:solidFill>
                <a:latin typeface="Calibri" panose="020F0502020204030204" pitchFamily="34" charset="0"/>
              </a:rPr>
              <a:t>Monitoramento – Avaliação qualitativa das respostas da LAI</a:t>
            </a:r>
            <a:endParaRPr lang="pt-BR" sz="3600" dirty="0">
              <a:solidFill>
                <a:srgbClr val="296530"/>
              </a:solidFill>
              <a:latin typeface="Calibri" panose="020F0502020204030204" pitchFamily="34" charset="0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43" y="356904"/>
            <a:ext cx="361950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aixaDeTexto 9"/>
          <p:cNvSpPr txBox="1"/>
          <p:nvPr/>
        </p:nvSpPr>
        <p:spPr>
          <a:xfrm>
            <a:off x="366618" y="1402613"/>
            <a:ext cx="84249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rgbClr val="323B7A"/>
                </a:solidFill>
                <a:latin typeface="Calibri" panose="020F0502020204030204" pitchFamily="34" charset="0"/>
              </a:rPr>
              <a:t>PRINCIPAIS CONSTATAÇÕES</a:t>
            </a:r>
          </a:p>
          <a:p>
            <a:r>
              <a:rPr lang="pt-BR" sz="2000" dirty="0">
                <a:solidFill>
                  <a:srgbClr val="323B7A"/>
                </a:solidFill>
                <a:latin typeface="Calibri" panose="020F0502020204030204" pitchFamily="34" charset="0"/>
              </a:rPr>
              <a:t>Classificação do Tipo de Resposta</a:t>
            </a:r>
          </a:p>
          <a:p>
            <a:endParaRPr lang="pt-BR" sz="2000" dirty="0"/>
          </a:p>
          <a:p>
            <a:r>
              <a:rPr lang="pt-BR" sz="2000" dirty="0">
                <a:solidFill>
                  <a:srgbClr val="323B7A"/>
                </a:solidFill>
                <a:latin typeface="Calibri" panose="020F0502020204030204" pitchFamily="34" charset="0"/>
              </a:rPr>
              <a:t> </a:t>
            </a:r>
            <a:endParaRPr lang="pt-BR" sz="2000" dirty="0">
              <a:solidFill>
                <a:srgbClr val="296530"/>
              </a:solidFill>
              <a:latin typeface="Calibri" panose="020F0502020204030204" pitchFamily="34" charset="0"/>
            </a:endParaRPr>
          </a:p>
        </p:txBody>
      </p:sp>
      <p:pic>
        <p:nvPicPr>
          <p:cNvPr id="16" name="Imagem 15"/>
          <p:cNvPicPr>
            <a:picLocks noChangeAspect="1"/>
          </p:cNvPicPr>
          <p:nvPr/>
        </p:nvPicPr>
        <p:blipFill rotWithShape="1">
          <a:blip r:embed="rId3"/>
          <a:srcRect t="2834" b="30605"/>
          <a:stretch/>
        </p:blipFill>
        <p:spPr>
          <a:xfrm>
            <a:off x="906225" y="2464829"/>
            <a:ext cx="6407788" cy="4014860"/>
          </a:xfrm>
          <a:prstGeom prst="rect">
            <a:avLst/>
          </a:prstGeom>
        </p:spPr>
      </p:pic>
      <p:sp>
        <p:nvSpPr>
          <p:cNvPr id="8" name="CaixaDeTexto 7"/>
          <p:cNvSpPr txBox="1"/>
          <p:nvPr/>
        </p:nvSpPr>
        <p:spPr>
          <a:xfrm>
            <a:off x="5200455" y="1675672"/>
            <a:ext cx="3774407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pt-BR" sz="1400" dirty="0"/>
              <a:t>Tipo de resposta: Acesso Negado </a:t>
            </a:r>
          </a:p>
          <a:p>
            <a:r>
              <a:rPr lang="pt-BR" sz="1400" dirty="0"/>
              <a:t>Classificação do Tipo de resposta: Dados pessoais</a:t>
            </a:r>
          </a:p>
        </p:txBody>
      </p:sp>
      <p:cxnSp>
        <p:nvCxnSpPr>
          <p:cNvPr id="9" name="Conector de Seta Reta 8"/>
          <p:cNvCxnSpPr/>
          <p:nvPr/>
        </p:nvCxnSpPr>
        <p:spPr>
          <a:xfrm flipV="1">
            <a:off x="6400363" y="2264145"/>
            <a:ext cx="159925" cy="549869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91042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14171" y="-6118"/>
            <a:ext cx="9144000" cy="6858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Retângulo 1"/>
          <p:cNvSpPr/>
          <p:nvPr/>
        </p:nvSpPr>
        <p:spPr>
          <a:xfrm>
            <a:off x="21261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323B7A"/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733235" y="209406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>
                <a:solidFill>
                  <a:srgbClr val="323B7A"/>
                </a:solidFill>
                <a:latin typeface="Calibri" panose="020F0502020204030204" pitchFamily="34" charset="0"/>
              </a:rPr>
              <a:t>Monitoramento – Avaliação qualitativa das respostas da LAI</a:t>
            </a:r>
            <a:endParaRPr lang="pt-BR" sz="3600" dirty="0">
              <a:solidFill>
                <a:srgbClr val="296530"/>
              </a:solidFill>
              <a:latin typeface="Calibri" panose="020F0502020204030204" pitchFamily="34" charset="0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43" y="356904"/>
            <a:ext cx="361950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aixaDeTexto 9"/>
          <p:cNvSpPr txBox="1"/>
          <p:nvPr/>
        </p:nvSpPr>
        <p:spPr>
          <a:xfrm>
            <a:off x="366618" y="1537218"/>
            <a:ext cx="84249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rgbClr val="323B7A"/>
                </a:solidFill>
                <a:latin typeface="Calibri" panose="020F0502020204030204" pitchFamily="34" charset="0"/>
              </a:rPr>
              <a:t>PRINCIPAIS CONSTATAÇÕES</a:t>
            </a:r>
          </a:p>
          <a:p>
            <a:r>
              <a:rPr lang="pt-BR" sz="2000" dirty="0">
                <a:solidFill>
                  <a:srgbClr val="323B7A"/>
                </a:solidFill>
                <a:latin typeface="Calibri" panose="020F0502020204030204" pitchFamily="34" charset="0"/>
              </a:rPr>
              <a:t>Restrição de conteúdo</a:t>
            </a:r>
          </a:p>
          <a:p>
            <a:endParaRPr lang="pt-BR" sz="2000" dirty="0"/>
          </a:p>
          <a:p>
            <a:r>
              <a:rPr lang="pt-BR" sz="2000" dirty="0">
                <a:solidFill>
                  <a:srgbClr val="323B7A"/>
                </a:solidFill>
                <a:latin typeface="Calibri" panose="020F0502020204030204" pitchFamily="34" charset="0"/>
              </a:rPr>
              <a:t> </a:t>
            </a:r>
            <a:endParaRPr lang="pt-BR" sz="2000" dirty="0">
              <a:solidFill>
                <a:srgbClr val="29653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2241455" y="2326791"/>
            <a:ext cx="3741544" cy="1964324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pt-BR"/>
          </a:p>
        </p:txBody>
      </p:sp>
      <p:sp>
        <p:nvSpPr>
          <p:cNvPr id="14" name="Diferente de 13"/>
          <p:cNvSpPr/>
          <p:nvPr/>
        </p:nvSpPr>
        <p:spPr>
          <a:xfrm>
            <a:off x="3820112" y="3756595"/>
            <a:ext cx="455675" cy="214032"/>
          </a:xfrm>
          <a:prstGeom prst="mathNotEqual">
            <a:avLst/>
          </a:prstGeom>
          <a:solidFill>
            <a:schemeClr val="tx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5" name="CaixaDeTexto 14"/>
          <p:cNvSpPr txBox="1"/>
          <p:nvPr/>
        </p:nvSpPr>
        <p:spPr>
          <a:xfrm>
            <a:off x="403239" y="2766711"/>
            <a:ext cx="7771505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/>
              <a:t>-   Nome completo sozinho não é considerado informação restrita, em regra</a:t>
            </a:r>
          </a:p>
          <a:p>
            <a:pPr algn="just"/>
            <a:endParaRPr lang="pt-BR" sz="1100" dirty="0"/>
          </a:p>
          <a:p>
            <a:pPr marL="285750" indent="-285750" algn="just">
              <a:buFontTx/>
              <a:buChar char="-"/>
            </a:pPr>
            <a:r>
              <a:rPr lang="pt-BR" dirty="0"/>
              <a:t>A avaliação deve ser total (pergunta, resposta e anexo)</a:t>
            </a:r>
          </a:p>
          <a:p>
            <a:pPr marL="285750" indent="-285750" algn="just">
              <a:buFontTx/>
              <a:buChar char="-"/>
            </a:pPr>
            <a:endParaRPr lang="pt-BR" sz="1100" dirty="0"/>
          </a:p>
          <a:p>
            <a:pPr marL="285750" indent="-285750" algn="just">
              <a:buFontTx/>
              <a:buChar char="-"/>
            </a:pPr>
            <a:r>
              <a:rPr lang="pt-BR" dirty="0"/>
              <a:t>Negativa de informação restrita             pedido com informação restrita </a:t>
            </a:r>
          </a:p>
          <a:p>
            <a:pPr marL="285750" indent="-285750" algn="just">
              <a:buFontTx/>
              <a:buChar char="-"/>
            </a:pPr>
            <a:endParaRPr lang="pt-BR" dirty="0"/>
          </a:p>
          <a:p>
            <a:pPr marL="285750" indent="-285750" algn="just">
              <a:buFontTx/>
              <a:buChar char="-"/>
            </a:pPr>
            <a:r>
              <a:rPr lang="pt-BR" dirty="0"/>
              <a:t>Sugerimos que o órgão, ao responder um pedido de informação, não coloque na resposta o nome completo do cidadão, CPF, RG e outros números de identificação. </a:t>
            </a:r>
          </a:p>
          <a:p>
            <a:pPr marL="285750" indent="-285750" algn="just">
              <a:buFontTx/>
              <a:buChar char="-"/>
            </a:pPr>
            <a:endParaRPr lang="pt-BR" dirty="0"/>
          </a:p>
          <a:p>
            <a:pPr marL="285750" indent="-285750" algn="just">
              <a:buFontTx/>
              <a:buChar char="-"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854168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14171" y="-6118"/>
            <a:ext cx="9144000" cy="6858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Retângulo 1"/>
          <p:cNvSpPr/>
          <p:nvPr/>
        </p:nvSpPr>
        <p:spPr>
          <a:xfrm>
            <a:off x="21261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323B7A"/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733235" y="209406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>
                <a:solidFill>
                  <a:srgbClr val="323B7A"/>
                </a:solidFill>
                <a:latin typeface="Calibri" panose="020F0502020204030204" pitchFamily="34" charset="0"/>
              </a:rPr>
              <a:t>Monitoramento – Avaliação qualitativa das respostas da LAI</a:t>
            </a:r>
            <a:endParaRPr lang="pt-BR" sz="3600" dirty="0">
              <a:solidFill>
                <a:srgbClr val="296530"/>
              </a:solidFill>
              <a:latin typeface="Calibri" panose="020F0502020204030204" pitchFamily="34" charset="0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43" y="356904"/>
            <a:ext cx="361950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aixaDeTexto 9"/>
          <p:cNvSpPr txBox="1"/>
          <p:nvPr/>
        </p:nvSpPr>
        <p:spPr>
          <a:xfrm>
            <a:off x="366618" y="1537218"/>
            <a:ext cx="84249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rgbClr val="323B7A"/>
                </a:solidFill>
                <a:latin typeface="Calibri" panose="020F0502020204030204" pitchFamily="34" charset="0"/>
              </a:rPr>
              <a:t>PRINCIPAIS CONSTATAÇÕES</a:t>
            </a:r>
          </a:p>
          <a:p>
            <a:r>
              <a:rPr lang="pt-BR" sz="2000" dirty="0">
                <a:solidFill>
                  <a:srgbClr val="323B7A"/>
                </a:solidFill>
                <a:latin typeface="Calibri" panose="020F0502020204030204" pitchFamily="34" charset="0"/>
              </a:rPr>
              <a:t>Restrição de conteúdo</a:t>
            </a:r>
            <a:endParaRPr lang="pt-BR" sz="2000" dirty="0"/>
          </a:p>
          <a:p>
            <a:r>
              <a:rPr lang="pt-BR" sz="2000" dirty="0">
                <a:solidFill>
                  <a:srgbClr val="323B7A"/>
                </a:solidFill>
                <a:latin typeface="Calibri" panose="020F0502020204030204" pitchFamily="34" charset="0"/>
              </a:rPr>
              <a:t> </a:t>
            </a:r>
            <a:endParaRPr lang="pt-BR" sz="2000" dirty="0">
              <a:solidFill>
                <a:srgbClr val="29653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2241455" y="2326791"/>
            <a:ext cx="3741544" cy="1964324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pt-BR"/>
          </a:p>
        </p:txBody>
      </p:sp>
      <p:pic>
        <p:nvPicPr>
          <p:cNvPr id="13" name="Imagem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5561" y="2211572"/>
            <a:ext cx="7515702" cy="4427987"/>
          </a:xfrm>
          <a:prstGeom prst="rect">
            <a:avLst/>
          </a:prstGeom>
        </p:spPr>
      </p:pic>
      <p:sp>
        <p:nvSpPr>
          <p:cNvPr id="9" name="CaixaDeTexto 8"/>
          <p:cNvSpPr txBox="1"/>
          <p:nvPr/>
        </p:nvSpPr>
        <p:spPr>
          <a:xfrm>
            <a:off x="5426796" y="5153680"/>
            <a:ext cx="2689886" cy="1169551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pt-BR" sz="1400" dirty="0"/>
              <a:t>Órgão permitiu a abertura de pedido com informações pessoais</a:t>
            </a:r>
          </a:p>
          <a:p>
            <a:endParaRPr lang="pt-BR" sz="1400" dirty="0"/>
          </a:p>
          <a:p>
            <a:endParaRPr lang="pt-BR" sz="1400" dirty="0"/>
          </a:p>
          <a:p>
            <a:endParaRPr lang="pt-BR" sz="1400" dirty="0"/>
          </a:p>
        </p:txBody>
      </p:sp>
      <p:cxnSp>
        <p:nvCxnSpPr>
          <p:cNvPr id="14" name="Conector de Seta Reta 13"/>
          <p:cNvCxnSpPr/>
          <p:nvPr/>
        </p:nvCxnSpPr>
        <p:spPr>
          <a:xfrm flipV="1">
            <a:off x="4379554" y="5603358"/>
            <a:ext cx="806951" cy="110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92635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14171" y="-6118"/>
            <a:ext cx="9144000" cy="6858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Retângulo 1"/>
          <p:cNvSpPr/>
          <p:nvPr/>
        </p:nvSpPr>
        <p:spPr>
          <a:xfrm>
            <a:off x="21261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323B7A"/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733235" y="209406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>
                <a:solidFill>
                  <a:srgbClr val="323B7A"/>
                </a:solidFill>
                <a:latin typeface="Calibri" panose="020F0502020204030204" pitchFamily="34" charset="0"/>
              </a:rPr>
              <a:t>Monitoramento – Avaliação qualitativa das respostas da LAI</a:t>
            </a:r>
            <a:endParaRPr lang="pt-BR" sz="3600" dirty="0">
              <a:solidFill>
                <a:srgbClr val="296530"/>
              </a:solidFill>
              <a:latin typeface="Calibri" panose="020F0502020204030204" pitchFamily="34" charset="0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43" y="356904"/>
            <a:ext cx="361950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aixaDeTexto 9"/>
          <p:cNvSpPr txBox="1"/>
          <p:nvPr/>
        </p:nvSpPr>
        <p:spPr>
          <a:xfrm>
            <a:off x="366618" y="1537218"/>
            <a:ext cx="84249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rgbClr val="323B7A"/>
                </a:solidFill>
                <a:latin typeface="Calibri" panose="020F0502020204030204" pitchFamily="34" charset="0"/>
              </a:rPr>
              <a:t>PRINCIPAIS OBSERVAÇÕES</a:t>
            </a:r>
          </a:p>
          <a:p>
            <a:r>
              <a:rPr lang="pt-BR" sz="2000" dirty="0">
                <a:solidFill>
                  <a:srgbClr val="323B7A"/>
                </a:solidFill>
                <a:latin typeface="Calibri" panose="020F0502020204030204" pitchFamily="34" charset="0"/>
              </a:rPr>
              <a:t>Restrição de conteúdo</a:t>
            </a:r>
            <a:endParaRPr lang="pt-BR" sz="2000" dirty="0"/>
          </a:p>
          <a:p>
            <a:r>
              <a:rPr lang="pt-BR" sz="2000" dirty="0">
                <a:solidFill>
                  <a:srgbClr val="323B7A"/>
                </a:solidFill>
                <a:latin typeface="Calibri" panose="020F0502020204030204" pitchFamily="34" charset="0"/>
              </a:rPr>
              <a:t> </a:t>
            </a:r>
            <a:endParaRPr lang="pt-BR" sz="2000" dirty="0">
              <a:solidFill>
                <a:srgbClr val="296530"/>
              </a:solidFill>
              <a:latin typeface="Calibri" panose="020F0502020204030204" pitchFamily="34" charset="0"/>
            </a:endParaRPr>
          </a:p>
        </p:txBody>
      </p:sp>
      <p:pic>
        <p:nvPicPr>
          <p:cNvPr id="16" name="Imagem 15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" t="4304" r="1328" b="37836"/>
          <a:stretch/>
        </p:blipFill>
        <p:spPr>
          <a:xfrm>
            <a:off x="547592" y="2419756"/>
            <a:ext cx="8139207" cy="4321286"/>
          </a:xfrm>
          <a:prstGeom prst="rect">
            <a:avLst/>
          </a:prstGeom>
        </p:spPr>
      </p:pic>
      <p:sp>
        <p:nvSpPr>
          <p:cNvPr id="9" name="CaixaDeTexto 8"/>
          <p:cNvSpPr txBox="1"/>
          <p:nvPr/>
        </p:nvSpPr>
        <p:spPr>
          <a:xfrm>
            <a:off x="5002066" y="6044148"/>
            <a:ext cx="2689886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pt-BR" sz="1400" dirty="0"/>
              <a:t>Órgão bloqueou publicação onde não havia informação restrita</a:t>
            </a:r>
          </a:p>
        </p:txBody>
      </p:sp>
      <p:cxnSp>
        <p:nvCxnSpPr>
          <p:cNvPr id="13" name="Conector de Seta Reta 12"/>
          <p:cNvCxnSpPr/>
          <p:nvPr/>
        </p:nvCxnSpPr>
        <p:spPr>
          <a:xfrm flipV="1">
            <a:off x="4014141" y="6305758"/>
            <a:ext cx="806951" cy="110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35484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14171" y="-6118"/>
            <a:ext cx="9144000" cy="6858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Retângulo 1"/>
          <p:cNvSpPr/>
          <p:nvPr/>
        </p:nvSpPr>
        <p:spPr>
          <a:xfrm>
            <a:off x="21261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323B7A"/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733235" y="209406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>
                <a:solidFill>
                  <a:srgbClr val="323B7A"/>
                </a:solidFill>
                <a:latin typeface="Calibri" panose="020F0502020204030204" pitchFamily="34" charset="0"/>
              </a:rPr>
              <a:t>Monitoramento – Avaliação qualitativa das respostas da LAI</a:t>
            </a:r>
            <a:endParaRPr lang="pt-BR" sz="3600" dirty="0">
              <a:solidFill>
                <a:srgbClr val="296530"/>
              </a:solidFill>
              <a:latin typeface="Calibri" panose="020F0502020204030204" pitchFamily="34" charset="0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43" y="356904"/>
            <a:ext cx="361950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aixaDeTexto 9"/>
          <p:cNvSpPr txBox="1"/>
          <p:nvPr/>
        </p:nvSpPr>
        <p:spPr>
          <a:xfrm>
            <a:off x="366618" y="1537218"/>
            <a:ext cx="84249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rgbClr val="323B7A"/>
                </a:solidFill>
                <a:latin typeface="Calibri" panose="020F0502020204030204" pitchFamily="34" charset="0"/>
              </a:rPr>
              <a:t>PRINCIPAIS OBSERVAÇÕES</a:t>
            </a:r>
          </a:p>
          <a:p>
            <a:r>
              <a:rPr lang="pt-BR" sz="2000" dirty="0">
                <a:solidFill>
                  <a:srgbClr val="323B7A"/>
                </a:solidFill>
                <a:latin typeface="Calibri" panose="020F0502020204030204" pitchFamily="34" charset="0"/>
              </a:rPr>
              <a:t>Restrição de conteúdo</a:t>
            </a:r>
            <a:endParaRPr lang="pt-BR" sz="2000" dirty="0"/>
          </a:p>
          <a:p>
            <a:r>
              <a:rPr lang="pt-BR" sz="2000" dirty="0">
                <a:solidFill>
                  <a:srgbClr val="323B7A"/>
                </a:solidFill>
                <a:latin typeface="Calibri" panose="020F0502020204030204" pitchFamily="34" charset="0"/>
              </a:rPr>
              <a:t> </a:t>
            </a:r>
            <a:endParaRPr lang="pt-BR" sz="2000" dirty="0">
              <a:solidFill>
                <a:srgbClr val="296530"/>
              </a:solidFill>
              <a:latin typeface="Calibri" panose="020F0502020204030204" pitchFamily="34" charset="0"/>
            </a:endParaRPr>
          </a:p>
        </p:txBody>
      </p:sp>
      <p:pic>
        <p:nvPicPr>
          <p:cNvPr id="13" name="Imagem 12"/>
          <p:cNvPicPr>
            <a:picLocks noChangeAspect="1"/>
          </p:cNvPicPr>
          <p:nvPr/>
        </p:nvPicPr>
        <p:blipFill rotWithShape="1">
          <a:blip r:embed="rId3"/>
          <a:srcRect l="888" r="3934"/>
          <a:stretch/>
        </p:blipFill>
        <p:spPr>
          <a:xfrm>
            <a:off x="861237" y="2271207"/>
            <a:ext cx="7799184" cy="4171181"/>
          </a:xfrm>
          <a:prstGeom prst="rect">
            <a:avLst/>
          </a:prstGeom>
        </p:spPr>
      </p:pic>
      <p:sp>
        <p:nvSpPr>
          <p:cNvPr id="17" name="Retângulo 16"/>
          <p:cNvSpPr/>
          <p:nvPr/>
        </p:nvSpPr>
        <p:spPr>
          <a:xfrm>
            <a:off x="5266046" y="4774903"/>
            <a:ext cx="1894193" cy="78841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8" name="Conector em curva 11"/>
          <p:cNvCxnSpPr/>
          <p:nvPr/>
        </p:nvCxnSpPr>
        <p:spPr>
          <a:xfrm>
            <a:off x="5352299" y="5536107"/>
            <a:ext cx="587853" cy="485181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ixaDeTexto 18"/>
          <p:cNvSpPr txBox="1"/>
          <p:nvPr/>
        </p:nvSpPr>
        <p:spPr>
          <a:xfrm>
            <a:off x="6080662" y="5919168"/>
            <a:ext cx="13716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Evitar</a:t>
            </a:r>
          </a:p>
        </p:txBody>
      </p:sp>
    </p:spTree>
    <p:extLst>
      <p:ext uri="{BB962C8B-B14F-4D97-AF65-F5344CB8AC3E}">
        <p14:creationId xmlns:p14="http://schemas.microsoft.com/office/powerpoint/2010/main" val="21142067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14171" y="-6118"/>
            <a:ext cx="9144000" cy="6858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Retângulo 1"/>
          <p:cNvSpPr/>
          <p:nvPr/>
        </p:nvSpPr>
        <p:spPr>
          <a:xfrm>
            <a:off x="21261" y="157213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323B7A"/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733235" y="209406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>
                <a:solidFill>
                  <a:srgbClr val="323B7A"/>
                </a:solidFill>
                <a:latin typeface="Calibri" panose="020F0502020204030204" pitchFamily="34" charset="0"/>
              </a:rPr>
              <a:t>Monitoramento – Avaliação qualitativa das respostas da LAI</a:t>
            </a:r>
            <a:endParaRPr lang="pt-BR" sz="3600" dirty="0">
              <a:solidFill>
                <a:srgbClr val="296530"/>
              </a:solidFill>
              <a:latin typeface="Calibri" panose="020F0502020204030204" pitchFamily="34" charset="0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43" y="356904"/>
            <a:ext cx="361950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aixaDeTexto 9"/>
          <p:cNvSpPr txBox="1"/>
          <p:nvPr/>
        </p:nvSpPr>
        <p:spPr>
          <a:xfrm>
            <a:off x="380793" y="1314972"/>
            <a:ext cx="842493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2000" dirty="0">
              <a:solidFill>
                <a:srgbClr val="323B7A"/>
              </a:solidFill>
              <a:latin typeface="Calibri" panose="020F0502020204030204" pitchFamily="34" charset="0"/>
            </a:endParaRPr>
          </a:p>
          <a:p>
            <a:r>
              <a:rPr lang="pt-BR" sz="2000" dirty="0">
                <a:solidFill>
                  <a:srgbClr val="323B7A"/>
                </a:solidFill>
                <a:latin typeface="Calibri" panose="020F0502020204030204" pitchFamily="34" charset="0"/>
              </a:rPr>
              <a:t>PRINCIPAIS CONSTATAÇÕES</a:t>
            </a:r>
          </a:p>
          <a:p>
            <a:r>
              <a:rPr lang="pt-BR" sz="2000" dirty="0">
                <a:solidFill>
                  <a:srgbClr val="323B7A"/>
                </a:solidFill>
                <a:latin typeface="Calibri" panose="020F0502020204030204" pitchFamily="34" charset="0"/>
              </a:rPr>
              <a:t>Linguagem</a:t>
            </a:r>
          </a:p>
          <a:p>
            <a:endParaRPr lang="pt-BR" sz="2000" dirty="0"/>
          </a:p>
          <a:p>
            <a:r>
              <a:rPr lang="pt-BR" sz="2000" dirty="0">
                <a:solidFill>
                  <a:srgbClr val="323B7A"/>
                </a:solidFill>
                <a:latin typeface="Calibri" panose="020F0502020204030204" pitchFamily="34" charset="0"/>
              </a:rPr>
              <a:t> </a:t>
            </a:r>
            <a:endParaRPr lang="pt-BR" sz="2000" dirty="0">
              <a:solidFill>
                <a:srgbClr val="296530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287432" y="2412300"/>
            <a:ext cx="85974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/>
              <a:t>Apesar de a grande maioria das respostas fornecidas pelos órgãos avaliados apresentar uma linguagem clara e objetiva, foram encontradas algumas respostas rebuscadas e que poderiam ter sido evitadas</a:t>
            </a:r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 rotWithShape="1">
          <a:blip r:embed="rId3"/>
          <a:srcRect l="3787" t="11070" r="6746" b="13811"/>
          <a:stretch/>
        </p:blipFill>
        <p:spPr>
          <a:xfrm>
            <a:off x="438538" y="3639646"/>
            <a:ext cx="8136904" cy="3168352"/>
          </a:xfrm>
          <a:prstGeom prst="rect">
            <a:avLst/>
          </a:prstGeom>
        </p:spPr>
      </p:pic>
      <p:sp>
        <p:nvSpPr>
          <p:cNvPr id="9" name="Retângulo 8"/>
          <p:cNvSpPr/>
          <p:nvPr/>
        </p:nvSpPr>
        <p:spPr>
          <a:xfrm>
            <a:off x="3990139" y="5255721"/>
            <a:ext cx="2580782" cy="36203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Retângulo 12"/>
          <p:cNvSpPr/>
          <p:nvPr/>
        </p:nvSpPr>
        <p:spPr>
          <a:xfrm>
            <a:off x="4136066" y="5669821"/>
            <a:ext cx="3753292" cy="36203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Retângulo 15"/>
          <p:cNvSpPr/>
          <p:nvPr/>
        </p:nvSpPr>
        <p:spPr>
          <a:xfrm>
            <a:off x="5703334" y="6083921"/>
            <a:ext cx="2037168" cy="36203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34854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14171" y="-6118"/>
            <a:ext cx="9144000" cy="6858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Retângulo 1"/>
          <p:cNvSpPr/>
          <p:nvPr/>
        </p:nvSpPr>
        <p:spPr>
          <a:xfrm>
            <a:off x="21261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323B7A"/>
              </a:solidFill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098" y="1260671"/>
            <a:ext cx="1155632" cy="1789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aixaDeTexto 8"/>
          <p:cNvSpPr txBox="1"/>
          <p:nvPr/>
        </p:nvSpPr>
        <p:spPr>
          <a:xfrm>
            <a:off x="281446" y="3433383"/>
            <a:ext cx="84249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dirty="0">
                <a:solidFill>
                  <a:srgbClr val="296530"/>
                </a:solidFill>
                <a:latin typeface="Calibri" panose="020F0502020204030204" pitchFamily="34" charset="0"/>
              </a:rPr>
              <a:t>Obrigado </a:t>
            </a:r>
          </a:p>
          <a:p>
            <a:pPr algn="ctr"/>
            <a:r>
              <a:rPr lang="pt-BR" sz="3600" dirty="0">
                <a:solidFill>
                  <a:srgbClr val="296530"/>
                </a:solidFill>
                <a:latin typeface="Calibri" panose="020F0502020204030204" pitchFamily="34" charset="0"/>
              </a:rPr>
              <a:t>Marcelo Vidal </a:t>
            </a:r>
            <a:br>
              <a:rPr lang="pt-BR" sz="3600" dirty="0">
                <a:solidFill>
                  <a:srgbClr val="296530"/>
                </a:solidFill>
                <a:latin typeface="Calibri" panose="020F0502020204030204" pitchFamily="34" charset="0"/>
              </a:rPr>
            </a:br>
            <a:r>
              <a:rPr lang="pt-BR" sz="3600" dirty="0">
                <a:solidFill>
                  <a:srgbClr val="296530"/>
                </a:solidFill>
                <a:latin typeface="Calibri" panose="020F0502020204030204" pitchFamily="34" charset="0"/>
              </a:rPr>
              <a:t>(61) 2020 6568 ou 2020 6563</a:t>
            </a:r>
          </a:p>
          <a:p>
            <a:pPr algn="ctr"/>
            <a:r>
              <a:rPr lang="pt-BR" sz="3600" dirty="0">
                <a:solidFill>
                  <a:srgbClr val="296530"/>
                </a:solidFill>
                <a:latin typeface="Calibri" panose="020F0502020204030204" pitchFamily="34" charset="0"/>
              </a:rPr>
              <a:t>acesso_informacao@cgu.gov.br</a:t>
            </a:r>
          </a:p>
        </p:txBody>
      </p:sp>
    </p:spTree>
    <p:extLst>
      <p:ext uri="{BB962C8B-B14F-4D97-AF65-F5344CB8AC3E}">
        <p14:creationId xmlns:p14="http://schemas.microsoft.com/office/powerpoint/2010/main" val="31253447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42530" y="3119"/>
            <a:ext cx="9144000" cy="6858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CaixaDeTexto 2"/>
          <p:cNvSpPr txBox="1"/>
          <p:nvPr/>
        </p:nvSpPr>
        <p:spPr>
          <a:xfrm>
            <a:off x="633328" y="179512"/>
            <a:ext cx="8424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>
                <a:solidFill>
                  <a:srgbClr val="323B7A"/>
                </a:solidFill>
                <a:latin typeface="Calibri" panose="020F0502020204030204" pitchFamily="34" charset="0"/>
              </a:rPr>
              <a:t>Ação de monitoramento </a:t>
            </a:r>
            <a:endParaRPr lang="pt-BR" sz="4000" dirty="0">
              <a:solidFill>
                <a:srgbClr val="296530"/>
              </a:solidFill>
              <a:latin typeface="Calibri" panose="020F0502020204030204" pitchFamily="34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43" y="356904"/>
            <a:ext cx="361950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Agrupar 4"/>
          <p:cNvGrpSpPr/>
          <p:nvPr/>
        </p:nvGrpSpPr>
        <p:grpSpPr>
          <a:xfrm>
            <a:off x="1768877" y="1095599"/>
            <a:ext cx="5490739" cy="4131232"/>
            <a:chOff x="1167020" y="1721322"/>
            <a:chExt cx="6281091" cy="5125865"/>
          </a:xfrm>
        </p:grpSpPr>
        <p:sp>
          <p:nvSpPr>
            <p:cNvPr id="12" name="Forma Livre 11"/>
            <p:cNvSpPr/>
            <p:nvPr/>
          </p:nvSpPr>
          <p:spPr>
            <a:xfrm>
              <a:off x="2985478" y="6161268"/>
              <a:ext cx="3741447" cy="685919"/>
            </a:xfrm>
            <a:custGeom>
              <a:avLst/>
              <a:gdLst>
                <a:gd name="connsiteX0" fmla="*/ 0 w 3741447"/>
                <a:gd name="connsiteY0" fmla="*/ 0 h 685919"/>
                <a:gd name="connsiteX1" fmla="*/ 3741447 w 3741447"/>
                <a:gd name="connsiteY1" fmla="*/ 0 h 685919"/>
                <a:gd name="connsiteX2" fmla="*/ 3741447 w 3741447"/>
                <a:gd name="connsiteY2" fmla="*/ 685919 h 685919"/>
                <a:gd name="connsiteX3" fmla="*/ 0 w 3741447"/>
                <a:gd name="connsiteY3" fmla="*/ 685919 h 685919"/>
                <a:gd name="connsiteX4" fmla="*/ 0 w 3741447"/>
                <a:gd name="connsiteY4" fmla="*/ 0 h 68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1447" h="685919">
                  <a:moveTo>
                    <a:pt x="0" y="0"/>
                  </a:moveTo>
                  <a:lnTo>
                    <a:pt x="3741447" y="0"/>
                  </a:lnTo>
                  <a:lnTo>
                    <a:pt x="3741447" y="685919"/>
                  </a:lnTo>
                  <a:lnTo>
                    <a:pt x="0" y="68591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170688" rIns="170688" bIns="170688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t-BR" sz="2400" kern="1200" baseline="0" dirty="0"/>
                <a:t> </a:t>
              </a:r>
              <a:endParaRPr lang="pt-BR" sz="2400" kern="1200" dirty="0"/>
            </a:p>
          </p:txBody>
        </p:sp>
        <p:sp>
          <p:nvSpPr>
            <p:cNvPr id="13" name="Forma Livre 12"/>
            <p:cNvSpPr/>
            <p:nvPr/>
          </p:nvSpPr>
          <p:spPr>
            <a:xfrm>
              <a:off x="4324908" y="2353374"/>
              <a:ext cx="2099892" cy="2060528"/>
            </a:xfrm>
            <a:custGeom>
              <a:avLst/>
              <a:gdLst>
                <a:gd name="connsiteX0" fmla="*/ 0 w 1836582"/>
                <a:gd name="connsiteY0" fmla="*/ 955191 h 1910382"/>
                <a:gd name="connsiteX1" fmla="*/ 918291 w 1836582"/>
                <a:gd name="connsiteY1" fmla="*/ 0 h 1910382"/>
                <a:gd name="connsiteX2" fmla="*/ 1836582 w 1836582"/>
                <a:gd name="connsiteY2" fmla="*/ 955191 h 1910382"/>
                <a:gd name="connsiteX3" fmla="*/ 918291 w 1836582"/>
                <a:gd name="connsiteY3" fmla="*/ 1910382 h 1910382"/>
                <a:gd name="connsiteX4" fmla="*/ 0 w 1836582"/>
                <a:gd name="connsiteY4" fmla="*/ 955191 h 1910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6582" h="1910382">
                  <a:moveTo>
                    <a:pt x="0" y="955191"/>
                  </a:moveTo>
                  <a:cubicBezTo>
                    <a:pt x="0" y="427654"/>
                    <a:pt x="411133" y="0"/>
                    <a:pt x="918291" y="0"/>
                  </a:cubicBezTo>
                  <a:cubicBezTo>
                    <a:pt x="1425449" y="0"/>
                    <a:pt x="1836582" y="427654"/>
                    <a:pt x="1836582" y="955191"/>
                  </a:cubicBezTo>
                  <a:cubicBezTo>
                    <a:pt x="1836582" y="1482728"/>
                    <a:pt x="1425449" y="1910382"/>
                    <a:pt x="918291" y="1910382"/>
                  </a:cubicBezTo>
                  <a:cubicBezTo>
                    <a:pt x="411133" y="1910382"/>
                    <a:pt x="0" y="1482728"/>
                    <a:pt x="0" y="955191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90551" tIns="301359" rIns="290551" bIns="301359" numCol="1" spcCol="1270" anchor="ctr" anchorCtr="0">
              <a:noAutofit/>
            </a:bodyPr>
            <a:lstStyle/>
            <a:p>
              <a:pPr marL="0" lvl="0" indent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t-BR" sz="1700" kern="1200" dirty="0"/>
                <a:t>Transparência Ativa </a:t>
              </a:r>
            </a:p>
          </p:txBody>
        </p:sp>
        <p:sp>
          <p:nvSpPr>
            <p:cNvPr id="14" name="Forma Livre 13"/>
            <p:cNvSpPr/>
            <p:nvPr/>
          </p:nvSpPr>
          <p:spPr>
            <a:xfrm>
              <a:off x="3254450" y="4383864"/>
              <a:ext cx="2106233" cy="2070217"/>
            </a:xfrm>
            <a:custGeom>
              <a:avLst/>
              <a:gdLst>
                <a:gd name="connsiteX0" fmla="*/ 0 w 2106233"/>
                <a:gd name="connsiteY0" fmla="*/ 1035109 h 2070217"/>
                <a:gd name="connsiteX1" fmla="*/ 1053117 w 2106233"/>
                <a:gd name="connsiteY1" fmla="*/ 0 h 2070217"/>
                <a:gd name="connsiteX2" fmla="*/ 2106234 w 2106233"/>
                <a:gd name="connsiteY2" fmla="*/ 1035109 h 2070217"/>
                <a:gd name="connsiteX3" fmla="*/ 1053117 w 2106233"/>
                <a:gd name="connsiteY3" fmla="*/ 2070218 h 2070217"/>
                <a:gd name="connsiteX4" fmla="*/ 0 w 2106233"/>
                <a:gd name="connsiteY4" fmla="*/ 1035109 h 2070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6233" h="2070217">
                  <a:moveTo>
                    <a:pt x="0" y="1035109"/>
                  </a:moveTo>
                  <a:cubicBezTo>
                    <a:pt x="0" y="463434"/>
                    <a:pt x="471497" y="0"/>
                    <a:pt x="1053117" y="0"/>
                  </a:cubicBezTo>
                  <a:cubicBezTo>
                    <a:pt x="1634737" y="0"/>
                    <a:pt x="2106234" y="463434"/>
                    <a:pt x="2106234" y="1035109"/>
                  </a:cubicBezTo>
                  <a:cubicBezTo>
                    <a:pt x="2106234" y="1606784"/>
                    <a:pt x="1634737" y="2070218"/>
                    <a:pt x="1053117" y="2070218"/>
                  </a:cubicBezTo>
                  <a:cubicBezTo>
                    <a:pt x="471497" y="2070218"/>
                    <a:pt x="0" y="1606784"/>
                    <a:pt x="0" y="1035109"/>
                  </a:cubicBezTo>
                  <a:close/>
                </a:path>
              </a:pathLst>
            </a:custGeom>
            <a:solidFill>
              <a:srgbClr val="00206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1355300"/>
                <a:satOff val="50000"/>
                <a:lumOff val="-7353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30041" tIns="324766" rIns="330041" bIns="324766" numCol="1" spcCol="1270" anchor="ctr" anchorCtr="0">
              <a:noAutofit/>
            </a:bodyPr>
            <a:lstStyle/>
            <a:p>
              <a:pPr marL="0" lvl="0" indent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t-BR" sz="2000" kern="1200" dirty="0"/>
                <a:t>Qualidade das respostas</a:t>
              </a:r>
            </a:p>
          </p:txBody>
        </p:sp>
        <p:sp>
          <p:nvSpPr>
            <p:cNvPr id="15" name="Forma Livre 14"/>
            <p:cNvSpPr/>
            <p:nvPr/>
          </p:nvSpPr>
          <p:spPr>
            <a:xfrm>
              <a:off x="1950165" y="2436422"/>
              <a:ext cx="2113249" cy="2161490"/>
            </a:xfrm>
            <a:custGeom>
              <a:avLst/>
              <a:gdLst>
                <a:gd name="connsiteX0" fmla="*/ 0 w 2070624"/>
                <a:gd name="connsiteY0" fmla="*/ 1041303 h 2082606"/>
                <a:gd name="connsiteX1" fmla="*/ 1035312 w 2070624"/>
                <a:gd name="connsiteY1" fmla="*/ 0 h 2082606"/>
                <a:gd name="connsiteX2" fmla="*/ 2070624 w 2070624"/>
                <a:gd name="connsiteY2" fmla="*/ 1041303 h 2082606"/>
                <a:gd name="connsiteX3" fmla="*/ 1035312 w 2070624"/>
                <a:gd name="connsiteY3" fmla="*/ 2082606 h 2082606"/>
                <a:gd name="connsiteX4" fmla="*/ 0 w 2070624"/>
                <a:gd name="connsiteY4" fmla="*/ 1041303 h 2082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70624" h="2082606">
                  <a:moveTo>
                    <a:pt x="0" y="1041303"/>
                  </a:moveTo>
                  <a:cubicBezTo>
                    <a:pt x="0" y="466207"/>
                    <a:pt x="463525" y="0"/>
                    <a:pt x="1035312" y="0"/>
                  </a:cubicBezTo>
                  <a:cubicBezTo>
                    <a:pt x="1607099" y="0"/>
                    <a:pt x="2070624" y="466207"/>
                    <a:pt x="2070624" y="1041303"/>
                  </a:cubicBezTo>
                  <a:cubicBezTo>
                    <a:pt x="2070624" y="1616399"/>
                    <a:pt x="1607099" y="2082606"/>
                    <a:pt x="1035312" y="2082606"/>
                  </a:cubicBezTo>
                  <a:cubicBezTo>
                    <a:pt x="463525" y="2082606"/>
                    <a:pt x="0" y="1616399"/>
                    <a:pt x="0" y="1041303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2710599"/>
                <a:satOff val="100000"/>
                <a:lumOff val="-14706"/>
                <a:alphaOff val="0"/>
              </a:schemeClr>
            </a:fillRef>
            <a:effectRef idx="0">
              <a:schemeClr val="accent3">
                <a:hueOff val="2710599"/>
                <a:satOff val="100000"/>
                <a:lumOff val="-14706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24826" tIns="326581" rIns="324826" bIns="326581" numCol="1" spcCol="1270" anchor="ctr" anchorCtr="0">
              <a:noAutofit/>
            </a:bodyPr>
            <a:lstStyle/>
            <a:p>
              <a:pPr marL="0" lvl="0" indent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t-BR" sz="2400" kern="1200" dirty="0"/>
                <a:t>Omissões</a:t>
              </a:r>
              <a:r>
                <a:rPr lang="pt-BR" sz="1700" kern="1200" dirty="0"/>
                <a:t> </a:t>
              </a:r>
            </a:p>
          </p:txBody>
        </p:sp>
        <p:sp>
          <p:nvSpPr>
            <p:cNvPr id="16" name="Forma 15"/>
            <p:cNvSpPr/>
            <p:nvPr/>
          </p:nvSpPr>
          <p:spPr>
            <a:xfrm>
              <a:off x="1167020" y="1721322"/>
              <a:ext cx="6281091" cy="4988591"/>
            </a:xfrm>
            <a:prstGeom prst="funnel">
              <a:avLst/>
            </a:prstGeom>
            <a:solidFill>
              <a:schemeClr val="accent1">
                <a:lumMod val="20000"/>
                <a:lumOff val="80000"/>
                <a:alpha val="40000"/>
              </a:schemeClr>
            </a:solidFill>
          </p:spPr>
          <p:style>
            <a:lnRef idx="1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t-BR" dirty="0"/>
            </a:p>
          </p:txBody>
        </p:sp>
      </p:grpSp>
      <p:sp>
        <p:nvSpPr>
          <p:cNvPr id="4" name="CaixaDeTexto 3"/>
          <p:cNvSpPr txBox="1"/>
          <p:nvPr/>
        </p:nvSpPr>
        <p:spPr>
          <a:xfrm>
            <a:off x="2371060" y="5475767"/>
            <a:ext cx="448694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pt-BR" sz="2800" dirty="0"/>
              <a:t>Capacitações e Orientações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680737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14171" y="-6118"/>
            <a:ext cx="9144000" cy="6858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Retângulo 1"/>
          <p:cNvSpPr/>
          <p:nvPr/>
        </p:nvSpPr>
        <p:spPr>
          <a:xfrm>
            <a:off x="0" y="-142714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323B7A"/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747406" y="17371"/>
            <a:ext cx="8424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>
                <a:solidFill>
                  <a:srgbClr val="323B7A"/>
                </a:solidFill>
                <a:latin typeface="Calibri" panose="020F0502020204030204" pitchFamily="34" charset="0"/>
              </a:rPr>
              <a:t>Monitoramento - Omissões</a:t>
            </a:r>
            <a:endParaRPr lang="pt-BR" sz="4000" dirty="0">
              <a:solidFill>
                <a:srgbClr val="296530"/>
              </a:solidFill>
              <a:latin typeface="Calibri" panose="020F0502020204030204" pitchFamily="34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814" y="164869"/>
            <a:ext cx="361950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CaixaDeTexto 16"/>
          <p:cNvSpPr txBox="1"/>
          <p:nvPr/>
        </p:nvSpPr>
        <p:spPr>
          <a:xfrm>
            <a:off x="284374" y="1025474"/>
            <a:ext cx="66586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rgbClr val="323B7A"/>
                </a:solidFill>
                <a:latin typeface="Calibri" panose="020F0502020204030204" pitchFamily="34" charset="0"/>
              </a:rPr>
              <a:t>METODOLOGIA</a:t>
            </a:r>
          </a:p>
        </p:txBody>
      </p:sp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1834008501"/>
              </p:ext>
            </p:extLst>
          </p:nvPr>
        </p:nvGraphicFramePr>
        <p:xfrm>
          <a:off x="-473576" y="3206104"/>
          <a:ext cx="5071243" cy="31732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0" name="Forma Livre 19"/>
          <p:cNvSpPr/>
          <p:nvPr/>
        </p:nvSpPr>
        <p:spPr>
          <a:xfrm>
            <a:off x="3272095" y="3529592"/>
            <a:ext cx="1641062" cy="1636527"/>
          </a:xfrm>
          <a:custGeom>
            <a:avLst/>
            <a:gdLst>
              <a:gd name="connsiteX0" fmla="*/ 1586555 w 2235200"/>
              <a:gd name="connsiteY0" fmla="*/ 356377 h 2235200"/>
              <a:gd name="connsiteX1" fmla="*/ 1760418 w 2235200"/>
              <a:gd name="connsiteY1" fmla="*/ 210481 h 2235200"/>
              <a:gd name="connsiteX2" fmla="*/ 1899314 w 2235200"/>
              <a:gd name="connsiteY2" fmla="*/ 327029 h 2235200"/>
              <a:gd name="connsiteX3" fmla="*/ 1785825 w 2235200"/>
              <a:gd name="connsiteY3" fmla="*/ 523585 h 2235200"/>
              <a:gd name="connsiteX4" fmla="*/ 1966144 w 2235200"/>
              <a:gd name="connsiteY4" fmla="*/ 835907 h 2235200"/>
              <a:gd name="connsiteX5" fmla="*/ 2193112 w 2235200"/>
              <a:gd name="connsiteY5" fmla="*/ 835901 h 2235200"/>
              <a:gd name="connsiteX6" fmla="*/ 2224597 w 2235200"/>
              <a:gd name="connsiteY6" fmla="*/ 1014463 h 2235200"/>
              <a:gd name="connsiteX7" fmla="*/ 2011316 w 2235200"/>
              <a:gd name="connsiteY7" fmla="*/ 1092085 h 2235200"/>
              <a:gd name="connsiteX8" fmla="*/ 1948692 w 2235200"/>
              <a:gd name="connsiteY8" fmla="*/ 1447245 h 2235200"/>
              <a:gd name="connsiteX9" fmla="*/ 2122562 w 2235200"/>
              <a:gd name="connsiteY9" fmla="*/ 1593132 h 2235200"/>
              <a:gd name="connsiteX10" fmla="*/ 2031904 w 2235200"/>
              <a:gd name="connsiteY10" fmla="*/ 1750157 h 2235200"/>
              <a:gd name="connsiteX11" fmla="*/ 1818627 w 2235200"/>
              <a:gd name="connsiteY11" fmla="*/ 1672524 h 2235200"/>
              <a:gd name="connsiteX12" fmla="*/ 1542362 w 2235200"/>
              <a:gd name="connsiteY12" fmla="*/ 1904338 h 2235200"/>
              <a:gd name="connsiteX13" fmla="*/ 1581780 w 2235200"/>
              <a:gd name="connsiteY13" fmla="*/ 2127856 h 2235200"/>
              <a:gd name="connsiteX14" fmla="*/ 1411398 w 2235200"/>
              <a:gd name="connsiteY14" fmla="*/ 2189870 h 2235200"/>
              <a:gd name="connsiteX15" fmla="*/ 1297919 w 2235200"/>
              <a:gd name="connsiteY15" fmla="*/ 1993308 h 2235200"/>
              <a:gd name="connsiteX16" fmla="*/ 937280 w 2235200"/>
              <a:gd name="connsiteY16" fmla="*/ 1993308 h 2235200"/>
              <a:gd name="connsiteX17" fmla="*/ 823802 w 2235200"/>
              <a:gd name="connsiteY17" fmla="*/ 2189870 h 2235200"/>
              <a:gd name="connsiteX18" fmla="*/ 653420 w 2235200"/>
              <a:gd name="connsiteY18" fmla="*/ 2127856 h 2235200"/>
              <a:gd name="connsiteX19" fmla="*/ 692839 w 2235200"/>
              <a:gd name="connsiteY19" fmla="*/ 1904338 h 2235200"/>
              <a:gd name="connsiteX20" fmla="*/ 416574 w 2235200"/>
              <a:gd name="connsiteY20" fmla="*/ 1672524 h 2235200"/>
              <a:gd name="connsiteX21" fmla="*/ 203296 w 2235200"/>
              <a:gd name="connsiteY21" fmla="*/ 1750157 h 2235200"/>
              <a:gd name="connsiteX22" fmla="*/ 112638 w 2235200"/>
              <a:gd name="connsiteY22" fmla="*/ 1593132 h 2235200"/>
              <a:gd name="connsiteX23" fmla="*/ 286508 w 2235200"/>
              <a:gd name="connsiteY23" fmla="*/ 1447245 h 2235200"/>
              <a:gd name="connsiteX24" fmla="*/ 223884 w 2235200"/>
              <a:gd name="connsiteY24" fmla="*/ 1092085 h 2235200"/>
              <a:gd name="connsiteX25" fmla="*/ 10603 w 2235200"/>
              <a:gd name="connsiteY25" fmla="*/ 1014463 h 2235200"/>
              <a:gd name="connsiteX26" fmla="*/ 42088 w 2235200"/>
              <a:gd name="connsiteY26" fmla="*/ 835901 h 2235200"/>
              <a:gd name="connsiteX27" fmla="*/ 269055 w 2235200"/>
              <a:gd name="connsiteY27" fmla="*/ 835907 h 2235200"/>
              <a:gd name="connsiteX28" fmla="*/ 449374 w 2235200"/>
              <a:gd name="connsiteY28" fmla="*/ 523585 h 2235200"/>
              <a:gd name="connsiteX29" fmla="*/ 335886 w 2235200"/>
              <a:gd name="connsiteY29" fmla="*/ 327029 h 2235200"/>
              <a:gd name="connsiteX30" fmla="*/ 474782 w 2235200"/>
              <a:gd name="connsiteY30" fmla="*/ 210481 h 2235200"/>
              <a:gd name="connsiteX31" fmla="*/ 648645 w 2235200"/>
              <a:gd name="connsiteY31" fmla="*/ 356377 h 2235200"/>
              <a:gd name="connsiteX32" fmla="*/ 987535 w 2235200"/>
              <a:gd name="connsiteY32" fmla="*/ 233031 h 2235200"/>
              <a:gd name="connsiteX33" fmla="*/ 1026942 w 2235200"/>
              <a:gd name="connsiteY33" fmla="*/ 9511 h 2235200"/>
              <a:gd name="connsiteX34" fmla="*/ 1208258 w 2235200"/>
              <a:gd name="connsiteY34" fmla="*/ 9511 h 2235200"/>
              <a:gd name="connsiteX35" fmla="*/ 1247665 w 2235200"/>
              <a:gd name="connsiteY35" fmla="*/ 233031 h 2235200"/>
              <a:gd name="connsiteX36" fmla="*/ 1586555 w 2235200"/>
              <a:gd name="connsiteY36" fmla="*/ 356377 h 223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235200" h="2235200">
                <a:moveTo>
                  <a:pt x="1586555" y="356377"/>
                </a:moveTo>
                <a:lnTo>
                  <a:pt x="1760418" y="210481"/>
                </a:lnTo>
                <a:lnTo>
                  <a:pt x="1899314" y="327029"/>
                </a:lnTo>
                <a:lnTo>
                  <a:pt x="1785825" y="523585"/>
                </a:lnTo>
                <a:cubicBezTo>
                  <a:pt x="1866522" y="614364"/>
                  <a:pt x="1927876" y="720632"/>
                  <a:pt x="1966144" y="835907"/>
                </a:cubicBezTo>
                <a:lnTo>
                  <a:pt x="2193112" y="835901"/>
                </a:lnTo>
                <a:lnTo>
                  <a:pt x="2224597" y="1014463"/>
                </a:lnTo>
                <a:lnTo>
                  <a:pt x="2011316" y="1092085"/>
                </a:lnTo>
                <a:cubicBezTo>
                  <a:pt x="2014782" y="1213496"/>
                  <a:pt x="1993474" y="1334341"/>
                  <a:pt x="1948692" y="1447245"/>
                </a:cubicBezTo>
                <a:lnTo>
                  <a:pt x="2122562" y="1593132"/>
                </a:lnTo>
                <a:lnTo>
                  <a:pt x="2031904" y="1750157"/>
                </a:lnTo>
                <a:lnTo>
                  <a:pt x="1818627" y="1672524"/>
                </a:lnTo>
                <a:cubicBezTo>
                  <a:pt x="1743241" y="1767759"/>
                  <a:pt x="1649240" y="1846634"/>
                  <a:pt x="1542362" y="1904338"/>
                </a:cubicBezTo>
                <a:lnTo>
                  <a:pt x="1581780" y="2127856"/>
                </a:lnTo>
                <a:lnTo>
                  <a:pt x="1411398" y="2189870"/>
                </a:lnTo>
                <a:lnTo>
                  <a:pt x="1297919" y="1993308"/>
                </a:lnTo>
                <a:cubicBezTo>
                  <a:pt x="1178954" y="2017804"/>
                  <a:pt x="1056245" y="2017804"/>
                  <a:pt x="937280" y="1993308"/>
                </a:cubicBezTo>
                <a:lnTo>
                  <a:pt x="823802" y="2189870"/>
                </a:lnTo>
                <a:lnTo>
                  <a:pt x="653420" y="2127856"/>
                </a:lnTo>
                <a:lnTo>
                  <a:pt x="692839" y="1904338"/>
                </a:lnTo>
                <a:cubicBezTo>
                  <a:pt x="585961" y="1846634"/>
                  <a:pt x="491960" y="1767758"/>
                  <a:pt x="416574" y="1672524"/>
                </a:cubicBezTo>
                <a:lnTo>
                  <a:pt x="203296" y="1750157"/>
                </a:lnTo>
                <a:lnTo>
                  <a:pt x="112638" y="1593132"/>
                </a:lnTo>
                <a:lnTo>
                  <a:pt x="286508" y="1447245"/>
                </a:lnTo>
                <a:cubicBezTo>
                  <a:pt x="241726" y="1334341"/>
                  <a:pt x="220417" y="1213496"/>
                  <a:pt x="223884" y="1092085"/>
                </a:cubicBezTo>
                <a:lnTo>
                  <a:pt x="10603" y="1014463"/>
                </a:lnTo>
                <a:lnTo>
                  <a:pt x="42088" y="835901"/>
                </a:lnTo>
                <a:lnTo>
                  <a:pt x="269055" y="835907"/>
                </a:lnTo>
                <a:cubicBezTo>
                  <a:pt x="307323" y="720632"/>
                  <a:pt x="368677" y="614363"/>
                  <a:pt x="449374" y="523585"/>
                </a:cubicBezTo>
                <a:lnTo>
                  <a:pt x="335886" y="327029"/>
                </a:lnTo>
                <a:lnTo>
                  <a:pt x="474782" y="210481"/>
                </a:lnTo>
                <a:lnTo>
                  <a:pt x="648645" y="356377"/>
                </a:lnTo>
                <a:cubicBezTo>
                  <a:pt x="752057" y="292669"/>
                  <a:pt x="867366" y="250701"/>
                  <a:pt x="987535" y="233031"/>
                </a:cubicBezTo>
                <a:lnTo>
                  <a:pt x="1026942" y="9511"/>
                </a:lnTo>
                <a:lnTo>
                  <a:pt x="1208258" y="9511"/>
                </a:lnTo>
                <a:lnTo>
                  <a:pt x="1247665" y="233031"/>
                </a:lnTo>
                <a:cubicBezTo>
                  <a:pt x="1367834" y="250700"/>
                  <a:pt x="1483142" y="292669"/>
                  <a:pt x="1586555" y="356377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72235" tIns="546445" rIns="472235" bIns="585536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pt-BR" sz="1400" kern="1200" dirty="0"/>
              <a:t>Novo</a:t>
            </a:r>
            <a:r>
              <a:rPr lang="pt-BR" sz="1400" kern="1200" baseline="0" dirty="0"/>
              <a:t> ofício e reunião</a:t>
            </a:r>
            <a:endParaRPr lang="pt-BR" sz="1400" kern="1200" dirty="0"/>
          </a:p>
        </p:txBody>
      </p:sp>
      <p:sp>
        <p:nvSpPr>
          <p:cNvPr id="21" name="Forma Livre 20"/>
          <p:cNvSpPr/>
          <p:nvPr/>
        </p:nvSpPr>
        <p:spPr>
          <a:xfrm>
            <a:off x="2216352" y="3097922"/>
            <a:ext cx="1352332" cy="1269293"/>
          </a:xfrm>
          <a:custGeom>
            <a:avLst/>
            <a:gdLst>
              <a:gd name="connsiteX0" fmla="*/ 1216350 w 1625600"/>
              <a:gd name="connsiteY0" fmla="*/ 411723 h 1625600"/>
              <a:gd name="connsiteX1" fmla="*/ 1456181 w 1625600"/>
              <a:gd name="connsiteY1" fmla="*/ 339443 h 1625600"/>
              <a:gd name="connsiteX2" fmla="*/ 1544430 w 1625600"/>
              <a:gd name="connsiteY2" fmla="*/ 492294 h 1625600"/>
              <a:gd name="connsiteX3" fmla="*/ 1361918 w 1625600"/>
              <a:gd name="connsiteY3" fmla="*/ 663854 h 1625600"/>
              <a:gd name="connsiteX4" fmla="*/ 1361918 w 1625600"/>
              <a:gd name="connsiteY4" fmla="*/ 961747 h 1625600"/>
              <a:gd name="connsiteX5" fmla="*/ 1544430 w 1625600"/>
              <a:gd name="connsiteY5" fmla="*/ 1133306 h 1625600"/>
              <a:gd name="connsiteX6" fmla="*/ 1456181 w 1625600"/>
              <a:gd name="connsiteY6" fmla="*/ 1286157 h 1625600"/>
              <a:gd name="connsiteX7" fmla="*/ 1216350 w 1625600"/>
              <a:gd name="connsiteY7" fmla="*/ 1213877 h 1625600"/>
              <a:gd name="connsiteX8" fmla="*/ 958367 w 1625600"/>
              <a:gd name="connsiteY8" fmla="*/ 1362823 h 1625600"/>
              <a:gd name="connsiteX9" fmla="*/ 901049 w 1625600"/>
              <a:gd name="connsiteY9" fmla="*/ 1606663 h 1625600"/>
              <a:gd name="connsiteX10" fmla="*/ 724551 w 1625600"/>
              <a:gd name="connsiteY10" fmla="*/ 1606663 h 1625600"/>
              <a:gd name="connsiteX11" fmla="*/ 667232 w 1625600"/>
              <a:gd name="connsiteY11" fmla="*/ 1362823 h 1625600"/>
              <a:gd name="connsiteX12" fmla="*/ 409249 w 1625600"/>
              <a:gd name="connsiteY12" fmla="*/ 1213877 h 1625600"/>
              <a:gd name="connsiteX13" fmla="*/ 169419 w 1625600"/>
              <a:gd name="connsiteY13" fmla="*/ 1286157 h 1625600"/>
              <a:gd name="connsiteX14" fmla="*/ 81170 w 1625600"/>
              <a:gd name="connsiteY14" fmla="*/ 1133306 h 1625600"/>
              <a:gd name="connsiteX15" fmla="*/ 263682 w 1625600"/>
              <a:gd name="connsiteY15" fmla="*/ 961746 h 1625600"/>
              <a:gd name="connsiteX16" fmla="*/ 263682 w 1625600"/>
              <a:gd name="connsiteY16" fmla="*/ 663853 h 1625600"/>
              <a:gd name="connsiteX17" fmla="*/ 81170 w 1625600"/>
              <a:gd name="connsiteY17" fmla="*/ 492294 h 1625600"/>
              <a:gd name="connsiteX18" fmla="*/ 169419 w 1625600"/>
              <a:gd name="connsiteY18" fmla="*/ 339443 h 1625600"/>
              <a:gd name="connsiteX19" fmla="*/ 409250 w 1625600"/>
              <a:gd name="connsiteY19" fmla="*/ 411723 h 1625600"/>
              <a:gd name="connsiteX20" fmla="*/ 667233 w 1625600"/>
              <a:gd name="connsiteY20" fmla="*/ 262777 h 1625600"/>
              <a:gd name="connsiteX21" fmla="*/ 724551 w 1625600"/>
              <a:gd name="connsiteY21" fmla="*/ 18937 h 1625600"/>
              <a:gd name="connsiteX22" fmla="*/ 901049 w 1625600"/>
              <a:gd name="connsiteY22" fmla="*/ 18937 h 1625600"/>
              <a:gd name="connsiteX23" fmla="*/ 958368 w 1625600"/>
              <a:gd name="connsiteY23" fmla="*/ 262777 h 1625600"/>
              <a:gd name="connsiteX24" fmla="*/ 1216351 w 1625600"/>
              <a:gd name="connsiteY24" fmla="*/ 411723 h 1625600"/>
              <a:gd name="connsiteX25" fmla="*/ 1216350 w 1625600"/>
              <a:gd name="connsiteY25" fmla="*/ 411723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625600" h="1625600">
                <a:moveTo>
                  <a:pt x="1216350" y="411723"/>
                </a:moveTo>
                <a:lnTo>
                  <a:pt x="1456181" y="339443"/>
                </a:lnTo>
                <a:lnTo>
                  <a:pt x="1544430" y="492294"/>
                </a:lnTo>
                <a:lnTo>
                  <a:pt x="1361918" y="663854"/>
                </a:lnTo>
                <a:cubicBezTo>
                  <a:pt x="1388374" y="761389"/>
                  <a:pt x="1388374" y="864211"/>
                  <a:pt x="1361918" y="961747"/>
                </a:cubicBezTo>
                <a:lnTo>
                  <a:pt x="1544430" y="1133306"/>
                </a:lnTo>
                <a:lnTo>
                  <a:pt x="1456181" y="1286157"/>
                </a:lnTo>
                <a:lnTo>
                  <a:pt x="1216350" y="1213877"/>
                </a:lnTo>
                <a:cubicBezTo>
                  <a:pt x="1145110" y="1285556"/>
                  <a:pt x="1056063" y="1336967"/>
                  <a:pt x="958367" y="1362823"/>
                </a:cubicBezTo>
                <a:lnTo>
                  <a:pt x="901049" y="1606663"/>
                </a:lnTo>
                <a:lnTo>
                  <a:pt x="724551" y="1606663"/>
                </a:lnTo>
                <a:lnTo>
                  <a:pt x="667232" y="1362823"/>
                </a:lnTo>
                <a:cubicBezTo>
                  <a:pt x="569536" y="1336967"/>
                  <a:pt x="480489" y="1285556"/>
                  <a:pt x="409249" y="1213877"/>
                </a:cubicBezTo>
                <a:lnTo>
                  <a:pt x="169419" y="1286157"/>
                </a:lnTo>
                <a:lnTo>
                  <a:pt x="81170" y="1133306"/>
                </a:lnTo>
                <a:lnTo>
                  <a:pt x="263682" y="961746"/>
                </a:lnTo>
                <a:cubicBezTo>
                  <a:pt x="237226" y="864211"/>
                  <a:pt x="237226" y="761389"/>
                  <a:pt x="263682" y="663853"/>
                </a:cubicBezTo>
                <a:lnTo>
                  <a:pt x="81170" y="492294"/>
                </a:lnTo>
                <a:lnTo>
                  <a:pt x="169419" y="339443"/>
                </a:lnTo>
                <a:lnTo>
                  <a:pt x="409250" y="411723"/>
                </a:lnTo>
                <a:cubicBezTo>
                  <a:pt x="480490" y="340044"/>
                  <a:pt x="569537" y="288633"/>
                  <a:pt x="667233" y="262777"/>
                </a:cubicBezTo>
                <a:lnTo>
                  <a:pt x="724551" y="18937"/>
                </a:lnTo>
                <a:lnTo>
                  <a:pt x="901049" y="18937"/>
                </a:lnTo>
                <a:lnTo>
                  <a:pt x="958368" y="262777"/>
                </a:lnTo>
                <a:cubicBezTo>
                  <a:pt x="1056064" y="288633"/>
                  <a:pt x="1145111" y="340044"/>
                  <a:pt x="1216351" y="411723"/>
                </a:cubicBezTo>
                <a:lnTo>
                  <a:pt x="1216350" y="411723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1355300"/>
              <a:satOff val="50000"/>
              <a:lumOff val="-7353"/>
              <a:alphaOff val="0"/>
            </a:schemeClr>
          </a:fillRef>
          <a:effectRef idx="0">
            <a:schemeClr val="accent3">
              <a:hueOff val="1355300"/>
              <a:satOff val="50000"/>
              <a:lumOff val="-7353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27030" tIns="429503" rIns="427030" bIns="429503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pt-BR" sz="1400" kern="1200" dirty="0"/>
              <a:t>Ofício </a:t>
            </a:r>
          </a:p>
        </p:txBody>
      </p:sp>
      <p:sp>
        <p:nvSpPr>
          <p:cNvPr id="22" name="Forma Livre 21"/>
          <p:cNvSpPr/>
          <p:nvPr/>
        </p:nvSpPr>
        <p:spPr>
          <a:xfrm>
            <a:off x="2817627" y="1956442"/>
            <a:ext cx="1835471" cy="1797144"/>
          </a:xfrm>
          <a:custGeom>
            <a:avLst/>
            <a:gdLst>
              <a:gd name="connsiteX0" fmla="*/ 1191775 w 1592756"/>
              <a:gd name="connsiteY0" fmla="*/ 403405 h 1592756"/>
              <a:gd name="connsiteX1" fmla="*/ 1426760 w 1592756"/>
              <a:gd name="connsiteY1" fmla="*/ 332584 h 1592756"/>
              <a:gd name="connsiteX2" fmla="*/ 1513226 w 1592756"/>
              <a:gd name="connsiteY2" fmla="*/ 482348 h 1592756"/>
              <a:gd name="connsiteX3" fmla="*/ 1334401 w 1592756"/>
              <a:gd name="connsiteY3" fmla="*/ 650441 h 1592756"/>
              <a:gd name="connsiteX4" fmla="*/ 1334401 w 1592756"/>
              <a:gd name="connsiteY4" fmla="*/ 942315 h 1592756"/>
              <a:gd name="connsiteX5" fmla="*/ 1513226 w 1592756"/>
              <a:gd name="connsiteY5" fmla="*/ 1110408 h 1592756"/>
              <a:gd name="connsiteX6" fmla="*/ 1426760 w 1592756"/>
              <a:gd name="connsiteY6" fmla="*/ 1260172 h 1592756"/>
              <a:gd name="connsiteX7" fmla="*/ 1191775 w 1592756"/>
              <a:gd name="connsiteY7" fmla="*/ 1189351 h 1592756"/>
              <a:gd name="connsiteX8" fmla="*/ 939004 w 1592756"/>
              <a:gd name="connsiteY8" fmla="*/ 1335288 h 1592756"/>
              <a:gd name="connsiteX9" fmla="*/ 882844 w 1592756"/>
              <a:gd name="connsiteY9" fmla="*/ 1574202 h 1592756"/>
              <a:gd name="connsiteX10" fmla="*/ 709912 w 1592756"/>
              <a:gd name="connsiteY10" fmla="*/ 1574202 h 1592756"/>
              <a:gd name="connsiteX11" fmla="*/ 653752 w 1592756"/>
              <a:gd name="connsiteY11" fmla="*/ 1335288 h 1592756"/>
              <a:gd name="connsiteX12" fmla="*/ 400981 w 1592756"/>
              <a:gd name="connsiteY12" fmla="*/ 1189351 h 1592756"/>
              <a:gd name="connsiteX13" fmla="*/ 165996 w 1592756"/>
              <a:gd name="connsiteY13" fmla="*/ 1260172 h 1592756"/>
              <a:gd name="connsiteX14" fmla="*/ 79530 w 1592756"/>
              <a:gd name="connsiteY14" fmla="*/ 1110408 h 1592756"/>
              <a:gd name="connsiteX15" fmla="*/ 258355 w 1592756"/>
              <a:gd name="connsiteY15" fmla="*/ 942315 h 1592756"/>
              <a:gd name="connsiteX16" fmla="*/ 258355 w 1592756"/>
              <a:gd name="connsiteY16" fmla="*/ 650441 h 1592756"/>
              <a:gd name="connsiteX17" fmla="*/ 79530 w 1592756"/>
              <a:gd name="connsiteY17" fmla="*/ 482348 h 1592756"/>
              <a:gd name="connsiteX18" fmla="*/ 165996 w 1592756"/>
              <a:gd name="connsiteY18" fmla="*/ 332584 h 1592756"/>
              <a:gd name="connsiteX19" fmla="*/ 400981 w 1592756"/>
              <a:gd name="connsiteY19" fmla="*/ 403405 h 1592756"/>
              <a:gd name="connsiteX20" fmla="*/ 653752 w 1592756"/>
              <a:gd name="connsiteY20" fmla="*/ 257468 h 1592756"/>
              <a:gd name="connsiteX21" fmla="*/ 709912 w 1592756"/>
              <a:gd name="connsiteY21" fmla="*/ 18554 h 1592756"/>
              <a:gd name="connsiteX22" fmla="*/ 882844 w 1592756"/>
              <a:gd name="connsiteY22" fmla="*/ 18554 h 1592756"/>
              <a:gd name="connsiteX23" fmla="*/ 939004 w 1592756"/>
              <a:gd name="connsiteY23" fmla="*/ 257468 h 1592756"/>
              <a:gd name="connsiteX24" fmla="*/ 1191775 w 1592756"/>
              <a:gd name="connsiteY24" fmla="*/ 403405 h 1592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592756" h="1592756">
                <a:moveTo>
                  <a:pt x="1025173" y="402893"/>
                </a:moveTo>
                <a:lnTo>
                  <a:pt x="1195533" y="297380"/>
                </a:lnTo>
                <a:lnTo>
                  <a:pt x="1295376" y="397223"/>
                </a:lnTo>
                <a:lnTo>
                  <a:pt x="1189863" y="567584"/>
                </a:lnTo>
                <a:cubicBezTo>
                  <a:pt x="1230502" y="637475"/>
                  <a:pt x="1251792" y="716930"/>
                  <a:pt x="1251543" y="797777"/>
                </a:cubicBezTo>
                <a:lnTo>
                  <a:pt x="1428100" y="892558"/>
                </a:lnTo>
                <a:lnTo>
                  <a:pt x="1391556" y="1028945"/>
                </a:lnTo>
                <a:lnTo>
                  <a:pt x="1191263" y="1022749"/>
                </a:lnTo>
                <a:cubicBezTo>
                  <a:pt x="1151054" y="1092889"/>
                  <a:pt x="1092889" y="1151054"/>
                  <a:pt x="1022749" y="1191262"/>
                </a:cubicBezTo>
                <a:lnTo>
                  <a:pt x="1028945" y="1391556"/>
                </a:lnTo>
                <a:lnTo>
                  <a:pt x="892558" y="1428101"/>
                </a:lnTo>
                <a:lnTo>
                  <a:pt x="797778" y="1251543"/>
                </a:lnTo>
                <a:cubicBezTo>
                  <a:pt x="716930" y="1251791"/>
                  <a:pt x="637475" y="1230502"/>
                  <a:pt x="567583" y="1189863"/>
                </a:cubicBezTo>
                <a:lnTo>
                  <a:pt x="397223" y="1295376"/>
                </a:lnTo>
                <a:lnTo>
                  <a:pt x="297380" y="1195533"/>
                </a:lnTo>
                <a:lnTo>
                  <a:pt x="402893" y="1025172"/>
                </a:lnTo>
                <a:cubicBezTo>
                  <a:pt x="362254" y="955281"/>
                  <a:pt x="340964" y="875826"/>
                  <a:pt x="341213" y="794979"/>
                </a:cubicBezTo>
                <a:lnTo>
                  <a:pt x="164656" y="700198"/>
                </a:lnTo>
                <a:lnTo>
                  <a:pt x="201200" y="563811"/>
                </a:lnTo>
                <a:lnTo>
                  <a:pt x="401493" y="570007"/>
                </a:lnTo>
                <a:cubicBezTo>
                  <a:pt x="441702" y="499867"/>
                  <a:pt x="499867" y="441702"/>
                  <a:pt x="570007" y="401494"/>
                </a:cubicBezTo>
                <a:lnTo>
                  <a:pt x="563811" y="201200"/>
                </a:lnTo>
                <a:lnTo>
                  <a:pt x="700198" y="164655"/>
                </a:lnTo>
                <a:lnTo>
                  <a:pt x="794978" y="341213"/>
                </a:lnTo>
                <a:cubicBezTo>
                  <a:pt x="875826" y="340965"/>
                  <a:pt x="955281" y="362254"/>
                  <a:pt x="1025173" y="402893"/>
                </a:cubicBezTo>
                <a:close/>
              </a:path>
            </a:pathLst>
          </a:custGeom>
          <a:solidFill>
            <a:srgbClr val="00206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2710599"/>
              <a:satOff val="100000"/>
              <a:lumOff val="-14706"/>
              <a:alphaOff val="0"/>
            </a:schemeClr>
          </a:fillRef>
          <a:effectRef idx="0">
            <a:schemeClr val="accent3">
              <a:hueOff val="2710599"/>
              <a:satOff val="100000"/>
              <a:lumOff val="-14706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6101" tIns="546101" rIns="546099" bIns="546099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pt-BR" sz="1200" kern="1200" dirty="0"/>
              <a:t>Telefonema ou e-mail</a:t>
            </a:r>
          </a:p>
        </p:txBody>
      </p:sp>
      <p:sp>
        <p:nvSpPr>
          <p:cNvPr id="23" name="Seta Circular 22"/>
          <p:cNvSpPr/>
          <p:nvPr/>
        </p:nvSpPr>
        <p:spPr>
          <a:xfrm>
            <a:off x="3098801" y="3330290"/>
            <a:ext cx="2072099" cy="2012611"/>
          </a:xfrm>
          <a:prstGeom prst="circularArrow">
            <a:avLst>
              <a:gd name="adj1" fmla="val 4687"/>
              <a:gd name="adj2" fmla="val 299029"/>
              <a:gd name="adj3" fmla="val 2513083"/>
              <a:gd name="adj4" fmla="val 15867933"/>
              <a:gd name="adj5" fmla="val 5469"/>
            </a:avLst>
          </a:prstGeom>
          <a:solidFill>
            <a:schemeClr val="accent6">
              <a:lumMod val="50000"/>
            </a:scheme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4" name="Forma 23"/>
          <p:cNvSpPr/>
          <p:nvPr/>
        </p:nvSpPr>
        <p:spPr>
          <a:xfrm>
            <a:off x="1928461" y="2838117"/>
            <a:ext cx="1729294" cy="1623109"/>
          </a:xfrm>
          <a:prstGeom prst="leftCircularArrow">
            <a:avLst>
              <a:gd name="adj1" fmla="val 6452"/>
              <a:gd name="adj2" fmla="val 429999"/>
              <a:gd name="adj3" fmla="val 10489124"/>
              <a:gd name="adj4" fmla="val 14837806"/>
              <a:gd name="adj5" fmla="val 7527"/>
            </a:avLst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1355300"/>
              <a:satOff val="50000"/>
              <a:lumOff val="-7353"/>
              <a:alphaOff val="0"/>
            </a:schemeClr>
          </a:fillRef>
          <a:effectRef idx="0">
            <a:schemeClr val="accent3">
              <a:hueOff val="1355300"/>
              <a:satOff val="50000"/>
              <a:lumOff val="-7353"/>
              <a:alphaOff val="0"/>
            </a:schemeClr>
          </a:effectRef>
          <a:fontRef idx="minor">
            <a:schemeClr val="lt1"/>
          </a:fontRef>
        </p:style>
      </p:sp>
      <p:sp>
        <p:nvSpPr>
          <p:cNvPr id="25" name="Seta Circular 24"/>
          <p:cNvSpPr/>
          <p:nvPr/>
        </p:nvSpPr>
        <p:spPr>
          <a:xfrm rot="14972964" flipH="1">
            <a:off x="2946551" y="1534847"/>
            <a:ext cx="1804225" cy="2083083"/>
          </a:xfrm>
          <a:prstGeom prst="circularArrow">
            <a:avLst>
              <a:gd name="adj1" fmla="val 5984"/>
              <a:gd name="adj2" fmla="val 394124"/>
              <a:gd name="adj3" fmla="val 13313824"/>
              <a:gd name="adj4" fmla="val 10707988"/>
              <a:gd name="adj5" fmla="val 6981"/>
            </a:avLst>
          </a:prstGeom>
          <a:solidFill>
            <a:srgbClr val="00206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2710599"/>
              <a:satOff val="100000"/>
              <a:lumOff val="-14706"/>
              <a:alphaOff val="0"/>
            </a:schemeClr>
          </a:fillRef>
          <a:effectRef idx="0">
            <a:schemeClr val="accent3">
              <a:hueOff val="2710599"/>
              <a:satOff val="100000"/>
              <a:lumOff val="-14706"/>
              <a:alphaOff val="0"/>
            </a:schemeClr>
          </a:effectRef>
          <a:fontRef idx="minor">
            <a:schemeClr val="lt1"/>
          </a:fontRef>
        </p:style>
      </p:sp>
      <p:sp>
        <p:nvSpPr>
          <p:cNvPr id="26" name="Forma Livre 25"/>
          <p:cNvSpPr/>
          <p:nvPr/>
        </p:nvSpPr>
        <p:spPr>
          <a:xfrm>
            <a:off x="2391348" y="4691579"/>
            <a:ext cx="1352332" cy="1269293"/>
          </a:xfrm>
          <a:custGeom>
            <a:avLst/>
            <a:gdLst>
              <a:gd name="connsiteX0" fmla="*/ 1216350 w 1625600"/>
              <a:gd name="connsiteY0" fmla="*/ 411723 h 1625600"/>
              <a:gd name="connsiteX1" fmla="*/ 1456181 w 1625600"/>
              <a:gd name="connsiteY1" fmla="*/ 339443 h 1625600"/>
              <a:gd name="connsiteX2" fmla="*/ 1544430 w 1625600"/>
              <a:gd name="connsiteY2" fmla="*/ 492294 h 1625600"/>
              <a:gd name="connsiteX3" fmla="*/ 1361918 w 1625600"/>
              <a:gd name="connsiteY3" fmla="*/ 663854 h 1625600"/>
              <a:gd name="connsiteX4" fmla="*/ 1361918 w 1625600"/>
              <a:gd name="connsiteY4" fmla="*/ 961747 h 1625600"/>
              <a:gd name="connsiteX5" fmla="*/ 1544430 w 1625600"/>
              <a:gd name="connsiteY5" fmla="*/ 1133306 h 1625600"/>
              <a:gd name="connsiteX6" fmla="*/ 1456181 w 1625600"/>
              <a:gd name="connsiteY6" fmla="*/ 1286157 h 1625600"/>
              <a:gd name="connsiteX7" fmla="*/ 1216350 w 1625600"/>
              <a:gd name="connsiteY7" fmla="*/ 1213877 h 1625600"/>
              <a:gd name="connsiteX8" fmla="*/ 958367 w 1625600"/>
              <a:gd name="connsiteY8" fmla="*/ 1362823 h 1625600"/>
              <a:gd name="connsiteX9" fmla="*/ 901049 w 1625600"/>
              <a:gd name="connsiteY9" fmla="*/ 1606663 h 1625600"/>
              <a:gd name="connsiteX10" fmla="*/ 724551 w 1625600"/>
              <a:gd name="connsiteY10" fmla="*/ 1606663 h 1625600"/>
              <a:gd name="connsiteX11" fmla="*/ 667232 w 1625600"/>
              <a:gd name="connsiteY11" fmla="*/ 1362823 h 1625600"/>
              <a:gd name="connsiteX12" fmla="*/ 409249 w 1625600"/>
              <a:gd name="connsiteY12" fmla="*/ 1213877 h 1625600"/>
              <a:gd name="connsiteX13" fmla="*/ 169419 w 1625600"/>
              <a:gd name="connsiteY13" fmla="*/ 1286157 h 1625600"/>
              <a:gd name="connsiteX14" fmla="*/ 81170 w 1625600"/>
              <a:gd name="connsiteY14" fmla="*/ 1133306 h 1625600"/>
              <a:gd name="connsiteX15" fmla="*/ 263682 w 1625600"/>
              <a:gd name="connsiteY15" fmla="*/ 961746 h 1625600"/>
              <a:gd name="connsiteX16" fmla="*/ 263682 w 1625600"/>
              <a:gd name="connsiteY16" fmla="*/ 663853 h 1625600"/>
              <a:gd name="connsiteX17" fmla="*/ 81170 w 1625600"/>
              <a:gd name="connsiteY17" fmla="*/ 492294 h 1625600"/>
              <a:gd name="connsiteX18" fmla="*/ 169419 w 1625600"/>
              <a:gd name="connsiteY18" fmla="*/ 339443 h 1625600"/>
              <a:gd name="connsiteX19" fmla="*/ 409250 w 1625600"/>
              <a:gd name="connsiteY19" fmla="*/ 411723 h 1625600"/>
              <a:gd name="connsiteX20" fmla="*/ 667233 w 1625600"/>
              <a:gd name="connsiteY20" fmla="*/ 262777 h 1625600"/>
              <a:gd name="connsiteX21" fmla="*/ 724551 w 1625600"/>
              <a:gd name="connsiteY21" fmla="*/ 18937 h 1625600"/>
              <a:gd name="connsiteX22" fmla="*/ 901049 w 1625600"/>
              <a:gd name="connsiteY22" fmla="*/ 18937 h 1625600"/>
              <a:gd name="connsiteX23" fmla="*/ 958368 w 1625600"/>
              <a:gd name="connsiteY23" fmla="*/ 262777 h 1625600"/>
              <a:gd name="connsiteX24" fmla="*/ 1216351 w 1625600"/>
              <a:gd name="connsiteY24" fmla="*/ 411723 h 1625600"/>
              <a:gd name="connsiteX25" fmla="*/ 1216350 w 1625600"/>
              <a:gd name="connsiteY25" fmla="*/ 411723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625600" h="1625600">
                <a:moveTo>
                  <a:pt x="1216350" y="411723"/>
                </a:moveTo>
                <a:lnTo>
                  <a:pt x="1456181" y="339443"/>
                </a:lnTo>
                <a:lnTo>
                  <a:pt x="1544430" y="492294"/>
                </a:lnTo>
                <a:lnTo>
                  <a:pt x="1361918" y="663854"/>
                </a:lnTo>
                <a:cubicBezTo>
                  <a:pt x="1388374" y="761389"/>
                  <a:pt x="1388374" y="864211"/>
                  <a:pt x="1361918" y="961747"/>
                </a:cubicBezTo>
                <a:lnTo>
                  <a:pt x="1544430" y="1133306"/>
                </a:lnTo>
                <a:lnTo>
                  <a:pt x="1456181" y="1286157"/>
                </a:lnTo>
                <a:lnTo>
                  <a:pt x="1216350" y="1213877"/>
                </a:lnTo>
                <a:cubicBezTo>
                  <a:pt x="1145110" y="1285556"/>
                  <a:pt x="1056063" y="1336967"/>
                  <a:pt x="958367" y="1362823"/>
                </a:cubicBezTo>
                <a:lnTo>
                  <a:pt x="901049" y="1606663"/>
                </a:lnTo>
                <a:lnTo>
                  <a:pt x="724551" y="1606663"/>
                </a:lnTo>
                <a:lnTo>
                  <a:pt x="667232" y="1362823"/>
                </a:lnTo>
                <a:cubicBezTo>
                  <a:pt x="569536" y="1336967"/>
                  <a:pt x="480489" y="1285556"/>
                  <a:pt x="409249" y="1213877"/>
                </a:cubicBezTo>
                <a:lnTo>
                  <a:pt x="169419" y="1286157"/>
                </a:lnTo>
                <a:lnTo>
                  <a:pt x="81170" y="1133306"/>
                </a:lnTo>
                <a:lnTo>
                  <a:pt x="263682" y="961746"/>
                </a:lnTo>
                <a:cubicBezTo>
                  <a:pt x="237226" y="864211"/>
                  <a:pt x="237226" y="761389"/>
                  <a:pt x="263682" y="663853"/>
                </a:cubicBezTo>
                <a:lnTo>
                  <a:pt x="81170" y="492294"/>
                </a:lnTo>
                <a:lnTo>
                  <a:pt x="169419" y="339443"/>
                </a:lnTo>
                <a:lnTo>
                  <a:pt x="409250" y="411723"/>
                </a:lnTo>
                <a:cubicBezTo>
                  <a:pt x="480490" y="340044"/>
                  <a:pt x="569537" y="288633"/>
                  <a:pt x="667233" y="262777"/>
                </a:cubicBezTo>
                <a:lnTo>
                  <a:pt x="724551" y="18937"/>
                </a:lnTo>
                <a:lnTo>
                  <a:pt x="901049" y="18937"/>
                </a:lnTo>
                <a:lnTo>
                  <a:pt x="958368" y="262777"/>
                </a:lnTo>
                <a:cubicBezTo>
                  <a:pt x="1056064" y="288633"/>
                  <a:pt x="1145111" y="340044"/>
                  <a:pt x="1216351" y="411723"/>
                </a:cubicBezTo>
                <a:lnTo>
                  <a:pt x="1216350" y="411723"/>
                </a:ln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1355300"/>
              <a:satOff val="50000"/>
              <a:lumOff val="-7353"/>
              <a:alphaOff val="0"/>
            </a:schemeClr>
          </a:fillRef>
          <a:effectRef idx="0">
            <a:schemeClr val="accent3">
              <a:hueOff val="1355300"/>
              <a:satOff val="50000"/>
              <a:lumOff val="-7353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27030" tIns="429503" rIns="427030" bIns="429503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pt-BR" sz="1400" dirty="0"/>
              <a:t>SFC</a:t>
            </a:r>
            <a:endParaRPr lang="pt-BR" sz="1400" kern="1200" dirty="0"/>
          </a:p>
        </p:txBody>
      </p:sp>
      <p:sp>
        <p:nvSpPr>
          <p:cNvPr id="27" name="Forma 26"/>
          <p:cNvSpPr/>
          <p:nvPr/>
        </p:nvSpPr>
        <p:spPr>
          <a:xfrm>
            <a:off x="2103457" y="4431774"/>
            <a:ext cx="1729294" cy="1623109"/>
          </a:xfrm>
          <a:prstGeom prst="leftCircularArrow">
            <a:avLst>
              <a:gd name="adj1" fmla="val 6452"/>
              <a:gd name="adj2" fmla="val 429999"/>
              <a:gd name="adj3" fmla="val 10489124"/>
              <a:gd name="adj4" fmla="val 14837806"/>
              <a:gd name="adj5" fmla="val 7527"/>
            </a:avLst>
          </a:prstGeom>
          <a:solidFill>
            <a:srgbClr val="C0000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1355300"/>
              <a:satOff val="50000"/>
              <a:lumOff val="-7353"/>
              <a:alphaOff val="0"/>
            </a:schemeClr>
          </a:fillRef>
          <a:effectRef idx="0">
            <a:schemeClr val="accent3">
              <a:hueOff val="1355300"/>
              <a:satOff val="50000"/>
              <a:lumOff val="-7353"/>
              <a:alphaOff val="0"/>
            </a:schemeClr>
          </a:effectRef>
          <a:fontRef idx="minor">
            <a:schemeClr val="lt1"/>
          </a:fontRef>
        </p:style>
      </p:sp>
      <p:sp>
        <p:nvSpPr>
          <p:cNvPr id="16" name="Forma Livre 15"/>
          <p:cNvSpPr/>
          <p:nvPr/>
        </p:nvSpPr>
        <p:spPr>
          <a:xfrm>
            <a:off x="3548102" y="5020414"/>
            <a:ext cx="1622798" cy="1523152"/>
          </a:xfrm>
          <a:custGeom>
            <a:avLst/>
            <a:gdLst>
              <a:gd name="connsiteX0" fmla="*/ 1191775 w 1592756"/>
              <a:gd name="connsiteY0" fmla="*/ 403405 h 1592756"/>
              <a:gd name="connsiteX1" fmla="*/ 1426760 w 1592756"/>
              <a:gd name="connsiteY1" fmla="*/ 332584 h 1592756"/>
              <a:gd name="connsiteX2" fmla="*/ 1513226 w 1592756"/>
              <a:gd name="connsiteY2" fmla="*/ 482348 h 1592756"/>
              <a:gd name="connsiteX3" fmla="*/ 1334401 w 1592756"/>
              <a:gd name="connsiteY3" fmla="*/ 650441 h 1592756"/>
              <a:gd name="connsiteX4" fmla="*/ 1334401 w 1592756"/>
              <a:gd name="connsiteY4" fmla="*/ 942315 h 1592756"/>
              <a:gd name="connsiteX5" fmla="*/ 1513226 w 1592756"/>
              <a:gd name="connsiteY5" fmla="*/ 1110408 h 1592756"/>
              <a:gd name="connsiteX6" fmla="*/ 1426760 w 1592756"/>
              <a:gd name="connsiteY6" fmla="*/ 1260172 h 1592756"/>
              <a:gd name="connsiteX7" fmla="*/ 1191775 w 1592756"/>
              <a:gd name="connsiteY7" fmla="*/ 1189351 h 1592756"/>
              <a:gd name="connsiteX8" fmla="*/ 939004 w 1592756"/>
              <a:gd name="connsiteY8" fmla="*/ 1335288 h 1592756"/>
              <a:gd name="connsiteX9" fmla="*/ 882844 w 1592756"/>
              <a:gd name="connsiteY9" fmla="*/ 1574202 h 1592756"/>
              <a:gd name="connsiteX10" fmla="*/ 709912 w 1592756"/>
              <a:gd name="connsiteY10" fmla="*/ 1574202 h 1592756"/>
              <a:gd name="connsiteX11" fmla="*/ 653752 w 1592756"/>
              <a:gd name="connsiteY11" fmla="*/ 1335288 h 1592756"/>
              <a:gd name="connsiteX12" fmla="*/ 400981 w 1592756"/>
              <a:gd name="connsiteY12" fmla="*/ 1189351 h 1592756"/>
              <a:gd name="connsiteX13" fmla="*/ 165996 w 1592756"/>
              <a:gd name="connsiteY13" fmla="*/ 1260172 h 1592756"/>
              <a:gd name="connsiteX14" fmla="*/ 79530 w 1592756"/>
              <a:gd name="connsiteY14" fmla="*/ 1110408 h 1592756"/>
              <a:gd name="connsiteX15" fmla="*/ 258355 w 1592756"/>
              <a:gd name="connsiteY15" fmla="*/ 942315 h 1592756"/>
              <a:gd name="connsiteX16" fmla="*/ 258355 w 1592756"/>
              <a:gd name="connsiteY16" fmla="*/ 650441 h 1592756"/>
              <a:gd name="connsiteX17" fmla="*/ 79530 w 1592756"/>
              <a:gd name="connsiteY17" fmla="*/ 482348 h 1592756"/>
              <a:gd name="connsiteX18" fmla="*/ 165996 w 1592756"/>
              <a:gd name="connsiteY18" fmla="*/ 332584 h 1592756"/>
              <a:gd name="connsiteX19" fmla="*/ 400981 w 1592756"/>
              <a:gd name="connsiteY19" fmla="*/ 403405 h 1592756"/>
              <a:gd name="connsiteX20" fmla="*/ 653752 w 1592756"/>
              <a:gd name="connsiteY20" fmla="*/ 257468 h 1592756"/>
              <a:gd name="connsiteX21" fmla="*/ 709912 w 1592756"/>
              <a:gd name="connsiteY21" fmla="*/ 18554 h 1592756"/>
              <a:gd name="connsiteX22" fmla="*/ 882844 w 1592756"/>
              <a:gd name="connsiteY22" fmla="*/ 18554 h 1592756"/>
              <a:gd name="connsiteX23" fmla="*/ 939004 w 1592756"/>
              <a:gd name="connsiteY23" fmla="*/ 257468 h 1592756"/>
              <a:gd name="connsiteX24" fmla="*/ 1191775 w 1592756"/>
              <a:gd name="connsiteY24" fmla="*/ 403405 h 1592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592756" h="1592756">
                <a:moveTo>
                  <a:pt x="1025173" y="402893"/>
                </a:moveTo>
                <a:lnTo>
                  <a:pt x="1195533" y="297380"/>
                </a:lnTo>
                <a:lnTo>
                  <a:pt x="1295376" y="397223"/>
                </a:lnTo>
                <a:lnTo>
                  <a:pt x="1189863" y="567584"/>
                </a:lnTo>
                <a:cubicBezTo>
                  <a:pt x="1230502" y="637475"/>
                  <a:pt x="1251792" y="716930"/>
                  <a:pt x="1251543" y="797777"/>
                </a:cubicBezTo>
                <a:lnTo>
                  <a:pt x="1428100" y="892558"/>
                </a:lnTo>
                <a:lnTo>
                  <a:pt x="1391556" y="1028945"/>
                </a:lnTo>
                <a:lnTo>
                  <a:pt x="1191263" y="1022749"/>
                </a:lnTo>
                <a:cubicBezTo>
                  <a:pt x="1151054" y="1092889"/>
                  <a:pt x="1092889" y="1151054"/>
                  <a:pt x="1022749" y="1191262"/>
                </a:cubicBezTo>
                <a:lnTo>
                  <a:pt x="1028945" y="1391556"/>
                </a:lnTo>
                <a:lnTo>
                  <a:pt x="892558" y="1428101"/>
                </a:lnTo>
                <a:lnTo>
                  <a:pt x="797778" y="1251543"/>
                </a:lnTo>
                <a:cubicBezTo>
                  <a:pt x="716930" y="1251791"/>
                  <a:pt x="637475" y="1230502"/>
                  <a:pt x="567583" y="1189863"/>
                </a:cubicBezTo>
                <a:lnTo>
                  <a:pt x="397223" y="1295376"/>
                </a:lnTo>
                <a:lnTo>
                  <a:pt x="297380" y="1195533"/>
                </a:lnTo>
                <a:lnTo>
                  <a:pt x="402893" y="1025172"/>
                </a:lnTo>
                <a:cubicBezTo>
                  <a:pt x="362254" y="955281"/>
                  <a:pt x="340964" y="875826"/>
                  <a:pt x="341213" y="794979"/>
                </a:cubicBezTo>
                <a:lnTo>
                  <a:pt x="164656" y="700198"/>
                </a:lnTo>
                <a:lnTo>
                  <a:pt x="201200" y="563811"/>
                </a:lnTo>
                <a:lnTo>
                  <a:pt x="401493" y="570007"/>
                </a:lnTo>
                <a:cubicBezTo>
                  <a:pt x="441702" y="499867"/>
                  <a:pt x="499867" y="441702"/>
                  <a:pt x="570007" y="401494"/>
                </a:cubicBezTo>
                <a:lnTo>
                  <a:pt x="563811" y="201200"/>
                </a:lnTo>
                <a:lnTo>
                  <a:pt x="700198" y="164655"/>
                </a:lnTo>
                <a:lnTo>
                  <a:pt x="794978" y="341213"/>
                </a:lnTo>
                <a:cubicBezTo>
                  <a:pt x="875826" y="340965"/>
                  <a:pt x="955281" y="362254"/>
                  <a:pt x="1025173" y="402893"/>
                </a:cubicBezTo>
                <a:close/>
              </a:path>
            </a:pathLst>
          </a:custGeom>
          <a:solidFill>
            <a:srgbClr val="00206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2710599"/>
              <a:satOff val="100000"/>
              <a:lumOff val="-14706"/>
              <a:alphaOff val="0"/>
            </a:schemeClr>
          </a:fillRef>
          <a:effectRef idx="0">
            <a:schemeClr val="accent3">
              <a:hueOff val="2710599"/>
              <a:satOff val="100000"/>
              <a:lumOff val="-14706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6101" tIns="546101" rIns="546099" bIns="546099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pt-BR" sz="1400" dirty="0"/>
              <a:t>CRG</a:t>
            </a:r>
            <a:endParaRPr lang="pt-BR" sz="1400" kern="1200" dirty="0"/>
          </a:p>
        </p:txBody>
      </p:sp>
      <p:sp>
        <p:nvSpPr>
          <p:cNvPr id="19" name="Forma Livre 18"/>
          <p:cNvSpPr/>
          <p:nvPr/>
        </p:nvSpPr>
        <p:spPr>
          <a:xfrm>
            <a:off x="3866520" y="831397"/>
            <a:ext cx="1967922" cy="1786912"/>
          </a:xfrm>
          <a:custGeom>
            <a:avLst/>
            <a:gdLst>
              <a:gd name="connsiteX0" fmla="*/ 1586555 w 2235200"/>
              <a:gd name="connsiteY0" fmla="*/ 356377 h 2235200"/>
              <a:gd name="connsiteX1" fmla="*/ 1760418 w 2235200"/>
              <a:gd name="connsiteY1" fmla="*/ 210481 h 2235200"/>
              <a:gd name="connsiteX2" fmla="*/ 1899314 w 2235200"/>
              <a:gd name="connsiteY2" fmla="*/ 327029 h 2235200"/>
              <a:gd name="connsiteX3" fmla="*/ 1785825 w 2235200"/>
              <a:gd name="connsiteY3" fmla="*/ 523585 h 2235200"/>
              <a:gd name="connsiteX4" fmla="*/ 1966144 w 2235200"/>
              <a:gd name="connsiteY4" fmla="*/ 835907 h 2235200"/>
              <a:gd name="connsiteX5" fmla="*/ 2193112 w 2235200"/>
              <a:gd name="connsiteY5" fmla="*/ 835901 h 2235200"/>
              <a:gd name="connsiteX6" fmla="*/ 2224597 w 2235200"/>
              <a:gd name="connsiteY6" fmla="*/ 1014463 h 2235200"/>
              <a:gd name="connsiteX7" fmla="*/ 2011316 w 2235200"/>
              <a:gd name="connsiteY7" fmla="*/ 1092085 h 2235200"/>
              <a:gd name="connsiteX8" fmla="*/ 1948692 w 2235200"/>
              <a:gd name="connsiteY8" fmla="*/ 1447245 h 2235200"/>
              <a:gd name="connsiteX9" fmla="*/ 2122562 w 2235200"/>
              <a:gd name="connsiteY9" fmla="*/ 1593132 h 2235200"/>
              <a:gd name="connsiteX10" fmla="*/ 2031904 w 2235200"/>
              <a:gd name="connsiteY10" fmla="*/ 1750157 h 2235200"/>
              <a:gd name="connsiteX11" fmla="*/ 1818627 w 2235200"/>
              <a:gd name="connsiteY11" fmla="*/ 1672524 h 2235200"/>
              <a:gd name="connsiteX12" fmla="*/ 1542362 w 2235200"/>
              <a:gd name="connsiteY12" fmla="*/ 1904338 h 2235200"/>
              <a:gd name="connsiteX13" fmla="*/ 1581780 w 2235200"/>
              <a:gd name="connsiteY13" fmla="*/ 2127856 h 2235200"/>
              <a:gd name="connsiteX14" fmla="*/ 1411398 w 2235200"/>
              <a:gd name="connsiteY14" fmla="*/ 2189870 h 2235200"/>
              <a:gd name="connsiteX15" fmla="*/ 1297919 w 2235200"/>
              <a:gd name="connsiteY15" fmla="*/ 1993308 h 2235200"/>
              <a:gd name="connsiteX16" fmla="*/ 937280 w 2235200"/>
              <a:gd name="connsiteY16" fmla="*/ 1993308 h 2235200"/>
              <a:gd name="connsiteX17" fmla="*/ 823802 w 2235200"/>
              <a:gd name="connsiteY17" fmla="*/ 2189870 h 2235200"/>
              <a:gd name="connsiteX18" fmla="*/ 653420 w 2235200"/>
              <a:gd name="connsiteY18" fmla="*/ 2127856 h 2235200"/>
              <a:gd name="connsiteX19" fmla="*/ 692839 w 2235200"/>
              <a:gd name="connsiteY19" fmla="*/ 1904338 h 2235200"/>
              <a:gd name="connsiteX20" fmla="*/ 416574 w 2235200"/>
              <a:gd name="connsiteY20" fmla="*/ 1672524 h 2235200"/>
              <a:gd name="connsiteX21" fmla="*/ 203296 w 2235200"/>
              <a:gd name="connsiteY21" fmla="*/ 1750157 h 2235200"/>
              <a:gd name="connsiteX22" fmla="*/ 112638 w 2235200"/>
              <a:gd name="connsiteY22" fmla="*/ 1593132 h 2235200"/>
              <a:gd name="connsiteX23" fmla="*/ 286508 w 2235200"/>
              <a:gd name="connsiteY23" fmla="*/ 1447245 h 2235200"/>
              <a:gd name="connsiteX24" fmla="*/ 223884 w 2235200"/>
              <a:gd name="connsiteY24" fmla="*/ 1092085 h 2235200"/>
              <a:gd name="connsiteX25" fmla="*/ 10603 w 2235200"/>
              <a:gd name="connsiteY25" fmla="*/ 1014463 h 2235200"/>
              <a:gd name="connsiteX26" fmla="*/ 42088 w 2235200"/>
              <a:gd name="connsiteY26" fmla="*/ 835901 h 2235200"/>
              <a:gd name="connsiteX27" fmla="*/ 269055 w 2235200"/>
              <a:gd name="connsiteY27" fmla="*/ 835907 h 2235200"/>
              <a:gd name="connsiteX28" fmla="*/ 449374 w 2235200"/>
              <a:gd name="connsiteY28" fmla="*/ 523585 h 2235200"/>
              <a:gd name="connsiteX29" fmla="*/ 335886 w 2235200"/>
              <a:gd name="connsiteY29" fmla="*/ 327029 h 2235200"/>
              <a:gd name="connsiteX30" fmla="*/ 474782 w 2235200"/>
              <a:gd name="connsiteY30" fmla="*/ 210481 h 2235200"/>
              <a:gd name="connsiteX31" fmla="*/ 648645 w 2235200"/>
              <a:gd name="connsiteY31" fmla="*/ 356377 h 2235200"/>
              <a:gd name="connsiteX32" fmla="*/ 987535 w 2235200"/>
              <a:gd name="connsiteY32" fmla="*/ 233031 h 2235200"/>
              <a:gd name="connsiteX33" fmla="*/ 1026942 w 2235200"/>
              <a:gd name="connsiteY33" fmla="*/ 9511 h 2235200"/>
              <a:gd name="connsiteX34" fmla="*/ 1208258 w 2235200"/>
              <a:gd name="connsiteY34" fmla="*/ 9511 h 2235200"/>
              <a:gd name="connsiteX35" fmla="*/ 1247665 w 2235200"/>
              <a:gd name="connsiteY35" fmla="*/ 233031 h 2235200"/>
              <a:gd name="connsiteX36" fmla="*/ 1586555 w 2235200"/>
              <a:gd name="connsiteY36" fmla="*/ 356377 h 223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235200" h="2235200">
                <a:moveTo>
                  <a:pt x="1586555" y="356377"/>
                </a:moveTo>
                <a:lnTo>
                  <a:pt x="1760418" y="210481"/>
                </a:lnTo>
                <a:lnTo>
                  <a:pt x="1899314" y="327029"/>
                </a:lnTo>
                <a:lnTo>
                  <a:pt x="1785825" y="523585"/>
                </a:lnTo>
                <a:cubicBezTo>
                  <a:pt x="1866522" y="614364"/>
                  <a:pt x="1927876" y="720632"/>
                  <a:pt x="1966144" y="835907"/>
                </a:cubicBezTo>
                <a:lnTo>
                  <a:pt x="2193112" y="835901"/>
                </a:lnTo>
                <a:lnTo>
                  <a:pt x="2224597" y="1014463"/>
                </a:lnTo>
                <a:lnTo>
                  <a:pt x="2011316" y="1092085"/>
                </a:lnTo>
                <a:cubicBezTo>
                  <a:pt x="2014782" y="1213496"/>
                  <a:pt x="1993474" y="1334341"/>
                  <a:pt x="1948692" y="1447245"/>
                </a:cubicBezTo>
                <a:lnTo>
                  <a:pt x="2122562" y="1593132"/>
                </a:lnTo>
                <a:lnTo>
                  <a:pt x="2031904" y="1750157"/>
                </a:lnTo>
                <a:lnTo>
                  <a:pt x="1818627" y="1672524"/>
                </a:lnTo>
                <a:cubicBezTo>
                  <a:pt x="1743241" y="1767759"/>
                  <a:pt x="1649240" y="1846634"/>
                  <a:pt x="1542362" y="1904338"/>
                </a:cubicBezTo>
                <a:lnTo>
                  <a:pt x="1581780" y="2127856"/>
                </a:lnTo>
                <a:lnTo>
                  <a:pt x="1411398" y="2189870"/>
                </a:lnTo>
                <a:lnTo>
                  <a:pt x="1297919" y="1993308"/>
                </a:lnTo>
                <a:cubicBezTo>
                  <a:pt x="1178954" y="2017804"/>
                  <a:pt x="1056245" y="2017804"/>
                  <a:pt x="937280" y="1993308"/>
                </a:cubicBezTo>
                <a:lnTo>
                  <a:pt x="823802" y="2189870"/>
                </a:lnTo>
                <a:lnTo>
                  <a:pt x="653420" y="2127856"/>
                </a:lnTo>
                <a:lnTo>
                  <a:pt x="692839" y="1904338"/>
                </a:lnTo>
                <a:cubicBezTo>
                  <a:pt x="585961" y="1846634"/>
                  <a:pt x="491960" y="1767758"/>
                  <a:pt x="416574" y="1672524"/>
                </a:cubicBezTo>
                <a:lnTo>
                  <a:pt x="203296" y="1750157"/>
                </a:lnTo>
                <a:lnTo>
                  <a:pt x="112638" y="1593132"/>
                </a:lnTo>
                <a:lnTo>
                  <a:pt x="286508" y="1447245"/>
                </a:lnTo>
                <a:cubicBezTo>
                  <a:pt x="241726" y="1334341"/>
                  <a:pt x="220417" y="1213496"/>
                  <a:pt x="223884" y="1092085"/>
                </a:cubicBezTo>
                <a:lnTo>
                  <a:pt x="10603" y="1014463"/>
                </a:lnTo>
                <a:lnTo>
                  <a:pt x="42088" y="835901"/>
                </a:lnTo>
                <a:lnTo>
                  <a:pt x="269055" y="835907"/>
                </a:lnTo>
                <a:cubicBezTo>
                  <a:pt x="307323" y="720632"/>
                  <a:pt x="368677" y="614363"/>
                  <a:pt x="449374" y="523585"/>
                </a:cubicBezTo>
                <a:lnTo>
                  <a:pt x="335886" y="327029"/>
                </a:lnTo>
                <a:lnTo>
                  <a:pt x="474782" y="210481"/>
                </a:lnTo>
                <a:lnTo>
                  <a:pt x="648645" y="356377"/>
                </a:lnTo>
                <a:cubicBezTo>
                  <a:pt x="752057" y="292669"/>
                  <a:pt x="867366" y="250701"/>
                  <a:pt x="987535" y="233031"/>
                </a:cubicBezTo>
                <a:lnTo>
                  <a:pt x="1026942" y="9511"/>
                </a:lnTo>
                <a:lnTo>
                  <a:pt x="1208258" y="9511"/>
                </a:lnTo>
                <a:lnTo>
                  <a:pt x="1247665" y="233031"/>
                </a:lnTo>
                <a:cubicBezTo>
                  <a:pt x="1367834" y="250700"/>
                  <a:pt x="1483142" y="292669"/>
                  <a:pt x="1586555" y="356377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72235" tIns="546445" rIns="472235" bIns="585536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pt-BR" sz="1300" dirty="0"/>
              <a:t>Levantamento índice de omissão</a:t>
            </a:r>
            <a:endParaRPr lang="pt-BR" sz="1300" kern="1200" dirty="0"/>
          </a:p>
        </p:txBody>
      </p:sp>
      <p:sp>
        <p:nvSpPr>
          <p:cNvPr id="28" name="Seta Circular 27"/>
          <p:cNvSpPr/>
          <p:nvPr/>
        </p:nvSpPr>
        <p:spPr>
          <a:xfrm>
            <a:off x="4112542" y="687947"/>
            <a:ext cx="2019558" cy="2073812"/>
          </a:xfrm>
          <a:prstGeom prst="circularArrow">
            <a:avLst>
              <a:gd name="adj1" fmla="val 4687"/>
              <a:gd name="adj2" fmla="val 299029"/>
              <a:gd name="adj3" fmla="val 2513083"/>
              <a:gd name="adj4" fmla="val 15867933"/>
              <a:gd name="adj5" fmla="val 5469"/>
            </a:avLst>
          </a:prstGeom>
          <a:solidFill>
            <a:schemeClr val="accent6">
              <a:lumMod val="50000"/>
            </a:scheme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55952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14171" y="-6118"/>
            <a:ext cx="9144000" cy="6858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Retângulo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323B7A"/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733235" y="209406"/>
            <a:ext cx="8424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>
                <a:solidFill>
                  <a:srgbClr val="323B7A"/>
                </a:solidFill>
                <a:latin typeface="Calibri" panose="020F0502020204030204" pitchFamily="34" charset="0"/>
              </a:rPr>
              <a:t>Monitoramento - Omissões</a:t>
            </a:r>
            <a:endParaRPr lang="pt-BR" sz="4000" dirty="0">
              <a:solidFill>
                <a:srgbClr val="296530"/>
              </a:solidFill>
              <a:latin typeface="Calibri" panose="020F0502020204030204" pitchFamily="34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43" y="356904"/>
            <a:ext cx="361950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CaixaDeTexto 16"/>
          <p:cNvSpPr txBox="1"/>
          <p:nvPr/>
        </p:nvSpPr>
        <p:spPr>
          <a:xfrm>
            <a:off x="547593" y="1126698"/>
            <a:ext cx="80042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000" dirty="0">
                <a:latin typeface="Calibri" panose="020F0502020204030204" pitchFamily="34" charset="0"/>
              </a:rPr>
              <a:t>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sz="2000" dirty="0">
              <a:latin typeface="Calibri" panose="020F0502020204030204" pitchFamily="34" charset="0"/>
            </a:endParaRPr>
          </a:p>
          <a:p>
            <a:pPr algn="just"/>
            <a:r>
              <a:rPr lang="pt-BR" sz="2000" dirty="0">
                <a:latin typeface="Calibri" panose="020F0502020204030204" pitchFamily="34" charset="0"/>
              </a:rPr>
              <a:t>	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392975" y="1112760"/>
            <a:ext cx="80042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rgbClr val="323B7A"/>
                </a:solidFill>
                <a:latin typeface="Calibri" panose="020F0502020204030204" pitchFamily="34" charset="0"/>
              </a:rPr>
              <a:t>EXEMPLO DE RESULTADOS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sz="2000" dirty="0">
              <a:latin typeface="Calibri" panose="020F0502020204030204" pitchFamily="34" charset="0"/>
            </a:endParaRPr>
          </a:p>
          <a:p>
            <a:pPr algn="just"/>
            <a:r>
              <a:rPr lang="pt-BR" sz="2000" dirty="0">
                <a:latin typeface="Calibri" panose="020F0502020204030204" pitchFamily="34" charset="0"/>
              </a:rPr>
              <a:t>	</a:t>
            </a:r>
          </a:p>
        </p:txBody>
      </p:sp>
      <p:sp>
        <p:nvSpPr>
          <p:cNvPr id="13" name="CaixaDeTexto 12"/>
          <p:cNvSpPr txBox="1"/>
          <p:nvPr/>
        </p:nvSpPr>
        <p:spPr>
          <a:xfrm>
            <a:off x="407146" y="1829998"/>
            <a:ext cx="83297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000" dirty="0"/>
              <a:t>Em 2013:  dos 35 órgãos com omissão &gt; 10%, 21 eram Instituições de Ensino Superior (IES)</a:t>
            </a:r>
          </a:p>
          <a:p>
            <a:pPr algn="just"/>
            <a:r>
              <a:rPr lang="pt-BR" sz="2000" dirty="0"/>
              <a:t>Após ações de monitoramento: 86% das IES </a:t>
            </a:r>
            <a:r>
              <a:rPr lang="pt-BR" sz="2000" b="1" dirty="0"/>
              <a:t>melhoraram</a:t>
            </a:r>
            <a:r>
              <a:rPr lang="pt-BR" sz="2000" dirty="0"/>
              <a:t> o índice de omissão</a:t>
            </a: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332" y="4405927"/>
            <a:ext cx="891642" cy="1126783"/>
          </a:xfrm>
          <a:prstGeom prst="rect">
            <a:avLst/>
          </a:prstGeom>
        </p:spPr>
      </p:pic>
      <p:sp>
        <p:nvSpPr>
          <p:cNvPr id="10" name="CaixaDeTexto 9"/>
          <p:cNvSpPr txBox="1"/>
          <p:nvPr/>
        </p:nvSpPr>
        <p:spPr>
          <a:xfrm>
            <a:off x="1834842" y="4169160"/>
            <a:ext cx="695355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/>
              <a:t>Universidade Federal do Pará </a:t>
            </a:r>
            <a:br>
              <a:rPr lang="pt-BR" sz="2000" dirty="0"/>
            </a:br>
            <a:r>
              <a:rPr lang="pt-BR" sz="2000" dirty="0"/>
              <a:t>Até 2014: </a:t>
            </a:r>
            <a:r>
              <a:rPr lang="pt-BR" sz="2000" dirty="0">
                <a:solidFill>
                  <a:srgbClr val="C00000"/>
                </a:solidFill>
              </a:rPr>
              <a:t>100%</a:t>
            </a:r>
            <a:r>
              <a:rPr lang="pt-BR" sz="2000" dirty="0"/>
              <a:t> de omissão</a:t>
            </a:r>
            <a:br>
              <a:rPr lang="pt-BR" sz="2000" dirty="0"/>
            </a:br>
            <a:r>
              <a:rPr lang="pt-BR" sz="2000" dirty="0"/>
              <a:t>Ações: contato telefônico, e-mail, ofícios, 3 reuniões presenciais, dado conhecimento para a Corregedoria</a:t>
            </a:r>
            <a:endParaRPr lang="pt-BR" sz="1600" dirty="0">
              <a:latin typeface="Bodoni MT" panose="02070603080606020203" pitchFamily="18" charset="0"/>
            </a:endParaRPr>
          </a:p>
          <a:p>
            <a:r>
              <a:rPr lang="pt-BR" sz="2000" dirty="0"/>
              <a:t>Após ações 2016: </a:t>
            </a:r>
            <a:r>
              <a:rPr lang="pt-BR" sz="2000" dirty="0">
                <a:solidFill>
                  <a:schemeClr val="accent6">
                    <a:lumMod val="50000"/>
                  </a:schemeClr>
                </a:solidFill>
              </a:rPr>
              <a:t>1,77%</a:t>
            </a:r>
            <a:r>
              <a:rPr lang="pt-BR" sz="2000" dirty="0"/>
              <a:t> de omissão</a:t>
            </a:r>
          </a:p>
        </p:txBody>
      </p:sp>
    </p:spTree>
    <p:extLst>
      <p:ext uri="{BB962C8B-B14F-4D97-AF65-F5344CB8AC3E}">
        <p14:creationId xmlns:p14="http://schemas.microsoft.com/office/powerpoint/2010/main" val="27995819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14171" y="-6118"/>
            <a:ext cx="9144000" cy="6858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Retângulo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323B7A"/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733235" y="209406"/>
            <a:ext cx="8424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>
                <a:solidFill>
                  <a:srgbClr val="323B7A"/>
                </a:solidFill>
                <a:latin typeface="Calibri" panose="020F0502020204030204" pitchFamily="34" charset="0"/>
              </a:rPr>
              <a:t>Monitoramento – Transparência Ativa</a:t>
            </a:r>
            <a:endParaRPr lang="pt-BR" sz="4000" dirty="0">
              <a:solidFill>
                <a:srgbClr val="296530"/>
              </a:solidFill>
              <a:latin typeface="Calibri" panose="020F0502020204030204" pitchFamily="34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43" y="356904"/>
            <a:ext cx="361950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aixaDeTexto 8"/>
          <p:cNvSpPr txBox="1"/>
          <p:nvPr/>
        </p:nvSpPr>
        <p:spPr>
          <a:xfrm>
            <a:off x="311330" y="1853261"/>
            <a:ext cx="854968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>
                <a:latin typeface="Calibri" panose="020F0502020204030204" pitchFamily="34" charset="0"/>
              </a:rPr>
              <a:t>Verificação das obrigações de transparência ativa estabelecidas no Decreto nº 7.724/2012 e em outros normativos.</a:t>
            </a:r>
            <a:endParaRPr lang="pt-BR" i="1" dirty="0">
              <a:latin typeface="Calibri" panose="020F0502020204030204" pitchFamily="34" charset="0"/>
            </a:endParaRPr>
          </a:p>
          <a:p>
            <a:pPr algn="just"/>
            <a:endParaRPr lang="pt-BR" dirty="0">
              <a:latin typeface="Calibri" panose="020F0502020204030204" pitchFamily="34" charset="0"/>
            </a:endParaRPr>
          </a:p>
          <a:p>
            <a:pPr marL="285750" indent="-285750" algn="just">
              <a:buFontTx/>
              <a:buChar char="-"/>
            </a:pPr>
            <a:endParaRPr lang="pt-BR" dirty="0">
              <a:latin typeface="Calibri" panose="020F0502020204030204" pitchFamily="34" charset="0"/>
            </a:endParaRPr>
          </a:p>
          <a:p>
            <a:pPr marL="285750" indent="-285750" algn="just">
              <a:buFontTx/>
              <a:buChar char="-"/>
            </a:pPr>
            <a:endParaRPr lang="pt-BR" dirty="0">
              <a:latin typeface="Calibri" panose="020F0502020204030204" pitchFamily="34" charset="0"/>
            </a:endParaRPr>
          </a:p>
          <a:p>
            <a:pPr marL="285750" indent="-285750" algn="just">
              <a:buFontTx/>
              <a:buChar char="-"/>
            </a:pPr>
            <a:endParaRPr lang="pt-BR" dirty="0">
              <a:latin typeface="Calibri" panose="020F0502020204030204" pitchFamily="34" charset="0"/>
            </a:endParaRPr>
          </a:p>
          <a:p>
            <a:pPr algn="just"/>
            <a:endParaRPr lang="pt-BR" dirty="0">
              <a:latin typeface="Calibri" panose="020F0502020204030204" pitchFamily="34" charset="0"/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342386" y="1289015"/>
            <a:ext cx="8424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rgbClr val="323B7A"/>
                </a:solidFill>
                <a:latin typeface="Calibri" panose="020F0502020204030204" pitchFamily="34" charset="0"/>
              </a:rPr>
              <a:t>METODOLOGIA</a:t>
            </a:r>
            <a:endParaRPr lang="pt-BR" sz="2000" dirty="0">
              <a:solidFill>
                <a:srgbClr val="296530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12" name="Diagrama 11"/>
          <p:cNvGraphicFramePr/>
          <p:nvPr>
            <p:extLst>
              <p:ext uri="{D42A27DB-BD31-4B8C-83A1-F6EECF244321}">
                <p14:modId xmlns:p14="http://schemas.microsoft.com/office/powerpoint/2010/main" val="2036328295"/>
              </p:ext>
            </p:extLst>
          </p:nvPr>
        </p:nvGraphicFramePr>
        <p:xfrm>
          <a:off x="926624" y="3001290"/>
          <a:ext cx="7290752" cy="3240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578586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14171" y="-6118"/>
            <a:ext cx="9144000" cy="6858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Retângulo 1"/>
          <p:cNvSpPr/>
          <p:nvPr/>
        </p:nvSpPr>
        <p:spPr>
          <a:xfrm>
            <a:off x="21261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323B7A"/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733235" y="209406"/>
            <a:ext cx="8424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>
                <a:solidFill>
                  <a:srgbClr val="323B7A"/>
                </a:solidFill>
                <a:latin typeface="Calibri" panose="020F0502020204030204" pitchFamily="34" charset="0"/>
              </a:rPr>
              <a:t>Monitoramento – Transparência Ativa</a:t>
            </a:r>
            <a:endParaRPr lang="pt-BR" sz="4000" dirty="0">
              <a:solidFill>
                <a:srgbClr val="296530"/>
              </a:solidFill>
              <a:latin typeface="Calibri" panose="020F0502020204030204" pitchFamily="34" charset="0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43" y="356904"/>
            <a:ext cx="361950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aixaDeTexto 12"/>
          <p:cNvSpPr txBox="1"/>
          <p:nvPr/>
        </p:nvSpPr>
        <p:spPr>
          <a:xfrm>
            <a:off x="547593" y="1126698"/>
            <a:ext cx="8424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rgbClr val="323B7A"/>
                </a:solidFill>
                <a:latin typeface="Calibri" panose="020F0502020204030204" pitchFamily="34" charset="0"/>
              </a:rPr>
              <a:t>METODOLOGIA</a:t>
            </a:r>
          </a:p>
          <a:p>
            <a:r>
              <a:rPr lang="pt-BR" sz="2000" dirty="0">
                <a:solidFill>
                  <a:srgbClr val="323B7A"/>
                </a:solidFill>
                <a:latin typeface="Calibri" panose="020F0502020204030204" pitchFamily="34" charset="0"/>
              </a:rPr>
              <a:t> </a:t>
            </a:r>
            <a:endParaRPr lang="pt-BR" sz="2000" dirty="0">
              <a:solidFill>
                <a:srgbClr val="296530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195340581"/>
              </p:ext>
            </p:extLst>
          </p:nvPr>
        </p:nvGraphicFramePr>
        <p:xfrm>
          <a:off x="148851" y="1834584"/>
          <a:ext cx="8888819" cy="42169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CaixaDeTexto 9"/>
          <p:cNvSpPr txBox="1"/>
          <p:nvPr/>
        </p:nvSpPr>
        <p:spPr>
          <a:xfrm>
            <a:off x="148851" y="6254776"/>
            <a:ext cx="77768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000" dirty="0">
                <a:latin typeface="Calibri" panose="020F0502020204030204" pitchFamily="34" charset="0"/>
              </a:rPr>
              <a:t>OBS:  Os órgãos devem seguir as orientações do Guia de Publicação Ativa   </a:t>
            </a:r>
          </a:p>
        </p:txBody>
      </p:sp>
    </p:spTree>
    <p:extLst>
      <p:ext uri="{BB962C8B-B14F-4D97-AF65-F5344CB8AC3E}">
        <p14:creationId xmlns:p14="http://schemas.microsoft.com/office/powerpoint/2010/main" val="14858699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14171" y="-6118"/>
            <a:ext cx="9144000" cy="6858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Retângulo 1"/>
          <p:cNvSpPr/>
          <p:nvPr/>
        </p:nvSpPr>
        <p:spPr>
          <a:xfrm>
            <a:off x="21261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323B7A"/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733235" y="209406"/>
            <a:ext cx="8424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>
                <a:solidFill>
                  <a:srgbClr val="323B7A"/>
                </a:solidFill>
                <a:latin typeface="Calibri" panose="020F0502020204030204" pitchFamily="34" charset="0"/>
              </a:rPr>
              <a:t>Monitoramento – Transparência Ativa</a:t>
            </a:r>
            <a:endParaRPr lang="pt-BR" sz="4000" dirty="0">
              <a:solidFill>
                <a:srgbClr val="296530"/>
              </a:solidFill>
              <a:latin typeface="Calibri" panose="020F0502020204030204" pitchFamily="34" charset="0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43" y="356904"/>
            <a:ext cx="361950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m 4" descr="Recorte de Te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736" y="1655091"/>
            <a:ext cx="2477885" cy="34665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Imagem 2" descr="Recorte de Tel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9619" y="3001907"/>
            <a:ext cx="2486077" cy="34665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5576024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14171" y="-6118"/>
            <a:ext cx="9144000" cy="6858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Retângulo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323B7A"/>
              </a:solidFill>
            </a:endParaRPr>
          </a:p>
        </p:txBody>
      </p:sp>
      <p:graphicFrame>
        <p:nvGraphicFramePr>
          <p:cNvPr id="8" name="Grá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22670726"/>
              </p:ext>
            </p:extLst>
          </p:nvPr>
        </p:nvGraphicFramePr>
        <p:xfrm>
          <a:off x="185643" y="1943570"/>
          <a:ext cx="8834643" cy="486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CaixaDeTexto 10"/>
          <p:cNvSpPr txBox="1"/>
          <p:nvPr/>
        </p:nvSpPr>
        <p:spPr>
          <a:xfrm>
            <a:off x="733235" y="209406"/>
            <a:ext cx="8424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>
                <a:solidFill>
                  <a:srgbClr val="323B7A"/>
                </a:solidFill>
                <a:latin typeface="Calibri" panose="020F0502020204030204" pitchFamily="34" charset="0"/>
              </a:rPr>
              <a:t>Monitoramento – Transparência Ativa</a:t>
            </a:r>
            <a:endParaRPr lang="pt-BR" sz="4000" dirty="0">
              <a:solidFill>
                <a:srgbClr val="296530"/>
              </a:solidFill>
              <a:latin typeface="Calibri" panose="020F0502020204030204" pitchFamily="34" charset="0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43" y="356904"/>
            <a:ext cx="361950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aixaDeTexto 12"/>
          <p:cNvSpPr txBox="1"/>
          <p:nvPr/>
        </p:nvSpPr>
        <p:spPr>
          <a:xfrm>
            <a:off x="547593" y="1126698"/>
            <a:ext cx="8424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rgbClr val="323B7A"/>
                </a:solidFill>
                <a:latin typeface="Calibri" panose="020F0502020204030204" pitchFamily="34" charset="0"/>
              </a:rPr>
              <a:t>Diagnóstico Inicial</a:t>
            </a:r>
            <a:endParaRPr lang="pt-BR" sz="2000" dirty="0">
              <a:solidFill>
                <a:srgbClr val="29653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097920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2579</TotalTime>
  <Words>867</Words>
  <Application>Microsoft Office PowerPoint</Application>
  <PresentationFormat>Apresentação na tela (4:3)</PresentationFormat>
  <Paragraphs>180</Paragraphs>
  <Slides>26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26</vt:i4>
      </vt:variant>
    </vt:vector>
  </HeadingPairs>
  <TitlesOfParts>
    <vt:vector size="33" baseType="lpstr">
      <vt:lpstr>Arial</vt:lpstr>
      <vt:lpstr>Arial Unicode MS</vt:lpstr>
      <vt:lpstr>Bodoni MT</vt:lpstr>
      <vt:lpstr>Calibri</vt:lpstr>
      <vt:lpstr>Calibri Light</vt:lpstr>
      <vt:lpstr>Times New Roman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04096802140</dc:creator>
  <cp:lastModifiedBy>Barthira Torres Aranha</cp:lastModifiedBy>
  <cp:revision>162</cp:revision>
  <dcterms:created xsi:type="dcterms:W3CDTF">2015-09-08T16:06:18Z</dcterms:created>
  <dcterms:modified xsi:type="dcterms:W3CDTF">2020-05-04T13:19:35Z</dcterms:modified>
</cp:coreProperties>
</file>