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4" r:id="rId4"/>
    <p:sldMasterId id="2147483707" r:id="rId5"/>
  </p:sldMasterIdLst>
  <p:notesMasterIdLst>
    <p:notesMasterId r:id="rId35"/>
  </p:notesMasterIdLst>
  <p:handoutMasterIdLst>
    <p:handoutMasterId r:id="rId36"/>
  </p:handoutMasterIdLst>
  <p:sldIdLst>
    <p:sldId id="407" r:id="rId6"/>
    <p:sldId id="568" r:id="rId7"/>
    <p:sldId id="529" r:id="rId8"/>
    <p:sldId id="567" r:id="rId9"/>
    <p:sldId id="569" r:id="rId10"/>
    <p:sldId id="570" r:id="rId11"/>
    <p:sldId id="564" r:id="rId12"/>
    <p:sldId id="561" r:id="rId13"/>
    <p:sldId id="560" r:id="rId14"/>
    <p:sldId id="557" r:id="rId15"/>
    <p:sldId id="588" r:id="rId16"/>
    <p:sldId id="589" r:id="rId17"/>
    <p:sldId id="590" r:id="rId18"/>
    <p:sldId id="591" r:id="rId19"/>
    <p:sldId id="592" r:id="rId20"/>
    <p:sldId id="593" r:id="rId21"/>
    <p:sldId id="594" r:id="rId22"/>
    <p:sldId id="595" r:id="rId23"/>
    <p:sldId id="571" r:id="rId24"/>
    <p:sldId id="596" r:id="rId25"/>
    <p:sldId id="597" r:id="rId26"/>
    <p:sldId id="598" r:id="rId27"/>
    <p:sldId id="572" r:id="rId28"/>
    <p:sldId id="535" r:id="rId29"/>
    <p:sldId id="573" r:id="rId30"/>
    <p:sldId id="574" r:id="rId31"/>
    <p:sldId id="566" r:id="rId32"/>
    <p:sldId id="563" r:id="rId33"/>
    <p:sldId id="599" r:id="rId34"/>
  </p:sldIdLst>
  <p:sldSz cx="10080625" cy="7559675"/>
  <p:notesSz cx="6797675" cy="9926638"/>
  <p:defaultTextStyle>
    <a:defPPr>
      <a:defRPr lang="pt-BR"/>
    </a:defPPr>
    <a:lvl1pPr marL="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cia Alvares de Azevedo Oliveira" initials="PAdAO" lastIdx="2" clrIdx="0"/>
  <p:cmAuthor id="1" name="Renato Machado de Souza" initials="" lastIdx="0" clrIdx="1"/>
  <p:cmAuthor id="2" name="Renato Machado de Souza" initials="RMS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42"/>
    <a:srgbClr val="438FA4"/>
    <a:srgbClr val="F47F40"/>
    <a:srgbClr val="AEA49D"/>
    <a:srgbClr val="001237"/>
    <a:srgbClr val="4F81BD"/>
    <a:srgbClr val="0E1C1E"/>
    <a:srgbClr val="005F6D"/>
    <a:srgbClr val="998477"/>
    <a:srgbClr val="E28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5A0A6E-0CF5-485E-8950-696E453CE869}" v="16" dt="2018-05-18T18:55:09.6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 autoAdjust="0"/>
    <p:restoredTop sz="97842" autoAdjust="0"/>
  </p:normalViewPr>
  <p:slideViewPr>
    <p:cSldViewPr snapToGrid="0">
      <p:cViewPr varScale="1">
        <p:scale>
          <a:sx n="87" d="100"/>
          <a:sy n="87" d="100"/>
        </p:scale>
        <p:origin x="1242" y="84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480"/>
    </p:cViewPr>
  </p:sorterViewPr>
  <p:notesViewPr>
    <p:cSldViewPr snapToGrid="0">
      <p:cViewPr varScale="1">
        <p:scale>
          <a:sx n="56" d="100"/>
          <a:sy n="56" d="100"/>
        </p:scale>
        <p:origin x="-3234" y="-96"/>
      </p:cViewPr>
      <p:guideLst>
        <p:guide orient="horz" pos="3126"/>
        <p:guide pos="2141"/>
        <p:guide orient="horz"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199;&#213;ES%20ESPECIAIS%20GABINETE\0-Administrativo\1%20-%20CONTROLE%20DE%20OPERA&#199;&#213;ES\Opera&#231;&#245;es%20em%20andamento%20-%20deflagradas%20-%20pris&#245;es%20e%20preju&#237;zo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fc-restrito\x\OPERA&#199;&#213;ES%20ESPECIAIS%20GABINETE\0-Administrativo\3%20-%20ORGANIZA&#199;&#195;O%20GSOPE\LEVANTAMENTOS%20REALIZADOS\OPERA&#199;&#213;ES%20%20AUTORIZADAS%20(EM%20ANDAMENTO)\Opera&#231;&#245;es%20por%20&#225;rea%20(%20junho%202015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032363345886101E-2"/>
          <c:y val="7.4678338527291804E-2"/>
          <c:w val="0.94977438534468905"/>
          <c:h val="0.8323285025989269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DEFLAGRADAS!$P$5</c:f>
              <c:strCache>
                <c:ptCount val="1"/>
              </c:strCache>
            </c:strRef>
          </c:tx>
          <c:spPr>
            <a:solidFill>
              <a:srgbClr val="00942D"/>
            </a:solidFill>
          </c:spPr>
          <c:invertIfNegative val="0"/>
          <c:dLbls>
            <c:dLbl>
              <c:idx val="0"/>
              <c:layout>
                <c:manualLayout>
                  <c:x val="3.9215686274509803E-3"/>
                  <c:y val="-4.637680312645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285-4EFE-B4E9-FBE55E7D2774}"/>
                </c:ext>
              </c:extLst>
            </c:dLbl>
            <c:dLbl>
              <c:idx val="1"/>
              <c:layout>
                <c:manualLayout>
                  <c:x val="0"/>
                  <c:y val="-4.637680312645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85-4EFE-B4E9-FBE55E7D2774}"/>
                </c:ext>
              </c:extLst>
            </c:dLbl>
            <c:dLbl>
              <c:idx val="2"/>
              <c:layout>
                <c:manualLayout>
                  <c:x val="9.9850753949873891E-4"/>
                  <c:y val="-9.27536062529077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285-4EFE-B4E9-FBE55E7D2774}"/>
                </c:ext>
              </c:extLst>
            </c:dLbl>
            <c:dLbl>
              <c:idx val="3"/>
              <c:layout>
                <c:manualLayout>
                  <c:x val="1.64005969842005E-3"/>
                  <c:y val="-2.31887667349051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85-4EFE-B4E9-FBE55E7D2774}"/>
                </c:ext>
              </c:extLst>
            </c:dLbl>
            <c:dLbl>
              <c:idx val="4"/>
              <c:layout>
                <c:manualLayout>
                  <c:x val="3.2799135402192402E-3"/>
                  <c:y val="-1.8551086422259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285-4EFE-B4E9-FBE55E7D2774}"/>
                </c:ext>
              </c:extLst>
            </c:dLbl>
            <c:dLbl>
              <c:idx val="5"/>
              <c:layout>
                <c:manualLayout>
                  <c:x val="9.9852140374951607E-4"/>
                  <c:y val="-3.2463762188517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285-4EFE-B4E9-FBE55E7D2774}"/>
                </c:ext>
              </c:extLst>
            </c:dLbl>
            <c:dLbl>
              <c:idx val="6"/>
              <c:layout>
                <c:manualLayout>
                  <c:x val="1.30718954248366E-3"/>
                  <c:y val="-3.2463762188517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285-4EFE-B4E9-FBE55E7D2774}"/>
                </c:ext>
              </c:extLst>
            </c:dLbl>
            <c:dLbl>
              <c:idx val="7"/>
              <c:layout>
                <c:manualLayout>
                  <c:x val="2.45350429406098E-3"/>
                  <c:y val="-6.4927889548713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285-4EFE-B4E9-FBE55E7D2774}"/>
                </c:ext>
              </c:extLst>
            </c:dLbl>
            <c:dLbl>
              <c:idx val="8"/>
              <c:layout>
                <c:manualLayout>
                  <c:x val="9.1130431537013597E-4"/>
                  <c:y val="-6.95652046896808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285-4EFE-B4E9-FBE55E7D2774}"/>
                </c:ext>
              </c:extLst>
            </c:dLbl>
            <c:dLbl>
              <c:idx val="9"/>
              <c:layout>
                <c:manualLayout>
                  <c:x val="2.40370676434219E-3"/>
                  <c:y val="-7.4202885002326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285-4EFE-B4E9-FBE55E7D2774}"/>
                </c:ext>
              </c:extLst>
            </c:dLbl>
            <c:dLbl>
              <c:idx val="10"/>
              <c:layout>
                <c:manualLayout>
                  <c:x val="2.2665969310820301E-3"/>
                  <c:y val="-9.7391286565553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285-4EFE-B4E9-FBE55E7D2774}"/>
                </c:ext>
              </c:extLst>
            </c:dLbl>
            <c:dLbl>
              <c:idx val="11"/>
              <c:layout>
                <c:manualLayout>
                  <c:x val="6.5079563217565397E-4"/>
                  <c:y val="-9.27536062529076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285-4EFE-B4E9-FBE55E7D2774}"/>
                </c:ext>
              </c:extLst>
            </c:dLbl>
            <c:dLbl>
              <c:idx val="12"/>
              <c:layout>
                <c:manualLayout>
                  <c:x val="1.2923553936389099E-3"/>
                  <c:y val="-8.8115925940262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285-4EFE-B4E9-FBE55E7D2774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r>
                      <a:rPr lang="en-US"/>
                      <a:t>60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285-4EFE-B4E9-FBE55E7D27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baseline="0"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DEFLAGRADAS!$S$4:$AG$4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DEFLAGRADAS!$S$5:$AG$5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8</c:v>
                </c:pt>
                <c:pt idx="5">
                  <c:v>13</c:v>
                </c:pt>
                <c:pt idx="6">
                  <c:v>12</c:v>
                </c:pt>
                <c:pt idx="7">
                  <c:v>26</c:v>
                </c:pt>
                <c:pt idx="8">
                  <c:v>25</c:v>
                </c:pt>
                <c:pt idx="9">
                  <c:v>26</c:v>
                </c:pt>
                <c:pt idx="10">
                  <c:v>21</c:v>
                </c:pt>
                <c:pt idx="11">
                  <c:v>21</c:v>
                </c:pt>
                <c:pt idx="12">
                  <c:v>32</c:v>
                </c:pt>
                <c:pt idx="13">
                  <c:v>53</c:v>
                </c:pt>
                <c:pt idx="1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285-4EFE-B4E9-FBE55E7D2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149562448"/>
        <c:axId val="-1149765680"/>
        <c:axId val="0"/>
      </c:bar3DChart>
      <c:catAx>
        <c:axId val="-1149562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149765680"/>
        <c:crosses val="autoZero"/>
        <c:auto val="1"/>
        <c:lblAlgn val="ctr"/>
        <c:lblOffset val="100"/>
        <c:noMultiLvlLbl val="0"/>
      </c:catAx>
      <c:valAx>
        <c:axId val="-1149765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1149562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092372986280899"/>
          <c:y val="8.0025510903170699E-2"/>
          <c:w val="0.58377522481820898"/>
          <c:h val="0.69923955690753004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explosion val="6"/>
            <c:spPr>
              <a:solidFill>
                <a:srgbClr val="99CCFF"/>
              </a:solidFill>
              <a:ln>
                <a:solidFill>
                  <a:srgbClr val="91A8D1"/>
                </a:solidFill>
              </a:ln>
              <a:effectLst/>
              <a:sp3d>
                <a:contourClr>
                  <a:srgbClr val="91A8D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7CF-407A-8561-BA6CBFB52093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C7CF-407A-8561-BA6CBFB52093}"/>
              </c:ext>
            </c:extLst>
          </c:dPt>
          <c:dPt>
            <c:idx val="2"/>
            <c:bubble3D val="0"/>
            <c:spPr>
              <a:solidFill>
                <a:srgbClr val="16275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C7CF-407A-8561-BA6CBFB52093}"/>
              </c:ext>
            </c:extLst>
          </c:dPt>
          <c:dPt>
            <c:idx val="3"/>
            <c:bubble3D val="0"/>
            <c:spPr>
              <a:solidFill>
                <a:srgbClr val="0A6637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C7CF-407A-8561-BA6CBFB52093}"/>
              </c:ext>
            </c:extLst>
          </c:dPt>
          <c:dLbls>
            <c:dLbl>
              <c:idx val="0"/>
              <c:layout>
                <c:manualLayout>
                  <c:x val="-0.132526188178299"/>
                  <c:y val="6.1101945546018603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SAÚDE</a:t>
                    </a:r>
                    <a:r>
                      <a:rPr lang="en-US" sz="1600" b="1" baseline="0">
                        <a:solidFill>
                          <a:schemeClr val="bg1"/>
                        </a:solidFill>
                      </a:rPr>
                      <a:t> 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30%</a:t>
                    </a:r>
                    <a:endParaRPr lang="en-US" sz="160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7CF-407A-8561-BA6CBFB52093}"/>
                </c:ext>
              </c:extLst>
            </c:dLbl>
            <c:dLbl>
              <c:idx val="1"/>
              <c:layout>
                <c:manualLayout>
                  <c:x val="-0.15703511809707468"/>
                  <c:y val="-0.1770778103567550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14%</a:t>
                    </a:r>
                    <a:endParaRPr lang="en-US" sz="160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7CF-407A-8561-BA6CBFB52093}"/>
                </c:ext>
              </c:extLst>
            </c:dLbl>
            <c:dLbl>
              <c:idx val="2"/>
              <c:layout>
                <c:manualLayout>
                  <c:x val="0.13869436951604011"/>
                  <c:y val="-0.28157003768591304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b="1" dirty="0">
                        <a:solidFill>
                          <a:schemeClr val="bg1"/>
                        </a:solidFill>
                      </a:rPr>
                      <a:t>SAÚDE/EDUCAÇÃO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23%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579064657931031"/>
                      <c:h val="0.1920118957284535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C7CF-407A-8561-BA6CBFB52093}"/>
                </c:ext>
              </c:extLst>
            </c:dLbl>
            <c:dLbl>
              <c:idx val="3"/>
              <c:layout>
                <c:manualLayout>
                  <c:x val="0.173881990760687"/>
                  <c:y val="7.0776515123039202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DEMAIS</a:t>
                    </a:r>
                    <a:r>
                      <a:rPr lang="en-US" sz="1600" b="1" baseline="0">
                        <a:solidFill>
                          <a:schemeClr val="bg1"/>
                        </a:solidFill>
                      </a:rPr>
                      <a:t> ÁREAS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33%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7CF-407A-8561-BA6CBFB520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Plan1!$E$180:$H$180</c:f>
              <c:strCache>
                <c:ptCount val="4"/>
                <c:pt idx="0">
                  <c:v>Saúde</c:v>
                </c:pt>
                <c:pt idx="1">
                  <c:v>Educação</c:v>
                </c:pt>
                <c:pt idx="2">
                  <c:v>Sáude/Educação</c:v>
                </c:pt>
                <c:pt idx="3">
                  <c:v>Demais Áreas</c:v>
                </c:pt>
              </c:strCache>
            </c:strRef>
          </c:cat>
          <c:val>
            <c:numRef>
              <c:f>Plan1!$E$181:$H$181</c:f>
              <c:numCache>
                <c:formatCode>General</c:formatCode>
                <c:ptCount val="4"/>
                <c:pt idx="0">
                  <c:v>53</c:v>
                </c:pt>
                <c:pt idx="1">
                  <c:v>24</c:v>
                </c:pt>
                <c:pt idx="2">
                  <c:v>41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7CF-407A-8561-BA6CBFB5209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11D360-09B6-E148-9331-9D2C9D64349B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</dgm:pt>
    <dgm:pt modelId="{77795F47-D73B-8C42-9EA7-7245F8F253ED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Prevenir</a:t>
          </a:r>
        </a:p>
      </dgm:t>
    </dgm:pt>
    <dgm:pt modelId="{65F71C13-4CDE-1643-AD3D-859D7ABBB081}" type="parTrans" cxnId="{A9369DFB-0FFD-414F-85D8-F488DD77BD97}">
      <dgm:prSet/>
      <dgm:spPr/>
      <dgm:t>
        <a:bodyPr/>
        <a:lstStyle/>
        <a:p>
          <a:endParaRPr lang="pt-BR"/>
        </a:p>
      </dgm:t>
    </dgm:pt>
    <dgm:pt modelId="{02A5155D-F882-F141-8322-3FDFC3658983}" type="sibTrans" cxnId="{A9369DFB-0FFD-414F-85D8-F488DD77BD97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16EFBFAB-50BB-644D-8574-099DA4123BD8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Detectar</a:t>
          </a:r>
        </a:p>
      </dgm:t>
    </dgm:pt>
    <dgm:pt modelId="{C2374B79-BAB7-B44E-8F61-93B3489C474F}" type="parTrans" cxnId="{9629E5B8-42AD-CC4B-91C3-2166029FEE23}">
      <dgm:prSet/>
      <dgm:spPr/>
      <dgm:t>
        <a:bodyPr/>
        <a:lstStyle/>
        <a:p>
          <a:endParaRPr lang="pt-BR"/>
        </a:p>
      </dgm:t>
    </dgm:pt>
    <dgm:pt modelId="{BF55D0D8-96FF-774E-8445-AAE062CF9AF5}" type="sibTrans" cxnId="{9629E5B8-42AD-CC4B-91C3-2166029FEE23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F64BCCD4-254D-D94B-8DA9-20429FE7DAFC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Sancionar</a:t>
          </a:r>
        </a:p>
      </dgm:t>
    </dgm:pt>
    <dgm:pt modelId="{18A17F32-D08B-7348-941A-62E9A2F518EB}" type="parTrans" cxnId="{564CD58D-6649-144F-8780-8565AAA9DE40}">
      <dgm:prSet/>
      <dgm:spPr/>
      <dgm:t>
        <a:bodyPr/>
        <a:lstStyle/>
        <a:p>
          <a:endParaRPr lang="pt-BR"/>
        </a:p>
      </dgm:t>
    </dgm:pt>
    <dgm:pt modelId="{B8084714-143F-0B4F-9C8C-51BB59199FE9}" type="sibTrans" cxnId="{564CD58D-6649-144F-8780-8565AAA9DE40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DA3558FA-21C1-214E-9DE4-C172F061CA9C}" type="pres">
      <dgm:prSet presAssocID="{AE11D360-09B6-E148-9331-9D2C9D64349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7BBA882-8F79-AC4A-9459-70104333C0DC}" type="pres">
      <dgm:prSet presAssocID="{77795F47-D73B-8C42-9EA7-7245F8F253ED}" presName="gear1" presStyleLbl="node1" presStyleIdx="0" presStyleCnt="3">
        <dgm:presLayoutVars>
          <dgm:chMax val="1"/>
          <dgm:bulletEnabled val="1"/>
        </dgm:presLayoutVars>
      </dgm:prSet>
      <dgm:spPr/>
    </dgm:pt>
    <dgm:pt modelId="{97132C48-499E-7942-A91C-89336CC61479}" type="pres">
      <dgm:prSet presAssocID="{77795F47-D73B-8C42-9EA7-7245F8F253ED}" presName="gear1srcNode" presStyleLbl="node1" presStyleIdx="0" presStyleCnt="3"/>
      <dgm:spPr/>
    </dgm:pt>
    <dgm:pt modelId="{C1364155-8141-B047-AD3D-BE912DE5C4A5}" type="pres">
      <dgm:prSet presAssocID="{77795F47-D73B-8C42-9EA7-7245F8F253ED}" presName="gear1dstNode" presStyleLbl="node1" presStyleIdx="0" presStyleCnt="3"/>
      <dgm:spPr/>
    </dgm:pt>
    <dgm:pt modelId="{D892A054-80C1-2349-893A-7F3ACC46EA95}" type="pres">
      <dgm:prSet presAssocID="{16EFBFAB-50BB-644D-8574-099DA4123BD8}" presName="gear2" presStyleLbl="node1" presStyleIdx="1" presStyleCnt="3">
        <dgm:presLayoutVars>
          <dgm:chMax val="1"/>
          <dgm:bulletEnabled val="1"/>
        </dgm:presLayoutVars>
      </dgm:prSet>
      <dgm:spPr/>
    </dgm:pt>
    <dgm:pt modelId="{197BA688-6A3D-E040-94D2-189200893D18}" type="pres">
      <dgm:prSet presAssocID="{16EFBFAB-50BB-644D-8574-099DA4123BD8}" presName="gear2srcNode" presStyleLbl="node1" presStyleIdx="1" presStyleCnt="3"/>
      <dgm:spPr/>
    </dgm:pt>
    <dgm:pt modelId="{9FA0066E-41B5-A24D-982E-C06051D1FD04}" type="pres">
      <dgm:prSet presAssocID="{16EFBFAB-50BB-644D-8574-099DA4123BD8}" presName="gear2dstNode" presStyleLbl="node1" presStyleIdx="1" presStyleCnt="3"/>
      <dgm:spPr/>
    </dgm:pt>
    <dgm:pt modelId="{F22890AC-F530-6042-B71C-CC7D71C10FE0}" type="pres">
      <dgm:prSet presAssocID="{F64BCCD4-254D-D94B-8DA9-20429FE7DAFC}" presName="gear3" presStyleLbl="node1" presStyleIdx="2" presStyleCnt="3"/>
      <dgm:spPr/>
    </dgm:pt>
    <dgm:pt modelId="{11243C98-D9AE-6043-9E5D-45F0DD8CC4AD}" type="pres">
      <dgm:prSet presAssocID="{F64BCCD4-254D-D94B-8DA9-20429FE7DAFC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507ACF4-0032-FA49-B012-A63C8C1F124A}" type="pres">
      <dgm:prSet presAssocID="{F64BCCD4-254D-D94B-8DA9-20429FE7DAFC}" presName="gear3srcNode" presStyleLbl="node1" presStyleIdx="2" presStyleCnt="3"/>
      <dgm:spPr/>
    </dgm:pt>
    <dgm:pt modelId="{B4FAB196-702C-F545-B250-771874E8BE45}" type="pres">
      <dgm:prSet presAssocID="{F64BCCD4-254D-D94B-8DA9-20429FE7DAFC}" presName="gear3dstNode" presStyleLbl="node1" presStyleIdx="2" presStyleCnt="3"/>
      <dgm:spPr/>
    </dgm:pt>
    <dgm:pt modelId="{1B71BB54-F809-7A4C-9CBC-C3A742B4EDF6}" type="pres">
      <dgm:prSet presAssocID="{02A5155D-F882-F141-8322-3FDFC3658983}" presName="connector1" presStyleLbl="sibTrans2D1" presStyleIdx="0" presStyleCnt="3"/>
      <dgm:spPr/>
    </dgm:pt>
    <dgm:pt modelId="{F1D8B1A2-7003-034C-B516-9769A378D6BF}" type="pres">
      <dgm:prSet presAssocID="{BF55D0D8-96FF-774E-8445-AAE062CF9AF5}" presName="connector2" presStyleLbl="sibTrans2D1" presStyleIdx="1" presStyleCnt="3"/>
      <dgm:spPr/>
    </dgm:pt>
    <dgm:pt modelId="{EF69F0A8-D828-7949-83C8-1F0218E28EB1}" type="pres">
      <dgm:prSet presAssocID="{B8084714-143F-0B4F-9C8C-51BB59199FE9}" presName="connector3" presStyleLbl="sibTrans2D1" presStyleIdx="2" presStyleCnt="3"/>
      <dgm:spPr/>
    </dgm:pt>
  </dgm:ptLst>
  <dgm:cxnLst>
    <dgm:cxn modelId="{5E746D09-16B2-D145-A113-E9968B852F19}" type="presOf" srcId="{77795F47-D73B-8C42-9EA7-7245F8F253ED}" destId="{87BBA882-8F79-AC4A-9459-70104333C0DC}" srcOrd="0" destOrd="0" presId="urn:microsoft.com/office/officeart/2005/8/layout/gear1"/>
    <dgm:cxn modelId="{8C749618-85CC-6D48-A255-5666DBC42449}" type="presOf" srcId="{BF55D0D8-96FF-774E-8445-AAE062CF9AF5}" destId="{F1D8B1A2-7003-034C-B516-9769A378D6BF}" srcOrd="0" destOrd="0" presId="urn:microsoft.com/office/officeart/2005/8/layout/gear1"/>
    <dgm:cxn modelId="{D0308222-F6CA-A04C-8FD6-FFBF1D71E7C4}" type="presOf" srcId="{F64BCCD4-254D-D94B-8DA9-20429FE7DAFC}" destId="{9507ACF4-0032-FA49-B012-A63C8C1F124A}" srcOrd="2" destOrd="0" presId="urn:microsoft.com/office/officeart/2005/8/layout/gear1"/>
    <dgm:cxn modelId="{7131F025-2844-8C46-8C16-E3D22BF7D413}" type="presOf" srcId="{F64BCCD4-254D-D94B-8DA9-20429FE7DAFC}" destId="{F22890AC-F530-6042-B71C-CC7D71C10FE0}" srcOrd="0" destOrd="0" presId="urn:microsoft.com/office/officeart/2005/8/layout/gear1"/>
    <dgm:cxn modelId="{29273627-6E62-524B-BE85-97CBB33DC7E0}" type="presOf" srcId="{02A5155D-F882-F141-8322-3FDFC3658983}" destId="{1B71BB54-F809-7A4C-9CBC-C3A742B4EDF6}" srcOrd="0" destOrd="0" presId="urn:microsoft.com/office/officeart/2005/8/layout/gear1"/>
    <dgm:cxn modelId="{51BD0952-43C7-F547-B2FE-CF38A1A1D833}" type="presOf" srcId="{16EFBFAB-50BB-644D-8574-099DA4123BD8}" destId="{197BA688-6A3D-E040-94D2-189200893D18}" srcOrd="1" destOrd="0" presId="urn:microsoft.com/office/officeart/2005/8/layout/gear1"/>
    <dgm:cxn modelId="{F9C84055-BDCE-B94A-A2CD-42C54E7E7751}" type="presOf" srcId="{B8084714-143F-0B4F-9C8C-51BB59199FE9}" destId="{EF69F0A8-D828-7949-83C8-1F0218E28EB1}" srcOrd="0" destOrd="0" presId="urn:microsoft.com/office/officeart/2005/8/layout/gear1"/>
    <dgm:cxn modelId="{39A0B77C-15EA-8945-B3F7-CA194ABB4C08}" type="presOf" srcId="{F64BCCD4-254D-D94B-8DA9-20429FE7DAFC}" destId="{11243C98-D9AE-6043-9E5D-45F0DD8CC4AD}" srcOrd="1" destOrd="0" presId="urn:microsoft.com/office/officeart/2005/8/layout/gear1"/>
    <dgm:cxn modelId="{C9CA2582-E626-7D4C-9DFF-24C60AF01CCB}" type="presOf" srcId="{F64BCCD4-254D-D94B-8DA9-20429FE7DAFC}" destId="{B4FAB196-702C-F545-B250-771874E8BE45}" srcOrd="3" destOrd="0" presId="urn:microsoft.com/office/officeart/2005/8/layout/gear1"/>
    <dgm:cxn modelId="{564CD58D-6649-144F-8780-8565AAA9DE40}" srcId="{AE11D360-09B6-E148-9331-9D2C9D64349B}" destId="{F64BCCD4-254D-D94B-8DA9-20429FE7DAFC}" srcOrd="2" destOrd="0" parTransId="{18A17F32-D08B-7348-941A-62E9A2F518EB}" sibTransId="{B8084714-143F-0B4F-9C8C-51BB59199FE9}"/>
    <dgm:cxn modelId="{4109BAAB-8192-2149-86A4-F3D507B3C04D}" type="presOf" srcId="{77795F47-D73B-8C42-9EA7-7245F8F253ED}" destId="{C1364155-8141-B047-AD3D-BE912DE5C4A5}" srcOrd="2" destOrd="0" presId="urn:microsoft.com/office/officeart/2005/8/layout/gear1"/>
    <dgm:cxn modelId="{9629E5B8-42AD-CC4B-91C3-2166029FEE23}" srcId="{AE11D360-09B6-E148-9331-9D2C9D64349B}" destId="{16EFBFAB-50BB-644D-8574-099DA4123BD8}" srcOrd="1" destOrd="0" parTransId="{C2374B79-BAB7-B44E-8F61-93B3489C474F}" sibTransId="{BF55D0D8-96FF-774E-8445-AAE062CF9AF5}"/>
    <dgm:cxn modelId="{1A9EE5C1-1E81-5A44-A24E-EFEB4BF92175}" type="presOf" srcId="{16EFBFAB-50BB-644D-8574-099DA4123BD8}" destId="{9FA0066E-41B5-A24D-982E-C06051D1FD04}" srcOrd="2" destOrd="0" presId="urn:microsoft.com/office/officeart/2005/8/layout/gear1"/>
    <dgm:cxn modelId="{724B52D4-387C-284D-9055-036E29302954}" type="presOf" srcId="{AE11D360-09B6-E148-9331-9D2C9D64349B}" destId="{DA3558FA-21C1-214E-9DE4-C172F061CA9C}" srcOrd="0" destOrd="0" presId="urn:microsoft.com/office/officeart/2005/8/layout/gear1"/>
    <dgm:cxn modelId="{9583C6D9-D4CF-6B4D-B77F-CF5B0A83E7B5}" type="presOf" srcId="{77795F47-D73B-8C42-9EA7-7245F8F253ED}" destId="{97132C48-499E-7942-A91C-89336CC61479}" srcOrd="1" destOrd="0" presId="urn:microsoft.com/office/officeart/2005/8/layout/gear1"/>
    <dgm:cxn modelId="{54F62AF9-EDB5-2445-AD12-F7C275F3D35E}" type="presOf" srcId="{16EFBFAB-50BB-644D-8574-099DA4123BD8}" destId="{D892A054-80C1-2349-893A-7F3ACC46EA95}" srcOrd="0" destOrd="0" presId="urn:microsoft.com/office/officeart/2005/8/layout/gear1"/>
    <dgm:cxn modelId="{A9369DFB-0FFD-414F-85D8-F488DD77BD97}" srcId="{AE11D360-09B6-E148-9331-9D2C9D64349B}" destId="{77795F47-D73B-8C42-9EA7-7245F8F253ED}" srcOrd="0" destOrd="0" parTransId="{65F71C13-4CDE-1643-AD3D-859D7ABBB081}" sibTransId="{02A5155D-F882-F141-8322-3FDFC3658983}"/>
    <dgm:cxn modelId="{1F374347-3FD1-DD4F-B87C-85FC2511ACCC}" type="presParOf" srcId="{DA3558FA-21C1-214E-9DE4-C172F061CA9C}" destId="{87BBA882-8F79-AC4A-9459-70104333C0DC}" srcOrd="0" destOrd="0" presId="urn:microsoft.com/office/officeart/2005/8/layout/gear1"/>
    <dgm:cxn modelId="{E36F6FF4-B4EF-1C42-8940-172D7DBADE39}" type="presParOf" srcId="{DA3558FA-21C1-214E-9DE4-C172F061CA9C}" destId="{97132C48-499E-7942-A91C-89336CC61479}" srcOrd="1" destOrd="0" presId="urn:microsoft.com/office/officeart/2005/8/layout/gear1"/>
    <dgm:cxn modelId="{AB34A37B-8073-CE41-B266-84DDDE03DB63}" type="presParOf" srcId="{DA3558FA-21C1-214E-9DE4-C172F061CA9C}" destId="{C1364155-8141-B047-AD3D-BE912DE5C4A5}" srcOrd="2" destOrd="0" presId="urn:microsoft.com/office/officeart/2005/8/layout/gear1"/>
    <dgm:cxn modelId="{50C1F713-B0F1-5541-A97C-E96224CEC2E7}" type="presParOf" srcId="{DA3558FA-21C1-214E-9DE4-C172F061CA9C}" destId="{D892A054-80C1-2349-893A-7F3ACC46EA95}" srcOrd="3" destOrd="0" presId="urn:microsoft.com/office/officeart/2005/8/layout/gear1"/>
    <dgm:cxn modelId="{2D19D871-5E82-3948-B38F-F4E19DDAA4F9}" type="presParOf" srcId="{DA3558FA-21C1-214E-9DE4-C172F061CA9C}" destId="{197BA688-6A3D-E040-94D2-189200893D18}" srcOrd="4" destOrd="0" presId="urn:microsoft.com/office/officeart/2005/8/layout/gear1"/>
    <dgm:cxn modelId="{4AF24AC1-0F37-2744-91E1-3FE97B431604}" type="presParOf" srcId="{DA3558FA-21C1-214E-9DE4-C172F061CA9C}" destId="{9FA0066E-41B5-A24D-982E-C06051D1FD04}" srcOrd="5" destOrd="0" presId="urn:microsoft.com/office/officeart/2005/8/layout/gear1"/>
    <dgm:cxn modelId="{51B71BDE-49E9-5A42-A1A0-1762B8B91B0F}" type="presParOf" srcId="{DA3558FA-21C1-214E-9DE4-C172F061CA9C}" destId="{F22890AC-F530-6042-B71C-CC7D71C10FE0}" srcOrd="6" destOrd="0" presId="urn:microsoft.com/office/officeart/2005/8/layout/gear1"/>
    <dgm:cxn modelId="{628E222B-86B8-C343-AB38-A5DA544EBBA4}" type="presParOf" srcId="{DA3558FA-21C1-214E-9DE4-C172F061CA9C}" destId="{11243C98-D9AE-6043-9E5D-45F0DD8CC4AD}" srcOrd="7" destOrd="0" presId="urn:microsoft.com/office/officeart/2005/8/layout/gear1"/>
    <dgm:cxn modelId="{1B0D4BEB-E1A1-AF49-A573-B9A12635CACD}" type="presParOf" srcId="{DA3558FA-21C1-214E-9DE4-C172F061CA9C}" destId="{9507ACF4-0032-FA49-B012-A63C8C1F124A}" srcOrd="8" destOrd="0" presId="urn:microsoft.com/office/officeart/2005/8/layout/gear1"/>
    <dgm:cxn modelId="{FCB90B46-45FC-8541-8EAE-CBAD65DB72F2}" type="presParOf" srcId="{DA3558FA-21C1-214E-9DE4-C172F061CA9C}" destId="{B4FAB196-702C-F545-B250-771874E8BE45}" srcOrd="9" destOrd="0" presId="urn:microsoft.com/office/officeart/2005/8/layout/gear1"/>
    <dgm:cxn modelId="{60BC125D-EB63-3943-9070-D78EB12D1A75}" type="presParOf" srcId="{DA3558FA-21C1-214E-9DE4-C172F061CA9C}" destId="{1B71BB54-F809-7A4C-9CBC-C3A742B4EDF6}" srcOrd="10" destOrd="0" presId="urn:microsoft.com/office/officeart/2005/8/layout/gear1"/>
    <dgm:cxn modelId="{CC942E76-D189-854B-8252-CAA41FF9CD71}" type="presParOf" srcId="{DA3558FA-21C1-214E-9DE4-C172F061CA9C}" destId="{F1D8B1A2-7003-034C-B516-9769A378D6BF}" srcOrd="11" destOrd="0" presId="urn:microsoft.com/office/officeart/2005/8/layout/gear1"/>
    <dgm:cxn modelId="{CDC54CBD-9B7D-F743-B352-81419027F0E7}" type="presParOf" srcId="{DA3558FA-21C1-214E-9DE4-C172F061CA9C}" destId="{EF69F0A8-D828-7949-83C8-1F0218E28EB1}" srcOrd="12" destOrd="0" presId="urn:microsoft.com/office/officeart/2005/8/layout/gear1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BA882-8F79-AC4A-9459-70104333C0DC}">
      <dsp:nvSpPr>
        <dsp:cNvPr id="0" name=""/>
        <dsp:cNvSpPr/>
      </dsp:nvSpPr>
      <dsp:spPr>
        <a:xfrm>
          <a:off x="2751766" y="2310508"/>
          <a:ext cx="2823955" cy="2823955"/>
        </a:xfrm>
        <a:prstGeom prst="gear9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 dirty="0">
              <a:solidFill>
                <a:schemeClr val="bg1"/>
              </a:solidFill>
            </a:rPr>
            <a:t>Prevenir</a:t>
          </a:r>
        </a:p>
      </dsp:txBody>
      <dsp:txXfrm>
        <a:off x="3319507" y="2972006"/>
        <a:ext cx="1688473" cy="1451571"/>
      </dsp:txXfrm>
    </dsp:sp>
    <dsp:sp modelId="{D892A054-80C1-2349-893A-7F3ACC46EA95}">
      <dsp:nvSpPr>
        <dsp:cNvPr id="0" name=""/>
        <dsp:cNvSpPr/>
      </dsp:nvSpPr>
      <dsp:spPr>
        <a:xfrm>
          <a:off x="1108737" y="1643028"/>
          <a:ext cx="2053785" cy="2053785"/>
        </a:xfrm>
        <a:prstGeom prst="gear6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 dirty="0">
              <a:solidFill>
                <a:schemeClr val="bg1"/>
              </a:solidFill>
            </a:rPr>
            <a:t>Detectar</a:t>
          </a:r>
        </a:p>
      </dsp:txBody>
      <dsp:txXfrm>
        <a:off x="1625784" y="2163200"/>
        <a:ext cx="1019691" cy="1013441"/>
      </dsp:txXfrm>
    </dsp:sp>
    <dsp:sp modelId="{F22890AC-F530-6042-B71C-CC7D71C10FE0}">
      <dsp:nvSpPr>
        <dsp:cNvPr id="0" name=""/>
        <dsp:cNvSpPr/>
      </dsp:nvSpPr>
      <dsp:spPr>
        <a:xfrm rot="20700000">
          <a:off x="2259067" y="226126"/>
          <a:ext cx="2012290" cy="2012290"/>
        </a:xfrm>
        <a:prstGeom prst="gear6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 dirty="0">
              <a:solidFill>
                <a:schemeClr val="bg1"/>
              </a:solidFill>
            </a:rPr>
            <a:t>Sancionar</a:t>
          </a:r>
        </a:p>
      </dsp:txBody>
      <dsp:txXfrm rot="-20700000">
        <a:off x="2700421" y="667480"/>
        <a:ext cx="1129582" cy="1129582"/>
      </dsp:txXfrm>
    </dsp:sp>
    <dsp:sp modelId="{1B71BB54-F809-7A4C-9CBC-C3A742B4EDF6}">
      <dsp:nvSpPr>
        <dsp:cNvPr id="0" name=""/>
        <dsp:cNvSpPr/>
      </dsp:nvSpPr>
      <dsp:spPr>
        <a:xfrm>
          <a:off x="2545082" y="1878405"/>
          <a:ext cx="3614662" cy="3614662"/>
        </a:xfrm>
        <a:prstGeom prst="circularArrow">
          <a:avLst>
            <a:gd name="adj1" fmla="val 4688"/>
            <a:gd name="adj2" fmla="val 299029"/>
            <a:gd name="adj3" fmla="val 2534819"/>
            <a:gd name="adj4" fmla="val 15821663"/>
            <a:gd name="adj5" fmla="val 5469"/>
          </a:avLst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D8B1A2-7003-034C-B516-9769A378D6BF}">
      <dsp:nvSpPr>
        <dsp:cNvPr id="0" name=""/>
        <dsp:cNvSpPr/>
      </dsp:nvSpPr>
      <dsp:spPr>
        <a:xfrm>
          <a:off x="745016" y="1184568"/>
          <a:ext cx="2626278" cy="262627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69F0A8-D828-7949-83C8-1F0218E28EB1}">
      <dsp:nvSpPr>
        <dsp:cNvPr id="0" name=""/>
        <dsp:cNvSpPr/>
      </dsp:nvSpPr>
      <dsp:spPr>
        <a:xfrm>
          <a:off x="1793603" y="-218676"/>
          <a:ext cx="2831656" cy="283165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AB40-8707-4422-96D0-C0E10E944141}" type="datetimeFigureOut">
              <a:rPr lang="pt-BR" smtClean="0"/>
              <a:pPr/>
              <a:t>22/05/2018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51D86-822E-4E6A-A8CC-16C652B23A3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7840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924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fld id="{CD8FDF96-7BF8-4FE2-BA88-E0BF15C6CD45}" type="datetimeFigureOut">
              <a:rPr lang="pt-BR" smtClean="0"/>
              <a:pPr/>
              <a:t>22/05/2018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86" tIns="41893" rIns="83786" bIns="41893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83" y="4714970"/>
            <a:ext cx="5438711" cy="4467355"/>
          </a:xfrm>
          <a:prstGeom prst="rect">
            <a:avLst/>
          </a:prstGeom>
        </p:spPr>
        <p:txBody>
          <a:bodyPr vert="horz" lIns="83786" tIns="41893" rIns="83786" bIns="41893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924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fld id="{E195B3D0-BAD4-404C-9295-8ABE4EC6313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891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72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3564A9-A1DF-4B36-8ED6-340862453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AC39231-CBC2-4C46-B4F6-D32DE07F1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DD734C1-035B-4515-B9D1-0CB794AB5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9E3BFEC-EF12-48EB-92E7-3554672C0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A975A2B-D9C8-4945-877D-195ACFF719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2B357A5-E6AC-4D22-B077-D1DB844D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9A0AAA-F4B6-4E23-B8E5-AC12FB8A2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B8F6B814-BC10-46EF-A62D-8D206CB7E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447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6C1C4C-2ABF-4DC4-9160-28AFED18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83FC244-59D5-4570-A86E-20832BC7CB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434FF22-A998-4F58-83A8-02147572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3C6D5A-8643-4785-B845-9CF7C8A2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9441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7E3971-88F0-48B2-B5D3-5324A006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D66D848-0FA9-4178-9ACE-007ED22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ED48ACE-A9F3-4AB7-94DE-45C8F6A1D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4911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EA5B62-0357-4452-896B-85465B2C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922FC1-F812-4A01-8796-7B4D76B68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9052134-AD1F-45BB-B31C-583DEC74D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54B2F0B-A8ED-4EA7-9097-CB039EB1C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0D82413-78A2-4341-9D98-ED359ED5B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C2E19D0-6880-40A7-9ECB-43B1740BD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4095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5F2828-1904-4D35-BA2A-75BF4D45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32DDA8F7-2D84-4C47-B8F8-DA0012A61E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7ED9880-A763-468F-B9C6-5986153B4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7E67946-8ACC-4930-8D2B-F23220F9C0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49317BD-425A-4EEF-99AC-AAB233F2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BE72253-EC90-4A32-BBE4-66D0753AD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46E199-4CB6-41FC-9232-7E783BE5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8732C69-92FC-4645-BC79-C38DFEC3C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9D0BE3-6E18-46E6-A4D4-353D4E0C1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AABC246-3BFA-45D8-B8E7-E5F46B1A9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613ADF-F121-48EE-8FC1-58B34F964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858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A90DCB7-025C-48F5-A180-41F282756A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13600" y="403225"/>
            <a:ext cx="2173288" cy="6405563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35A5B66-C01D-48D0-81A7-7C6D332EE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738" y="403225"/>
            <a:ext cx="6367462" cy="640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C2C631-EB5C-4B47-AAD2-FC68525653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585300-DF50-4E2F-8F09-0C33D9103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1BB0F0-2693-4EB7-809A-F52AAA2B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77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2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1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83914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8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762" y="-69457"/>
            <a:ext cx="10166132" cy="765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FFCA0-7367-4F65-B28D-7BEE2E860A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E45D25-3B62-4D96-9344-36E46D4AF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30311A-F07F-4D4A-866A-3EDDED4C3F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6EC158-C927-4E29-8AD3-A0368CF7D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B6AEDB1-B625-403F-B787-1817FA4E4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51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C940D-F156-4401-AAC3-DBCE2CE07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07DC20-206F-477C-BE91-6C2C82A1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D794AF9-9E77-43CE-81D8-B5CA4A7F35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0FD984-16B6-4B17-8C04-2CA7D0FBE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85888C-F2A1-4288-94FB-D9DD9471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117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24975A-1509-49A5-9C67-6AC5EB0CF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FC67DE6-6E72-4D3D-B016-693283413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EDDAE4-E52E-4E0B-9C8A-A3F9AD423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B5EF65-88FC-4460-B5FB-196446851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BB1C7E-C6C2-476C-BC7D-0A489A780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7905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CE109F-89AC-490B-9D5C-C6BDC92B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D646DFD-1D8A-4EBA-82C2-041BE1C4D9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3738" y="2012950"/>
            <a:ext cx="4270375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62BEA10-AED8-4896-A5A6-6ACBFAE0A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6513" y="2012950"/>
            <a:ext cx="4270375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21C1642-CC58-4413-A49F-F3B4B07B63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A7E800B-AAC7-41BC-B2BC-C16276C2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3A0C21-204E-4FB3-9B72-BEC30CF1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5668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0070212" cy="10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0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0" r:id="rId3"/>
    <p:sldLayoutId id="2147483706" r:id="rId4"/>
    <p:sldLayoutId id="214748371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03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microsoft.com/office/2007/relationships/hdphoto" Target="../media/hdphoto2.wdp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g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jp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3" Type="http://schemas.openxmlformats.org/officeDocument/2006/relationships/image" Target="../media/image5.tiff"/><Relationship Id="rId7" Type="http://schemas.openxmlformats.org/officeDocument/2006/relationships/image" Target="../media/image9.tif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Relationship Id="rId9" Type="http://schemas.openxmlformats.org/officeDocument/2006/relationships/image" Target="../media/image1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mailto:gm.agenda@cgu.gov.br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/>
          <p:cNvSpPr>
            <a:spLocks noGrp="1"/>
          </p:cNvSpPr>
          <p:nvPr>
            <p:ph type="subTitle" idx="4294967295"/>
          </p:nvPr>
        </p:nvSpPr>
        <p:spPr>
          <a:xfrm>
            <a:off x="722838" y="2026814"/>
            <a:ext cx="8682113" cy="3331044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t-BR" sz="44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Seminário em Comemoração ao Dia da África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8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___________________________________________________________________</a:t>
            </a:r>
            <a:endParaRPr lang="pt-BR" sz="4000" b="1" dirty="0">
              <a:solidFill>
                <a:srgbClr val="F47F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1200"/>
              </a:spcBef>
              <a:buNone/>
            </a:pPr>
            <a:r>
              <a:rPr lang="pt-BR" sz="36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A luta contra a corrupção no Brasil e o papel da CGU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283027" y="6759015"/>
            <a:ext cx="338286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b="1" dirty="0">
                <a:solidFill>
                  <a:srgbClr val="002042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Brasília, 22 de Maio de 2018</a:t>
            </a:r>
          </a:p>
        </p:txBody>
      </p:sp>
    </p:spTree>
    <p:extLst>
      <p:ext uri="{BB962C8B-B14F-4D97-AF65-F5344CB8AC3E}">
        <p14:creationId xmlns:p14="http://schemas.microsoft.com/office/powerpoint/2010/main" val="322987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76AED86C-806D-4B6F-AA80-84DF23412C7F}"/>
              </a:ext>
            </a:extLst>
          </p:cNvPr>
          <p:cNvSpPr txBox="1"/>
          <p:nvPr/>
        </p:nvSpPr>
        <p:spPr>
          <a:xfrm>
            <a:off x="145906" y="1810891"/>
            <a:ext cx="8417855" cy="5770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3641"/>
            <a:r>
              <a:rPr lang="pt-BR" sz="3150" b="1" dirty="0">
                <a:solidFill>
                  <a:srgbClr val="000000"/>
                </a:solidFill>
                <a:latin typeface="Calibri" panose="020F0502020204030204" pitchFamily="34" charset="0"/>
                <a:cs typeface="Miriam" panose="020B0502050101010101" pitchFamily="34" charset="-79"/>
              </a:rPr>
              <a:t>Educação cidadã</a:t>
            </a:r>
            <a:endParaRPr lang="pt-BR" sz="3150" b="1" dirty="0">
              <a:latin typeface="Calibri"/>
              <a:cs typeface="Calibri"/>
            </a:endParaRPr>
          </a:p>
        </p:txBody>
      </p:sp>
      <p:grpSp>
        <p:nvGrpSpPr>
          <p:cNvPr id="23" name="Grupo 9">
            <a:extLst>
              <a:ext uri="{FF2B5EF4-FFF2-40B4-BE49-F238E27FC236}">
                <a16:creationId xmlns:a16="http://schemas.microsoft.com/office/drawing/2014/main" id="{44069F88-E7C5-48E2-81F2-E7F5CCE4CA06}"/>
              </a:ext>
            </a:extLst>
          </p:cNvPr>
          <p:cNvGrpSpPr/>
          <p:nvPr/>
        </p:nvGrpSpPr>
        <p:grpSpPr>
          <a:xfrm>
            <a:off x="-58817" y="2721307"/>
            <a:ext cx="8997388" cy="956172"/>
            <a:chOff x="373556" y="272227"/>
            <a:chExt cx="6267108" cy="354142"/>
          </a:xfrm>
        </p:grpSpPr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894D1237-8823-4B7E-BD01-E276D9E66889}"/>
                </a:ext>
              </a:extLst>
            </p:cNvPr>
            <p:cNvSpPr/>
            <p:nvPr/>
          </p:nvSpPr>
          <p:spPr>
            <a:xfrm>
              <a:off x="489874" y="272227"/>
              <a:ext cx="6150790" cy="35414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D7E24197-3F87-4D47-A533-46CFB6301E38}"/>
                </a:ext>
              </a:extLst>
            </p:cNvPr>
            <p:cNvSpPr/>
            <p:nvPr/>
          </p:nvSpPr>
          <p:spPr>
            <a:xfrm>
              <a:off x="373556" y="287405"/>
              <a:ext cx="6150791" cy="270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27005" tIns="58797" rIns="58797" bIns="58797" numCol="1" spcCol="1270" anchor="ctr" anchorCtr="0">
              <a:noAutofit/>
            </a:bodyPr>
            <a:lstStyle/>
            <a:p>
              <a:pPr defTabSz="102891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pt-BR" sz="2756" b="1" dirty="0">
                  <a:solidFill>
                    <a:prstClr val="white"/>
                  </a:solidFill>
                  <a:latin typeface="Calibri"/>
                  <a:cs typeface="Calibri" panose="020F0502020204030204" pitchFamily="34" charset="0"/>
                </a:rPr>
                <a:t>Um por Todos e Todos por Um: Pela Ética e Cidadania!</a:t>
              </a:r>
            </a:p>
          </p:txBody>
        </p: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EE4C5612-DBC1-4B26-8940-C60F53F43326}"/>
              </a:ext>
            </a:extLst>
          </p:cNvPr>
          <p:cNvSpPr txBox="1"/>
          <p:nvPr/>
        </p:nvSpPr>
        <p:spPr>
          <a:xfrm>
            <a:off x="42143" y="987345"/>
            <a:ext cx="9812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t-BR" sz="4800" b="1" dirty="0">
                <a:solidFill>
                  <a:srgbClr val="002042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Prevenção da Corrupção - </a:t>
            </a: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Pilares</a:t>
            </a:r>
          </a:p>
        </p:txBody>
      </p:sp>
      <p:pic>
        <p:nvPicPr>
          <p:cNvPr id="5" name="Imagem 5" descr="Uma imagem contendo objeto&#10;&#10;Descrição gerada com alta confiança">
            <a:extLst>
              <a:ext uri="{FF2B5EF4-FFF2-40B4-BE49-F238E27FC236}">
                <a16:creationId xmlns:a16="http://schemas.microsoft.com/office/drawing/2014/main" id="{B5BF7922-1E41-457D-B84A-2DDFE66FC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394" y="4615649"/>
            <a:ext cx="2214083" cy="2107208"/>
          </a:xfrm>
          <a:prstGeom prst="rect">
            <a:avLst/>
          </a:prstGeom>
        </p:spPr>
      </p:pic>
      <p:pic>
        <p:nvPicPr>
          <p:cNvPr id="9" name="Imagem 10" descr="Uma imagem contendo pessoa, interior, mesa, parede&#10;&#10;Descrição gerada com muito alta confiança">
            <a:extLst>
              <a:ext uri="{FF2B5EF4-FFF2-40B4-BE49-F238E27FC236}">
                <a16:creationId xmlns:a16="http://schemas.microsoft.com/office/drawing/2014/main" id="{1373976E-2F5E-4A7F-AF97-DFBDE11A5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615" y="4539697"/>
            <a:ext cx="2551933" cy="2408575"/>
          </a:xfrm>
          <a:prstGeom prst="rect">
            <a:avLst/>
          </a:prstGeom>
        </p:spPr>
      </p:pic>
      <p:pic>
        <p:nvPicPr>
          <p:cNvPr id="7" name="Imagem 7">
            <a:extLst>
              <a:ext uri="{FF2B5EF4-FFF2-40B4-BE49-F238E27FC236}">
                <a16:creationId xmlns:a16="http://schemas.microsoft.com/office/drawing/2014/main" id="{9398D947-ACD0-4070-B6D5-FC8AC7A280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0521" y="4220454"/>
            <a:ext cx="2123243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82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39BA024-0120-4602-A3C9-79C4B0C4B3CE}"/>
              </a:ext>
            </a:extLst>
          </p:cNvPr>
          <p:cNvSpPr txBox="1"/>
          <p:nvPr/>
        </p:nvSpPr>
        <p:spPr>
          <a:xfrm>
            <a:off x="268364" y="1119548"/>
            <a:ext cx="9812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t-BR" sz="4800" b="1" dirty="0">
                <a:solidFill>
                  <a:srgbClr val="002042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Prevenção da Corrupção - </a:t>
            </a: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Pilares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9900E65-A53F-4B4E-BC4C-85DB345FAE5C}"/>
              </a:ext>
            </a:extLst>
          </p:cNvPr>
          <p:cNvSpPr txBox="1"/>
          <p:nvPr/>
        </p:nvSpPr>
        <p:spPr>
          <a:xfrm>
            <a:off x="268364" y="1950545"/>
            <a:ext cx="8417855" cy="5770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3641"/>
            <a:r>
              <a:rPr lang="pt-BR" sz="3150" b="1" dirty="0" err="1">
                <a:solidFill>
                  <a:srgbClr val="000000"/>
                </a:solidFill>
                <a:latin typeface="Calibri" panose="020F0502020204030204" pitchFamily="34" charset="0"/>
                <a:cs typeface="Miriam" panose="020B0502050101010101" pitchFamily="34" charset="-79"/>
              </a:rPr>
              <a:t>Ouvidoria-Geral</a:t>
            </a:r>
            <a:r>
              <a:rPr lang="pt-BR" sz="3150" b="1" dirty="0">
                <a:solidFill>
                  <a:srgbClr val="000000"/>
                </a:solidFill>
                <a:latin typeface="Calibri" panose="020F0502020204030204" pitchFamily="34" charset="0"/>
                <a:cs typeface="Miriam" panose="020B0502050101010101" pitchFamily="34" charset="-79"/>
              </a:rPr>
              <a:t> da União</a:t>
            </a:r>
            <a:endParaRPr lang="pt-BR" sz="3150" b="1" dirty="0">
              <a:latin typeface="Calibri"/>
              <a:cs typeface="Calibri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0BCDB7-6880-46DD-B73F-BE7BA6A76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006" y="2781542"/>
            <a:ext cx="4462777" cy="60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75605" tIns="37802" rIns="75605" bIns="37802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pt-BR" sz="1984" dirty="0">
                <a:solidFill>
                  <a:srgbClr val="002060"/>
                </a:solidFill>
                <a:latin typeface="Arial" panose="020B0604020202020204" pitchFamily="34" charset="0"/>
              </a:rPr>
              <a:t>Governança e Gestão de Riscos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5C63523-634A-48BE-80E4-8125BD6EEA71}"/>
              </a:ext>
            </a:extLst>
          </p:cNvPr>
          <p:cNvSpPr txBox="1"/>
          <p:nvPr/>
        </p:nvSpPr>
        <p:spPr>
          <a:xfrm>
            <a:off x="739504" y="3690754"/>
            <a:ext cx="5137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t-BR" sz="2000" dirty="0"/>
              <a:t>Programa de Fortalecimento de Ouvidorias</a:t>
            </a:r>
            <a:r>
              <a:rPr lang="pt-BR" sz="1488" dirty="0"/>
              <a:t>;</a:t>
            </a:r>
            <a:endParaRPr lang="es-ES_tradnl" sz="1488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DD8D3EF-98A7-4680-8C04-C3F601F2EABD}"/>
              </a:ext>
            </a:extLst>
          </p:cNvPr>
          <p:cNvSpPr txBox="1"/>
          <p:nvPr/>
        </p:nvSpPr>
        <p:spPr>
          <a:xfrm>
            <a:off x="739504" y="4267835"/>
            <a:ext cx="7475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/>
              <a:t>Programa de Avaliação Cidadã de Serviços e Políticas Públicas</a:t>
            </a:r>
            <a:r>
              <a:rPr lang="pt-BR" sz="1488" dirty="0"/>
              <a:t>;</a:t>
            </a:r>
            <a:endParaRPr lang="es-ES_tradnl" sz="1488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A34B73A-5E31-4102-98EC-A6F8CCDE81B9}"/>
              </a:ext>
            </a:extLst>
          </p:cNvPr>
          <p:cNvSpPr txBox="1"/>
          <p:nvPr/>
        </p:nvSpPr>
        <p:spPr>
          <a:xfrm>
            <a:off x="739504" y="4884427"/>
            <a:ext cx="7249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/>
              <a:t>Acolhimento e atendimento aos usuários de serviços públicos</a:t>
            </a:r>
            <a:r>
              <a:rPr lang="pt-BR" sz="1488" dirty="0"/>
              <a:t>.</a:t>
            </a:r>
            <a:endParaRPr lang="es-ES_tradnl" sz="1488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4EDA58CC-D4CB-413A-8D90-6C76DA3C7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3202" y="2127680"/>
            <a:ext cx="1437423" cy="1230943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4A044338-A75F-435D-8661-E7081A1A9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201" y="3358623"/>
            <a:ext cx="1437423" cy="1230943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A04C342F-E2C6-4498-A244-B5BD60DA3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3202" y="4151839"/>
            <a:ext cx="1437423" cy="1230943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062A6E15-C2E4-45EA-9652-1F167900B8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1487" y="5382783"/>
            <a:ext cx="1420851" cy="121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778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6C064C23-4350-4C20-BA94-ED2EA0011612}"/>
              </a:ext>
            </a:extLst>
          </p:cNvPr>
          <p:cNvSpPr txBox="1">
            <a:spLocks/>
          </p:cNvSpPr>
          <p:nvPr/>
        </p:nvSpPr>
        <p:spPr>
          <a:xfrm>
            <a:off x="2544897" y="1469871"/>
            <a:ext cx="5288096" cy="46734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646" b="1" dirty="0">
                <a:solidFill>
                  <a:srgbClr val="002060"/>
                </a:solidFill>
                <a:latin typeface="+mn-lt"/>
              </a:rPr>
              <a:t>AÇÕES DE OUVIDORIA</a:t>
            </a:r>
          </a:p>
        </p:txBody>
      </p:sp>
      <p:pic>
        <p:nvPicPr>
          <p:cNvPr id="7" name="Picture 4" descr="https://image.freepik.com/free-icon/talk-symbol-of-speech-bubbles_318-53280.png">
            <a:extLst>
              <a:ext uri="{FF2B5EF4-FFF2-40B4-BE49-F238E27FC236}">
                <a16:creationId xmlns:a16="http://schemas.microsoft.com/office/drawing/2014/main" id="{05213A0E-1E67-46CF-B1B0-5CEF11124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163" y1="72204" x2="73163" y2="72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824" y="3154747"/>
            <a:ext cx="761006" cy="76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cdn2.iconfinder.com/data/icons/windows-8-metro-style/512/clock.png">
            <a:extLst>
              <a:ext uri="{FF2B5EF4-FFF2-40B4-BE49-F238E27FC236}">
                <a16:creationId xmlns:a16="http://schemas.microsoft.com/office/drawing/2014/main" id="{4618B18F-18C6-4750-99EB-46D9E076B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820" y="3268740"/>
            <a:ext cx="615579" cy="61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d30y9cdsu7xlg0.cloudfront.net/png/38881-200.png">
            <a:extLst>
              <a:ext uri="{FF2B5EF4-FFF2-40B4-BE49-F238E27FC236}">
                <a16:creationId xmlns:a16="http://schemas.microsoft.com/office/drawing/2014/main" id="{E3878ABB-0F23-4441-9BC1-4B1A82E66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389" y="3096770"/>
            <a:ext cx="787549" cy="78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73039EA6-B2C0-4560-8946-04585B41FC6B}"/>
              </a:ext>
            </a:extLst>
          </p:cNvPr>
          <p:cNvSpPr/>
          <p:nvPr/>
        </p:nvSpPr>
        <p:spPr>
          <a:xfrm>
            <a:off x="1190918" y="4021857"/>
            <a:ext cx="2065218" cy="100822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976" b="1" dirty="0">
                <a:solidFill>
                  <a:schemeClr val="accent2"/>
                </a:solidFill>
              </a:rPr>
              <a:t>+ de 80 mil</a:t>
            </a:r>
            <a:endParaRPr lang="pt-BR" sz="1323" b="1" dirty="0">
              <a:solidFill>
                <a:schemeClr val="accent2"/>
              </a:solidFill>
            </a:endParaRP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5B883E05-2B86-4C1C-8373-7F71A4A94273}"/>
              </a:ext>
            </a:extLst>
          </p:cNvPr>
          <p:cNvSpPr/>
          <p:nvPr/>
        </p:nvSpPr>
        <p:spPr>
          <a:xfrm>
            <a:off x="3912847" y="3975691"/>
            <a:ext cx="2065218" cy="55027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976" b="1" dirty="0">
                <a:solidFill>
                  <a:schemeClr val="accent2"/>
                </a:solidFill>
              </a:rPr>
              <a:t>17 dias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241B0622-CFC7-47EB-8DA0-93C82DCC8947}"/>
              </a:ext>
            </a:extLst>
          </p:cNvPr>
          <p:cNvSpPr/>
          <p:nvPr/>
        </p:nvSpPr>
        <p:spPr>
          <a:xfrm>
            <a:off x="6751554" y="3996327"/>
            <a:ext cx="2065218" cy="100822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976" b="1" dirty="0">
                <a:solidFill>
                  <a:schemeClr val="accent2"/>
                </a:solidFill>
              </a:rPr>
              <a:t>+ de 15 mil</a:t>
            </a:r>
            <a:endParaRPr lang="pt-BR" sz="1323" b="1" dirty="0">
              <a:solidFill>
                <a:schemeClr val="accent2"/>
              </a:solidFill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303D69F8-688E-4D31-AE2A-EFD72BBC3F4A}"/>
              </a:ext>
            </a:extLst>
          </p:cNvPr>
          <p:cNvSpPr/>
          <p:nvPr/>
        </p:nvSpPr>
        <p:spPr>
          <a:xfrm>
            <a:off x="1538910" y="5030082"/>
            <a:ext cx="1843268" cy="9233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spcAft>
                <a:spcPts val="496"/>
              </a:spcAft>
            </a:pPr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Manifestações registradas no e-</a:t>
            </a:r>
            <a:r>
              <a:rPr lang="pt-BR" b="1" dirty="0" err="1">
                <a:solidFill>
                  <a:schemeClr val="accent2">
                    <a:lumMod val="75000"/>
                  </a:schemeClr>
                </a:solidFill>
              </a:rPr>
              <a:t>Ouv</a:t>
            </a:r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 em 2017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3E35E436-9225-4E3B-9A32-DDE79FDE1F11}"/>
              </a:ext>
            </a:extLst>
          </p:cNvPr>
          <p:cNvSpPr/>
          <p:nvPr/>
        </p:nvSpPr>
        <p:spPr>
          <a:xfrm>
            <a:off x="3873242" y="4489961"/>
            <a:ext cx="2065218" cy="9233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spcAft>
                <a:spcPts val="496"/>
              </a:spcAft>
            </a:pPr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Tempo médio de atendimento na CGU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8E98F5C1-E2DB-4999-A6B8-B674827E3151}"/>
              </a:ext>
            </a:extLst>
          </p:cNvPr>
          <p:cNvSpPr/>
          <p:nvPr/>
        </p:nvSpPr>
        <p:spPr>
          <a:xfrm>
            <a:off x="7225327" y="5010648"/>
            <a:ext cx="1450755" cy="856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496"/>
              </a:spcAft>
            </a:pPr>
            <a:r>
              <a:rPr lang="pt-BR" sz="1654" b="1" dirty="0">
                <a:solidFill>
                  <a:schemeClr val="accent2">
                    <a:lumMod val="75000"/>
                  </a:schemeClr>
                </a:solidFill>
              </a:rPr>
              <a:t>Denúncias registradas em 2017</a:t>
            </a:r>
          </a:p>
        </p:txBody>
      </p:sp>
    </p:spTree>
    <p:extLst>
      <p:ext uri="{BB962C8B-B14F-4D97-AF65-F5344CB8AC3E}">
        <p14:creationId xmlns:p14="http://schemas.microsoft.com/office/powerpoint/2010/main" val="431712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1C4503C3-CBCB-49B8-AF7B-A58633BF76F7}"/>
              </a:ext>
            </a:extLst>
          </p:cNvPr>
          <p:cNvSpPr txBox="1">
            <a:spLocks/>
          </p:cNvSpPr>
          <p:nvPr/>
        </p:nvSpPr>
        <p:spPr>
          <a:xfrm>
            <a:off x="2434727" y="1424421"/>
            <a:ext cx="5310129" cy="46734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646" b="1" dirty="0">
                <a:solidFill>
                  <a:srgbClr val="002060"/>
                </a:solidFill>
                <a:latin typeface="+mn-lt"/>
              </a:rPr>
              <a:t>AÇÕES DE OUVIDORIA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96CDAA4A-5A64-49F8-A15A-24BAC7A1DFC8}"/>
              </a:ext>
            </a:extLst>
          </p:cNvPr>
          <p:cNvSpPr/>
          <p:nvPr/>
        </p:nvSpPr>
        <p:spPr>
          <a:xfrm>
            <a:off x="837282" y="2409556"/>
            <a:ext cx="8012343" cy="39767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756026">
              <a:defRPr/>
            </a:pPr>
            <a:r>
              <a:rPr lang="pt-BR" sz="1984" b="1" dirty="0">
                <a:latin typeface="Calibri" panose="020F0502020204030204"/>
              </a:rPr>
              <a:t>Desafio de implementar um novo marco normativo no Brasil</a:t>
            </a:r>
            <a:r>
              <a:rPr lang="pt-BR" sz="1984" b="1" dirty="0">
                <a:solidFill>
                  <a:srgbClr val="002060"/>
                </a:solidFill>
              </a:rPr>
              <a:t> </a:t>
            </a:r>
            <a:endParaRPr lang="pt-BR" sz="1488" dirty="0">
              <a:solidFill>
                <a:srgbClr val="002060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80EC72F-B689-4487-AB27-FC78EE4BEA4C}"/>
              </a:ext>
            </a:extLst>
          </p:cNvPr>
          <p:cNvSpPr txBox="1"/>
          <p:nvPr/>
        </p:nvSpPr>
        <p:spPr>
          <a:xfrm>
            <a:off x="1129111" y="3324226"/>
            <a:ext cx="2268141" cy="1184338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rgbClr val="000000"/>
                </a:solidFill>
              </a:rPr>
              <a:t>Proteção e Defesa do Usuário de Serviços Públicos</a:t>
            </a:r>
          </a:p>
          <a:p>
            <a:r>
              <a:rPr lang="pt-BR" dirty="0">
                <a:solidFill>
                  <a:srgbClr val="000000"/>
                </a:solidFill>
              </a:rPr>
              <a:t>[Lei nº 13.460/2017]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B95D383-DC35-450E-BE06-A489638766A9}"/>
              </a:ext>
            </a:extLst>
          </p:cNvPr>
          <p:cNvSpPr txBox="1"/>
          <p:nvPr/>
        </p:nvSpPr>
        <p:spPr>
          <a:xfrm>
            <a:off x="1129111" y="4930825"/>
            <a:ext cx="2055739" cy="1184338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rgbClr val="000000"/>
                </a:solidFill>
              </a:rPr>
              <a:t>Simplificação do Estado</a:t>
            </a:r>
            <a:endParaRPr lang="pt-BR" dirty="0"/>
          </a:p>
          <a:p>
            <a:r>
              <a:rPr lang="pt-BR" dirty="0">
                <a:solidFill>
                  <a:srgbClr val="000000"/>
                </a:solidFill>
              </a:rPr>
              <a:t>[Decreto nº 9.094/2017]</a:t>
            </a:r>
          </a:p>
        </p:txBody>
      </p:sp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5D0F23D6-EC1B-4A16-A680-0FC8D871C0A0}"/>
              </a:ext>
            </a:extLst>
          </p:cNvPr>
          <p:cNvCxnSpPr/>
          <p:nvPr/>
        </p:nvCxnSpPr>
        <p:spPr>
          <a:xfrm flipV="1">
            <a:off x="3287525" y="3656747"/>
            <a:ext cx="2569725" cy="15199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6059F1A-483E-42C7-9FB2-D976072E1AAE}"/>
              </a:ext>
            </a:extLst>
          </p:cNvPr>
          <p:cNvSpPr txBox="1"/>
          <p:nvPr/>
        </p:nvSpPr>
        <p:spPr>
          <a:xfrm>
            <a:off x="4843453" y="4341138"/>
            <a:ext cx="4253170" cy="381682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984" b="1" dirty="0">
                <a:solidFill>
                  <a:srgbClr val="000000"/>
                </a:solidFill>
              </a:rPr>
              <a:t>OUVIDORIA PÚBLICA</a:t>
            </a:r>
            <a:endParaRPr lang="pt-BR" sz="1984" b="1" dirty="0"/>
          </a:p>
        </p:txBody>
      </p: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D6A2795F-03A3-4F8C-A87E-CC41A169C36B}"/>
              </a:ext>
            </a:extLst>
          </p:cNvPr>
          <p:cNvCxnSpPr/>
          <p:nvPr/>
        </p:nvCxnSpPr>
        <p:spPr>
          <a:xfrm>
            <a:off x="5847352" y="3656747"/>
            <a:ext cx="5560" cy="474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ACA3A6DD-4FE5-4A90-94F0-D4BD589C61D6}"/>
              </a:ext>
            </a:extLst>
          </p:cNvPr>
          <p:cNvCxnSpPr>
            <a:cxnSpLocks/>
          </p:cNvCxnSpPr>
          <p:nvPr/>
        </p:nvCxnSpPr>
        <p:spPr>
          <a:xfrm flipV="1">
            <a:off x="3277627" y="5658449"/>
            <a:ext cx="2569725" cy="15199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DE058003-1315-4133-B05E-6D6927AF7EC0}"/>
              </a:ext>
            </a:extLst>
          </p:cNvPr>
          <p:cNvCxnSpPr>
            <a:cxnSpLocks/>
          </p:cNvCxnSpPr>
          <p:nvPr/>
        </p:nvCxnSpPr>
        <p:spPr>
          <a:xfrm flipH="1" flipV="1">
            <a:off x="5847352" y="4991426"/>
            <a:ext cx="4863" cy="682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971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5B655A3F-6B52-4BFD-9569-9B2C9AE7A2F7}"/>
              </a:ext>
            </a:extLst>
          </p:cNvPr>
          <p:cNvSpPr/>
          <p:nvPr/>
        </p:nvSpPr>
        <p:spPr>
          <a:xfrm>
            <a:off x="419807" y="1422730"/>
            <a:ext cx="7377401" cy="39767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756026">
              <a:defRPr/>
            </a:pPr>
            <a:r>
              <a:rPr lang="pt-BR" sz="1984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PROGRAMA DE FORTALECIMENTO DE OUVIDORIAS - PROFORT</a:t>
            </a:r>
            <a:endParaRPr lang="pt-BR" sz="1488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986F1CA-F4FC-41E8-B7D6-C3F09BD47CF6}"/>
              </a:ext>
            </a:extLst>
          </p:cNvPr>
          <p:cNvSpPr txBox="1"/>
          <p:nvPr/>
        </p:nvSpPr>
        <p:spPr>
          <a:xfrm>
            <a:off x="419807" y="2110086"/>
            <a:ext cx="6829292" cy="534288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488" dirty="0">
                <a:solidFill>
                  <a:srgbClr val="002060"/>
                </a:solidFill>
              </a:rPr>
              <a:t>Todos os Entes e Poderes trabalhando juntos para a garantia dos direitos dos usuários de serviços públicos e para a defesa do Estado </a:t>
            </a:r>
          </a:p>
        </p:txBody>
      </p:sp>
      <p:pic>
        <p:nvPicPr>
          <p:cNvPr id="5" name="Imagem 2">
            <a:extLst>
              <a:ext uri="{FF2B5EF4-FFF2-40B4-BE49-F238E27FC236}">
                <a16:creationId xmlns:a16="http://schemas.microsoft.com/office/drawing/2014/main" id="{241B07EB-A44F-4862-B569-106A49498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77" y="3189176"/>
            <a:ext cx="9101572" cy="2617400"/>
          </a:xfrm>
          <a:prstGeom prst="rect">
            <a:avLst/>
          </a:prstGeom>
        </p:spPr>
      </p:pic>
      <p:pic>
        <p:nvPicPr>
          <p:cNvPr id="6" name="Imagem 2">
            <a:extLst>
              <a:ext uri="{FF2B5EF4-FFF2-40B4-BE49-F238E27FC236}">
                <a16:creationId xmlns:a16="http://schemas.microsoft.com/office/drawing/2014/main" id="{AD157375-CB9A-4BAB-9752-3BB2780C9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0454" y="1422730"/>
            <a:ext cx="2062196" cy="1766446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82DC83A1-9593-4842-B30A-C5C7CE88FFD1}"/>
              </a:ext>
            </a:extLst>
          </p:cNvPr>
          <p:cNvSpPr txBox="1"/>
          <p:nvPr/>
        </p:nvSpPr>
        <p:spPr>
          <a:xfrm>
            <a:off x="417448" y="5897468"/>
            <a:ext cx="2268141" cy="432594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315" b="1" dirty="0">
                <a:solidFill>
                  <a:srgbClr val="C00000"/>
                </a:solidFill>
              </a:rPr>
              <a:t>178</a:t>
            </a:r>
            <a:r>
              <a:rPr lang="pt-BR" sz="1488" dirty="0">
                <a:solidFill>
                  <a:srgbClr val="000000"/>
                </a:solidFill>
              </a:rPr>
              <a:t> </a:t>
            </a:r>
            <a:r>
              <a:rPr lang="pt-BR" sz="1654" b="1" dirty="0">
                <a:solidFill>
                  <a:schemeClr val="bg1">
                    <a:lumMod val="50000"/>
                  </a:schemeClr>
                </a:solidFill>
              </a:rPr>
              <a:t>municípios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B36EE09-E5C5-46D8-8EF9-20802EC342FA}"/>
              </a:ext>
            </a:extLst>
          </p:cNvPr>
          <p:cNvSpPr txBox="1"/>
          <p:nvPr/>
        </p:nvSpPr>
        <p:spPr>
          <a:xfrm>
            <a:off x="3346275" y="5897468"/>
            <a:ext cx="2268141" cy="432594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315" b="1" dirty="0">
                <a:solidFill>
                  <a:srgbClr val="C00000"/>
                </a:solidFill>
              </a:rPr>
              <a:t>18</a:t>
            </a:r>
            <a:r>
              <a:rPr lang="pt-BR" sz="1488" dirty="0">
                <a:solidFill>
                  <a:srgbClr val="000000"/>
                </a:solidFill>
              </a:rPr>
              <a:t> </a:t>
            </a:r>
            <a:r>
              <a:rPr lang="pt-BR" sz="1654" b="1" dirty="0">
                <a:solidFill>
                  <a:schemeClr val="bg1">
                    <a:lumMod val="50000"/>
                  </a:schemeClr>
                </a:solidFill>
              </a:rPr>
              <a:t>Estados e DF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179F0E7-5966-46A9-BCCE-768937FB19D4}"/>
              </a:ext>
            </a:extLst>
          </p:cNvPr>
          <p:cNvSpPr txBox="1"/>
          <p:nvPr/>
        </p:nvSpPr>
        <p:spPr>
          <a:xfrm>
            <a:off x="6275103" y="5876618"/>
            <a:ext cx="3267546" cy="687151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315" b="1" dirty="0">
                <a:solidFill>
                  <a:srgbClr val="C00000"/>
                </a:solidFill>
              </a:rPr>
              <a:t>58 </a:t>
            </a:r>
            <a:r>
              <a:rPr lang="pt-BR" sz="1654" b="1" dirty="0">
                <a:solidFill>
                  <a:schemeClr val="bg1">
                    <a:lumMod val="50000"/>
                  </a:schemeClr>
                </a:solidFill>
              </a:rPr>
              <a:t>Tribunais, Câmaras e Conselhos</a:t>
            </a:r>
          </a:p>
        </p:txBody>
      </p:sp>
    </p:spTree>
    <p:extLst>
      <p:ext uri="{BB962C8B-B14F-4D97-AF65-F5344CB8AC3E}">
        <p14:creationId xmlns:p14="http://schemas.microsoft.com/office/powerpoint/2010/main" val="3942231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D8452EE-5A75-4504-BB63-A361B5A8B7FA}"/>
              </a:ext>
            </a:extLst>
          </p:cNvPr>
          <p:cNvSpPr/>
          <p:nvPr/>
        </p:nvSpPr>
        <p:spPr>
          <a:xfrm>
            <a:off x="331672" y="1466797"/>
            <a:ext cx="8743492" cy="39767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756026">
              <a:defRPr/>
            </a:pPr>
            <a:r>
              <a:rPr lang="pt-BR" sz="1984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PROGRAMA DE AVALIAÇÃO CIDADÃ DE SERVIÇOS E POLÍTICAS PÚBLICAS - PROCID</a:t>
            </a:r>
            <a:endParaRPr lang="pt-BR" sz="1488" dirty="0"/>
          </a:p>
        </p:txBody>
      </p:sp>
      <p:sp>
        <p:nvSpPr>
          <p:cNvPr id="4" name="CaixaDeTexto 12">
            <a:extLst>
              <a:ext uri="{FF2B5EF4-FFF2-40B4-BE49-F238E27FC236}">
                <a16:creationId xmlns:a16="http://schemas.microsoft.com/office/drawing/2014/main" id="{DA136DFD-7B50-40D5-ABE3-33DACDE55167}"/>
              </a:ext>
            </a:extLst>
          </p:cNvPr>
          <p:cNvSpPr txBox="1"/>
          <p:nvPr/>
        </p:nvSpPr>
        <p:spPr>
          <a:xfrm>
            <a:off x="331671" y="2271383"/>
            <a:ext cx="7269967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b="1" dirty="0">
                <a:solidFill>
                  <a:srgbClr val="162759"/>
                </a:solidFill>
                <a:latin typeface="Calibri" panose="020F0502020204030204"/>
              </a:rPr>
              <a:t>Ouvidoria como uma Plataforma para envio de dados pela sociedade</a:t>
            </a:r>
            <a:endParaRPr lang="es-ES_tradnl" b="1" dirty="0">
              <a:solidFill>
                <a:srgbClr val="162759"/>
              </a:solidFill>
              <a:latin typeface="Calibri" panose="020F0502020204030204"/>
            </a:endParaRPr>
          </a:p>
        </p:txBody>
      </p:sp>
      <p:sp>
        <p:nvSpPr>
          <p:cNvPr id="5" name="CaixaDeTexto 12">
            <a:extLst>
              <a:ext uri="{FF2B5EF4-FFF2-40B4-BE49-F238E27FC236}">
                <a16:creationId xmlns:a16="http://schemas.microsoft.com/office/drawing/2014/main" id="{1E152D2D-46FC-4D7B-9753-6514427B314F}"/>
              </a:ext>
            </a:extLst>
          </p:cNvPr>
          <p:cNvSpPr txBox="1"/>
          <p:nvPr/>
        </p:nvSpPr>
        <p:spPr>
          <a:xfrm>
            <a:off x="375739" y="2989846"/>
            <a:ext cx="6569778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600" dirty="0">
                <a:latin typeface="Calibri" panose="020F0502020204030204"/>
              </a:rPr>
              <a:t>Intensificação</a:t>
            </a:r>
            <a:r>
              <a:rPr lang="pt-BR" sz="1600" dirty="0"/>
              <a:t> dos mecanismos de coleta proativa e passiva de dados junto à sociedade:</a:t>
            </a:r>
          </a:p>
          <a:p>
            <a:pPr marL="236258" indent="-236258">
              <a:buFont typeface="Arial"/>
              <a:buChar char="•"/>
              <a:defRPr/>
            </a:pPr>
            <a:r>
              <a:rPr lang="pt-BR" sz="1600" dirty="0"/>
              <a:t>Criação do e-</a:t>
            </a:r>
            <a:r>
              <a:rPr lang="pt-BR" sz="1600" dirty="0" err="1"/>
              <a:t>Ouv</a:t>
            </a:r>
            <a:r>
              <a:rPr lang="pt-BR" sz="1600" dirty="0"/>
              <a:t> Municípios integrado ao e-</a:t>
            </a:r>
            <a:r>
              <a:rPr lang="pt-BR" sz="1600" dirty="0" err="1"/>
              <a:t>Ouv</a:t>
            </a:r>
            <a:r>
              <a:rPr lang="pt-BR" sz="1600" dirty="0"/>
              <a:t> federal</a:t>
            </a:r>
          </a:p>
          <a:p>
            <a:pPr marL="236258" indent="-236258">
              <a:buFont typeface="Arial"/>
              <a:buChar char="•"/>
              <a:defRPr/>
            </a:pPr>
            <a:r>
              <a:rPr lang="pt-BR" sz="1600" dirty="0"/>
              <a:t>Criação do procedimento </a:t>
            </a:r>
            <a:r>
              <a:rPr lang="pt-BR" sz="1600" dirty="0" err="1"/>
              <a:t>Me-Ouv</a:t>
            </a:r>
            <a:r>
              <a:rPr lang="pt-BR" sz="1600" dirty="0"/>
              <a:t> para conexão de aplicativos cívicos às APIs do e-</a:t>
            </a:r>
            <a:r>
              <a:rPr lang="pt-BR" sz="1600" dirty="0" err="1"/>
              <a:t>Ouv</a:t>
            </a:r>
            <a:endParaRPr lang="pt-BR" sz="1600" dirty="0"/>
          </a:p>
        </p:txBody>
      </p:sp>
      <p:pic>
        <p:nvPicPr>
          <p:cNvPr id="6" name="Imagem 13">
            <a:extLst>
              <a:ext uri="{FF2B5EF4-FFF2-40B4-BE49-F238E27FC236}">
                <a16:creationId xmlns:a16="http://schemas.microsoft.com/office/drawing/2014/main" id="{027D1434-3EB3-4B38-83DB-3878E739F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823" y="4468012"/>
            <a:ext cx="8550020" cy="309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427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5C57E71B-D8EC-45D2-8BD1-C033DDA3A1CE}"/>
              </a:ext>
            </a:extLst>
          </p:cNvPr>
          <p:cNvSpPr/>
          <p:nvPr/>
        </p:nvSpPr>
        <p:spPr>
          <a:xfrm>
            <a:off x="353705" y="1554933"/>
            <a:ext cx="8743492" cy="39767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756026">
              <a:defRPr/>
            </a:pPr>
            <a:r>
              <a:rPr lang="pt-BR" sz="1984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PROGRAMA DE AVALIAÇÃO CIDADÃ DE SERVIÇOS E POLÍTICAS PÚBLICAS - PROCID</a:t>
            </a:r>
            <a:endParaRPr lang="pt-BR" sz="1488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EE7656B-2D67-4CDD-B51C-3A9F375A2DBF}"/>
              </a:ext>
            </a:extLst>
          </p:cNvPr>
          <p:cNvSpPr txBox="1"/>
          <p:nvPr/>
        </p:nvSpPr>
        <p:spPr>
          <a:xfrm>
            <a:off x="353705" y="2210657"/>
            <a:ext cx="7806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6026">
              <a:defRPr/>
            </a:pPr>
            <a:r>
              <a:rPr lang="pt-BR" dirty="0">
                <a:latin typeface="Calibri" panose="020F0502020204030204"/>
              </a:rPr>
              <a:t>Coleta de dados: a Ouvidoria como Plataforma de participação e controle social</a:t>
            </a:r>
            <a:endParaRPr lang="es-ES_tradnl" dirty="0">
              <a:latin typeface="Calibri" panose="020F0502020204030204"/>
            </a:endParaRPr>
          </a:p>
        </p:txBody>
      </p:sp>
      <p:pic>
        <p:nvPicPr>
          <p:cNvPr id="5" name="Imagem 14">
            <a:extLst>
              <a:ext uri="{FF2B5EF4-FFF2-40B4-BE49-F238E27FC236}">
                <a16:creationId xmlns:a16="http://schemas.microsoft.com/office/drawing/2014/main" id="{AF7D2D1D-2851-4022-8B93-EE98C1F96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69" y="2997741"/>
            <a:ext cx="1370335" cy="259891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4716122-B7FD-4DAB-A3EC-AA956AA57D65}"/>
              </a:ext>
            </a:extLst>
          </p:cNvPr>
          <p:cNvSpPr txBox="1"/>
          <p:nvPr/>
        </p:nvSpPr>
        <p:spPr>
          <a:xfrm>
            <a:off x="353705" y="3320372"/>
            <a:ext cx="3571224" cy="687087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323" b="1" dirty="0">
                <a:solidFill>
                  <a:srgbClr val="002060"/>
                </a:solidFill>
              </a:rPr>
              <a:t>Projeto "Tá de Pé?" </a:t>
            </a:r>
            <a:r>
              <a:rPr lang="pt-BR" sz="1323" dirty="0">
                <a:solidFill>
                  <a:srgbClr val="002060"/>
                </a:solidFill>
              </a:rPr>
              <a:t>monitora a construção de creches em parceria com a Transparência Brasil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9901FAF-CA0D-4169-BDC3-4D1859F267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3"/>
          <a:stretch/>
        </p:blipFill>
        <p:spPr>
          <a:xfrm>
            <a:off x="399369" y="4070199"/>
            <a:ext cx="2598505" cy="198574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5DB70DA4-44D8-47F5-A36D-F21364AD15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875" y="4070199"/>
            <a:ext cx="1259210" cy="1992816"/>
          </a:xfrm>
          <a:prstGeom prst="rect">
            <a:avLst/>
          </a:prstGeom>
        </p:spPr>
      </p:pic>
      <p:pic>
        <p:nvPicPr>
          <p:cNvPr id="9" name="Imagem 16">
            <a:extLst>
              <a:ext uri="{FF2B5EF4-FFF2-40B4-BE49-F238E27FC236}">
                <a16:creationId xmlns:a16="http://schemas.microsoft.com/office/drawing/2014/main" id="{B6BC8C15-57F0-4467-9F6E-DDC984FED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4992" y="2887521"/>
            <a:ext cx="666423" cy="77920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50FDAE0D-2953-4AB6-A1EA-B7913D6D7CE1}"/>
              </a:ext>
            </a:extLst>
          </p:cNvPr>
          <p:cNvSpPr txBox="1"/>
          <p:nvPr/>
        </p:nvSpPr>
        <p:spPr>
          <a:xfrm>
            <a:off x="5865413" y="3023743"/>
            <a:ext cx="3936596" cy="890668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323" b="1" dirty="0">
                <a:solidFill>
                  <a:srgbClr val="002060"/>
                </a:solidFill>
              </a:rPr>
              <a:t>"Monitorando a Merenda" </a:t>
            </a:r>
          </a:p>
          <a:p>
            <a:r>
              <a:rPr lang="pt-BR" sz="1323" dirty="0">
                <a:solidFill>
                  <a:srgbClr val="002060"/>
                </a:solidFill>
              </a:rPr>
              <a:t>Estudantes avaliam a qualidade da merenda escolar com o apoio das organizações da sociedade civil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5AD44B4-B3DA-4833-AB00-BB9D93B342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539" y="3974255"/>
            <a:ext cx="1125752" cy="200133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6F3EE9B3-7422-44C6-8FC3-159C7EB768A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291" y="3974255"/>
            <a:ext cx="1125752" cy="2001338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E47E9B60-A17D-4C3A-869B-06D591DD9E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550" y="3974255"/>
            <a:ext cx="1123828" cy="2001338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2D777A3E-A4BA-4E60-AFD9-97C568E178FE}"/>
              </a:ext>
            </a:extLst>
          </p:cNvPr>
          <p:cNvSpPr txBox="1"/>
          <p:nvPr/>
        </p:nvSpPr>
        <p:spPr>
          <a:xfrm>
            <a:off x="353705" y="6243508"/>
            <a:ext cx="8141500" cy="29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6026">
              <a:defRPr/>
            </a:pPr>
            <a:r>
              <a:rPr lang="pt-BR" sz="1323" i="1" dirty="0">
                <a:latin typeface="Calibri" panose="020F0502020204030204"/>
              </a:rPr>
              <a:t>Imagens coletadas pelos usuários dos serviços públicos para subsídio dos trabalhos da CGU por meio da Ouvidoria</a:t>
            </a:r>
            <a:endParaRPr lang="es-ES_tradnl" sz="1323" i="1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12266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6458517A-D717-443A-86C6-29596D8E3ACC}"/>
              </a:ext>
            </a:extLst>
          </p:cNvPr>
          <p:cNvSpPr/>
          <p:nvPr/>
        </p:nvSpPr>
        <p:spPr>
          <a:xfrm>
            <a:off x="353705" y="1433747"/>
            <a:ext cx="8743492" cy="39767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756026">
              <a:defRPr/>
            </a:pPr>
            <a:r>
              <a:rPr lang="pt-BR" sz="1984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PROGRAMA DE AVALIAÇÃO CIDADÃ DE SERVIÇOS E POLÍTICAS PÚBLICAS - PROCID</a:t>
            </a:r>
            <a:endParaRPr lang="pt-BR" sz="1488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8D9D302-3FA1-4972-A85F-BCDE41235989}"/>
              </a:ext>
            </a:extLst>
          </p:cNvPr>
          <p:cNvSpPr txBox="1"/>
          <p:nvPr/>
        </p:nvSpPr>
        <p:spPr>
          <a:xfrm>
            <a:off x="353705" y="2089471"/>
            <a:ext cx="7806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6026">
              <a:defRPr/>
            </a:pPr>
            <a:r>
              <a:rPr lang="pt-BR" dirty="0">
                <a:latin typeface="Calibri" panose="020F0502020204030204"/>
              </a:rPr>
              <a:t>Coleta de dados: a Ouvidoria como Plataforma de participação e controle social</a:t>
            </a:r>
            <a:endParaRPr lang="es-ES_tradnl" dirty="0">
              <a:latin typeface="Calibri" panose="020F0502020204030204"/>
            </a:endParaRPr>
          </a:p>
        </p:txBody>
      </p:sp>
      <p:pic>
        <p:nvPicPr>
          <p:cNvPr id="5" name="Picture 4" descr="https://image.freepik.com/free-icon/talk-symbol-of-speech-bubbles_318-53280.png">
            <a:extLst>
              <a:ext uri="{FF2B5EF4-FFF2-40B4-BE49-F238E27FC236}">
                <a16:creationId xmlns:a16="http://schemas.microsoft.com/office/drawing/2014/main" id="{536317B1-BBFC-4B74-92B2-7BAD0274D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163" y1="72204" x2="73163" y2="72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596" y="3353132"/>
            <a:ext cx="828049" cy="82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1852D08-3871-4F40-8CE4-49C710347E62}"/>
              </a:ext>
            </a:extLst>
          </p:cNvPr>
          <p:cNvSpPr/>
          <p:nvPr/>
        </p:nvSpPr>
        <p:spPr>
          <a:xfrm>
            <a:off x="716010" y="4219472"/>
            <a:ext cx="2065218" cy="55027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976" b="1" dirty="0">
                <a:solidFill>
                  <a:srgbClr val="002060"/>
                </a:solidFill>
              </a:rPr>
              <a:t>+ 140 mil</a:t>
            </a:r>
            <a:endParaRPr lang="pt-BR" sz="1323" b="1" dirty="0">
              <a:solidFill>
                <a:srgbClr val="002060"/>
              </a:solidFill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0BC3872-D041-42C1-93A4-792859FA68AB}"/>
              </a:ext>
            </a:extLst>
          </p:cNvPr>
          <p:cNvSpPr/>
          <p:nvPr/>
        </p:nvSpPr>
        <p:spPr>
          <a:xfrm>
            <a:off x="621036" y="4753872"/>
            <a:ext cx="2255166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496"/>
              </a:spcAft>
            </a:pPr>
            <a:r>
              <a:rPr lang="pt-BR" sz="1488" b="1" dirty="0">
                <a:solidFill>
                  <a:srgbClr val="002060"/>
                </a:solidFill>
              </a:rPr>
              <a:t>Manifestações de cidadãos analisadas</a:t>
            </a:r>
            <a:endParaRPr lang="pt-BR" sz="1488" dirty="0">
              <a:solidFill>
                <a:srgbClr val="002060"/>
              </a:solidFill>
            </a:endParaRPr>
          </a:p>
        </p:txBody>
      </p:sp>
      <p:pic>
        <p:nvPicPr>
          <p:cNvPr id="8" name="Picture 2" descr="Resultado de imagem para evaluation icon">
            <a:extLst>
              <a:ext uri="{FF2B5EF4-FFF2-40B4-BE49-F238E27FC236}">
                <a16:creationId xmlns:a16="http://schemas.microsoft.com/office/drawing/2014/main" id="{36842AEA-BF92-4502-8470-311EFDF9F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067" y="3299432"/>
            <a:ext cx="920039" cy="92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FE6B36FE-273D-499C-AC8D-0B3EF338A363}"/>
              </a:ext>
            </a:extLst>
          </p:cNvPr>
          <p:cNvSpPr/>
          <p:nvPr/>
        </p:nvSpPr>
        <p:spPr>
          <a:xfrm>
            <a:off x="3151472" y="4219472"/>
            <a:ext cx="2065218" cy="55027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976" b="1" dirty="0">
                <a:solidFill>
                  <a:srgbClr val="002060"/>
                </a:solidFill>
              </a:rPr>
              <a:t>7</a:t>
            </a:r>
            <a:endParaRPr lang="pt-BR" sz="1323" b="1" dirty="0">
              <a:solidFill>
                <a:srgbClr val="002060"/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1FA4C22F-9792-44D5-B978-C43F67D9AE2B}"/>
              </a:ext>
            </a:extLst>
          </p:cNvPr>
          <p:cNvSpPr/>
          <p:nvPr/>
        </p:nvSpPr>
        <p:spPr>
          <a:xfrm>
            <a:off x="3010794" y="4753872"/>
            <a:ext cx="2492579" cy="77925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1488" b="1" dirty="0">
                <a:solidFill>
                  <a:srgbClr val="002060"/>
                </a:solidFill>
              </a:rPr>
              <a:t>Relatórios de avaliação cidadã de políticas e serviços</a:t>
            </a:r>
            <a:endParaRPr lang="pt-BR" sz="1488" dirty="0">
              <a:solidFill>
                <a:srgbClr val="002060"/>
              </a:solidFill>
            </a:endParaRPr>
          </a:p>
        </p:txBody>
      </p:sp>
      <p:pic>
        <p:nvPicPr>
          <p:cNvPr id="11" name="Imagem 3">
            <a:extLst>
              <a:ext uri="{FF2B5EF4-FFF2-40B4-BE49-F238E27FC236}">
                <a16:creationId xmlns:a16="http://schemas.microsoft.com/office/drawing/2014/main" id="{417FB820-1603-471D-8C8C-0F4F06B48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6807" y="2977327"/>
            <a:ext cx="4271424" cy="437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12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D487EA6-66D6-4201-8A48-A5FA7C9B0EA3}"/>
              </a:ext>
            </a:extLst>
          </p:cNvPr>
          <p:cNvSpPr/>
          <p:nvPr/>
        </p:nvSpPr>
        <p:spPr>
          <a:xfrm>
            <a:off x="375739" y="2083742"/>
            <a:ext cx="8743492" cy="70301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756026">
              <a:defRPr/>
            </a:pPr>
            <a:r>
              <a:rPr lang="pt-BR" sz="1984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RESULTADOS</a:t>
            </a:r>
          </a:p>
          <a:p>
            <a:pPr defTabSz="756026">
              <a:defRPr/>
            </a:pPr>
            <a:r>
              <a:rPr lang="pt-BR" sz="1984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CONCRETOS</a:t>
            </a:r>
            <a:endParaRPr lang="pt-BR" sz="1488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5B77258-6EFA-4F22-84F4-42ACF52CE084}"/>
              </a:ext>
            </a:extLst>
          </p:cNvPr>
          <p:cNvSpPr txBox="1"/>
          <p:nvPr/>
        </p:nvSpPr>
        <p:spPr>
          <a:xfrm>
            <a:off x="375739" y="2779268"/>
            <a:ext cx="2587798" cy="2876468"/>
          </a:xfrm>
          <a:prstGeom prst="rect">
            <a:avLst/>
          </a:prstGeom>
        </p:spPr>
        <p:txBody>
          <a:bodyPr rot="0" spcFirstLastPara="0" vertOverflow="overflow" horzOverflow="overflow" vert="horz" wrap="square" lIns="75605" tIns="37802" rIns="75605" bIns="37802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t-BR" sz="1654" b="1" dirty="0" err="1"/>
              <a:t>Latinobarômetro</a:t>
            </a:r>
            <a:r>
              <a:rPr lang="pt-BR" sz="1654" dirty="0"/>
              <a:t> e o </a:t>
            </a:r>
            <a:r>
              <a:rPr lang="pt-BR" sz="1654" b="1" dirty="0"/>
              <a:t>Barômetro Global da Corrupção</a:t>
            </a:r>
            <a:r>
              <a:rPr lang="pt-BR" sz="1654" dirty="0"/>
              <a:t> apontam o </a:t>
            </a:r>
            <a:r>
              <a:rPr lang="pt-BR" sz="1654" b="1" dirty="0"/>
              <a:t>Brasil</a:t>
            </a:r>
            <a:r>
              <a:rPr lang="pt-BR" sz="1654" dirty="0"/>
              <a:t> como país em que a </a:t>
            </a:r>
            <a:r>
              <a:rPr lang="pt-BR" sz="1654" b="1" dirty="0"/>
              <a:t>população mais acredita na força do engajamento individual e dos mecanismos de denúncia</a:t>
            </a:r>
            <a:r>
              <a:rPr lang="pt-BR" sz="1654" dirty="0"/>
              <a:t> como instrumentos de combate à corrupção </a:t>
            </a:r>
            <a:r>
              <a:rPr lang="pt-BR" sz="1654" b="1" dirty="0"/>
              <a:t>(83%)</a:t>
            </a:r>
            <a:r>
              <a:rPr lang="pt-BR" sz="1654" dirty="0"/>
              <a:t>.</a:t>
            </a:r>
          </a:p>
        </p:txBody>
      </p:sp>
      <p:pic>
        <p:nvPicPr>
          <p:cNvPr id="5" name="Imagem 12">
            <a:extLst>
              <a:ext uri="{FF2B5EF4-FFF2-40B4-BE49-F238E27FC236}">
                <a16:creationId xmlns:a16="http://schemas.microsoft.com/office/drawing/2014/main" id="{3482AE10-6F60-4B70-B4C5-AE94CA38A4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4" t="7667" r="66795" b="21723"/>
          <a:stretch/>
        </p:blipFill>
        <p:spPr>
          <a:xfrm>
            <a:off x="3061384" y="1773716"/>
            <a:ext cx="1764004" cy="2303385"/>
          </a:xfrm>
          <a:prstGeom prst="rect">
            <a:avLst/>
          </a:prstGeom>
        </p:spPr>
      </p:pic>
      <p:pic>
        <p:nvPicPr>
          <p:cNvPr id="6" name="Imagem 10">
            <a:extLst>
              <a:ext uri="{FF2B5EF4-FFF2-40B4-BE49-F238E27FC236}">
                <a16:creationId xmlns:a16="http://schemas.microsoft.com/office/drawing/2014/main" id="{B48A25A7-625C-4D57-9318-7AA4F314CC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0" t="8627" r="66541" b="22353"/>
          <a:stretch/>
        </p:blipFill>
        <p:spPr>
          <a:xfrm>
            <a:off x="3061384" y="4289009"/>
            <a:ext cx="1764004" cy="2321111"/>
          </a:xfrm>
          <a:prstGeom prst="rect">
            <a:avLst/>
          </a:prstGeom>
        </p:spPr>
      </p:pic>
      <p:pic>
        <p:nvPicPr>
          <p:cNvPr id="7" name="Imagem 14">
            <a:extLst>
              <a:ext uri="{FF2B5EF4-FFF2-40B4-BE49-F238E27FC236}">
                <a16:creationId xmlns:a16="http://schemas.microsoft.com/office/drawing/2014/main" id="{1FB46DD9-C55B-4A1D-AF23-D89FE7A356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42" t="41901" r="70522" b="49758"/>
          <a:stretch/>
        </p:blipFill>
        <p:spPr>
          <a:xfrm>
            <a:off x="4825388" y="1773715"/>
            <a:ext cx="5255237" cy="230338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8509B3CB-B168-4C85-A37E-EC63E2A3EF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879" t="20729" r="4631" b="35145"/>
          <a:stretch/>
        </p:blipFill>
        <p:spPr>
          <a:xfrm>
            <a:off x="5285024" y="4355996"/>
            <a:ext cx="4134397" cy="245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528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F048C5B-924E-4A5B-9F6E-611CAFA5171B}"/>
              </a:ext>
            </a:extLst>
          </p:cNvPr>
          <p:cNvSpPr txBox="1"/>
          <p:nvPr/>
        </p:nvSpPr>
        <p:spPr>
          <a:xfrm>
            <a:off x="132206" y="959563"/>
            <a:ext cx="9722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O PAPEL DA CGU</a:t>
            </a:r>
            <a:r>
              <a:rPr kumimoji="0" lang="pt-BR" sz="4800" b="1" i="0" u="none" strike="noStrike" kern="1200" cap="none" spc="0" normalizeH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kumimoji="0" lang="pt-BR" sz="4800" b="1" i="0" u="none" strike="noStrike" kern="1200" cap="none" spc="0" normalizeH="0" noProof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E SEUS RESULTADOS EFETIVOS</a:t>
            </a:r>
            <a:endParaRPr kumimoji="0" lang="pt-BR" sz="4800" b="1" i="0" u="none" strike="noStrike" kern="1200" cap="none" spc="0" normalizeH="0" baseline="0" noProof="0" dirty="0">
              <a:ln>
                <a:noFill/>
              </a:ln>
              <a:solidFill>
                <a:srgbClr val="002042"/>
              </a:solidFill>
              <a:effectLst/>
              <a:uLnTx/>
              <a:uFillTx/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FDCC97A-3D98-473B-BA55-445FCD189E75}"/>
              </a:ext>
            </a:extLst>
          </p:cNvPr>
          <p:cNvSpPr txBox="1"/>
          <p:nvPr/>
        </p:nvSpPr>
        <p:spPr>
          <a:xfrm>
            <a:off x="307732" y="2609557"/>
            <a:ext cx="8952931" cy="1446550"/>
          </a:xfrm>
          <a:prstGeom prst="rect">
            <a:avLst/>
          </a:prstGeom>
          <a:solidFill>
            <a:srgbClr val="F47F4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5930" lvl="1" algn="ctr"/>
            <a:r>
              <a:rPr lang="pt-BR" sz="8800" b="1" dirty="0">
                <a:solidFill>
                  <a:srgbClr val="002042"/>
                </a:solidFill>
                <a:latin typeface="Lato" panose="020F0502020204030203" pitchFamily="34" charset="0"/>
                <a:cs typeface="Lato" panose="020F0502020204030203" pitchFamily="34" charset="0"/>
              </a:rPr>
              <a:t>DETECÇÃO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213904E-FF47-480D-8C9C-CACF803C2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206" y="5535185"/>
            <a:ext cx="2381162" cy="15998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8EF1AC3-C75E-4996-BC25-BD32E0087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708" y="5531115"/>
            <a:ext cx="2435107" cy="160389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Espaço Reservado para Conteúdo 3">
            <a:extLst>
              <a:ext uri="{FF2B5EF4-FFF2-40B4-BE49-F238E27FC236}">
                <a16:creationId xmlns:a16="http://schemas.microsoft.com/office/drawing/2014/main" id="{5ADB02B5-4DEE-4F62-9697-559DE5505C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225">
            <a:off x="6069949" y="3919135"/>
            <a:ext cx="3432816" cy="355871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2E3CFFB-DFC8-40C1-A46B-B8C80ACCB3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762" y="5536584"/>
            <a:ext cx="2376410" cy="158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1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81207" y="1154559"/>
            <a:ext cx="8980749" cy="56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7" tIns="35103" rIns="67507" bIns="35103">
            <a:spAutoFit/>
          </a:bodyPr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>
                <a:srgbClr val="FFFF00"/>
              </a:buClr>
              <a:buFont typeface="Wingdings" panose="05000000000000000000" pitchFamily="2" charset="2"/>
              <a:buNone/>
            </a:pPr>
            <a:r>
              <a:rPr lang="pt-BR" altLang="pt-BR" sz="3200" b="1">
                <a:latin typeface="Arial" panose="020B0604020202020204" pitchFamily="34" charset="0"/>
                <a:cs typeface="Lucida Sans Unicode" panose="020B0602030504020204" pitchFamily="34" charset="0"/>
              </a:rPr>
              <a:t>SISTEMA ANTI-CORRUPÇÃO</a:t>
            </a:r>
            <a:endParaRPr lang="pt-BR" altLang="pt-BR" sz="3200" b="1" dirty="0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21445" y="1929438"/>
            <a:ext cx="322166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2800" dirty="0"/>
              <a:t>NORMAS PENAIS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4780899" y="1929438"/>
            <a:ext cx="4620157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NORMAS EXTRA PENAIS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21445" y="2662357"/>
            <a:ext cx="3221665" cy="22489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2800" dirty="0"/>
              <a:t>CPB</a:t>
            </a:r>
          </a:p>
          <a:p>
            <a:r>
              <a:rPr lang="pt-BR" sz="2800" dirty="0"/>
              <a:t>LEI 8.666</a:t>
            </a:r>
          </a:p>
          <a:p>
            <a:r>
              <a:rPr lang="pt-BR" sz="2800" dirty="0"/>
              <a:t>LEI 9.613</a:t>
            </a:r>
          </a:p>
          <a:p>
            <a:r>
              <a:rPr lang="pt-BR" sz="2800" dirty="0"/>
              <a:t>LEI 12.850</a:t>
            </a:r>
          </a:p>
          <a:p>
            <a:endParaRPr lang="pt-BR" sz="28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4786837" y="2662357"/>
            <a:ext cx="1925702" cy="2677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2800" dirty="0"/>
              <a:t>LEI 8.429</a:t>
            </a:r>
          </a:p>
          <a:p>
            <a:r>
              <a:rPr lang="pt-BR" sz="2800" dirty="0"/>
              <a:t>LEI 4.717</a:t>
            </a:r>
          </a:p>
          <a:p>
            <a:r>
              <a:rPr lang="pt-BR" sz="2800" dirty="0"/>
              <a:t>LEI 7.347</a:t>
            </a:r>
          </a:p>
          <a:p>
            <a:r>
              <a:rPr lang="pt-BR" sz="2800" dirty="0"/>
              <a:t>LEI 12.527</a:t>
            </a:r>
          </a:p>
          <a:p>
            <a:r>
              <a:rPr lang="pt-BR" sz="2800" dirty="0"/>
              <a:t>LEI 8.112</a:t>
            </a:r>
          </a:p>
          <a:p>
            <a:r>
              <a:rPr lang="pt-BR" sz="2800" dirty="0"/>
              <a:t>LEI 12.529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7583590" y="2691187"/>
            <a:ext cx="2111253" cy="2677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2800" dirty="0"/>
              <a:t>LEI 12.846</a:t>
            </a:r>
          </a:p>
          <a:p>
            <a:r>
              <a:rPr lang="pt-BR" sz="2800" dirty="0"/>
              <a:t>LEI 12.813</a:t>
            </a:r>
          </a:p>
          <a:p>
            <a:r>
              <a:rPr lang="pt-BR" sz="2800" dirty="0"/>
              <a:t>LC 101</a:t>
            </a:r>
          </a:p>
          <a:p>
            <a:r>
              <a:rPr lang="pt-BR" sz="2800" dirty="0"/>
              <a:t>LEI 64</a:t>
            </a:r>
          </a:p>
          <a:p>
            <a:r>
              <a:rPr lang="pt-BR" sz="2800" dirty="0"/>
              <a:t>LEI 10.520</a:t>
            </a:r>
          </a:p>
          <a:p>
            <a:r>
              <a:rPr lang="pt-BR" sz="2800" dirty="0"/>
              <a:t>LEI 12.462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4" y="6031344"/>
            <a:ext cx="998359" cy="99835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505" y="6056853"/>
            <a:ext cx="972851" cy="972851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0176" y="6055596"/>
            <a:ext cx="1497751" cy="996685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6906" y="6096650"/>
            <a:ext cx="1269275" cy="955632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3313" y="6137609"/>
            <a:ext cx="892094" cy="892094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2539" y="6137609"/>
            <a:ext cx="1542147" cy="892094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84005" y="6117009"/>
            <a:ext cx="1696620" cy="8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13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4B40C903-BBE0-4FEC-9A8B-418A1C9F750B}"/>
              </a:ext>
            </a:extLst>
          </p:cNvPr>
          <p:cNvSpPr txBox="1">
            <a:spLocks/>
          </p:cNvSpPr>
          <p:nvPr/>
        </p:nvSpPr>
        <p:spPr>
          <a:xfrm>
            <a:off x="2691433" y="1412367"/>
            <a:ext cx="4550968" cy="10960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378013"/>
            <a:r>
              <a:rPr lang="pt-BR" sz="4465" b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DETECÇÃO</a:t>
            </a:r>
            <a:endParaRPr lang="pt-BR" sz="4465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Oval 10">
            <a:extLst>
              <a:ext uri="{FF2B5EF4-FFF2-40B4-BE49-F238E27FC236}">
                <a16:creationId xmlns:a16="http://schemas.microsoft.com/office/drawing/2014/main" id="{2452C842-8664-4ABD-A2BB-AADC7A894300}"/>
              </a:ext>
            </a:extLst>
          </p:cNvPr>
          <p:cNvSpPr/>
          <p:nvPr/>
        </p:nvSpPr>
        <p:spPr>
          <a:xfrm>
            <a:off x="866486" y="2593059"/>
            <a:ext cx="3211076" cy="3142731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969" b="1">
              <a:solidFill>
                <a:schemeClr val="bg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1D68E17-5624-4F1E-872F-1CC1E4704120}"/>
              </a:ext>
            </a:extLst>
          </p:cNvPr>
          <p:cNvSpPr txBox="1"/>
          <p:nvPr/>
        </p:nvSpPr>
        <p:spPr>
          <a:xfrm>
            <a:off x="850357" y="3591984"/>
            <a:ext cx="3240038" cy="11101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3307" b="1" dirty="0">
                <a:solidFill>
                  <a:schemeClr val="bg1"/>
                </a:solidFill>
              </a:rPr>
              <a:t>DEMANDAS INTERNAS</a:t>
            </a:r>
          </a:p>
        </p:txBody>
      </p:sp>
      <p:sp>
        <p:nvSpPr>
          <p:cNvPr id="6" name="Oval 12">
            <a:extLst>
              <a:ext uri="{FF2B5EF4-FFF2-40B4-BE49-F238E27FC236}">
                <a16:creationId xmlns:a16="http://schemas.microsoft.com/office/drawing/2014/main" id="{64E692F3-9F8A-454C-894E-75D2F71B39DC}"/>
              </a:ext>
            </a:extLst>
          </p:cNvPr>
          <p:cNvSpPr/>
          <p:nvPr/>
        </p:nvSpPr>
        <p:spPr>
          <a:xfrm>
            <a:off x="5886791" y="2617130"/>
            <a:ext cx="3211076" cy="3142731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969" b="1">
              <a:solidFill>
                <a:schemeClr val="bg1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0720C88-04D4-4453-BA37-6AD18CE0D750}"/>
              </a:ext>
            </a:extLst>
          </p:cNvPr>
          <p:cNvSpPr txBox="1"/>
          <p:nvPr/>
        </p:nvSpPr>
        <p:spPr>
          <a:xfrm>
            <a:off x="5870662" y="3616055"/>
            <a:ext cx="3240038" cy="11101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3307" b="1" dirty="0">
                <a:solidFill>
                  <a:schemeClr val="bg1"/>
                </a:solidFill>
              </a:rPr>
              <a:t>DEMANDAS EXTERNAS</a:t>
            </a:r>
          </a:p>
        </p:txBody>
      </p:sp>
    </p:spTree>
    <p:extLst>
      <p:ext uri="{BB962C8B-B14F-4D97-AF65-F5344CB8AC3E}">
        <p14:creationId xmlns:p14="http://schemas.microsoft.com/office/powerpoint/2010/main" val="3686019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6A18B3D7-F7AB-4820-9AE8-8EC348B45FB6}"/>
              </a:ext>
            </a:extLst>
          </p:cNvPr>
          <p:cNvSpPr/>
          <p:nvPr/>
        </p:nvSpPr>
        <p:spPr>
          <a:xfrm>
            <a:off x="463874" y="1421655"/>
            <a:ext cx="8743492" cy="70301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756026">
              <a:defRPr/>
            </a:pPr>
            <a:r>
              <a:rPr lang="pt-BR" sz="1984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AUDITORIA E FISCALIZAÇÃO </a:t>
            </a:r>
          </a:p>
          <a:p>
            <a:pPr defTabSz="756026">
              <a:defRPr/>
            </a:pPr>
            <a:r>
              <a:rPr lang="pt-BR" sz="1984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Operações Especiais (CGU, PF e MPF)</a:t>
            </a:r>
            <a:endParaRPr lang="pt-BR" sz="1488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86A683D-D77F-4840-89FA-4B61AB2DF075}"/>
              </a:ext>
            </a:extLst>
          </p:cNvPr>
          <p:cNvSpPr txBox="1"/>
          <p:nvPr/>
        </p:nvSpPr>
        <p:spPr>
          <a:xfrm>
            <a:off x="375740" y="2761786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2017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D5E4C94-6204-446A-9D7B-8A43976E9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740" y="3109693"/>
            <a:ext cx="44857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2000" b="1" dirty="0">
                <a:solidFill>
                  <a:srgbClr val="C00000"/>
                </a:solidFill>
                <a:latin typeface="+mn-lt"/>
              </a:rPr>
              <a:t>60</a:t>
            </a:r>
            <a:r>
              <a:rPr lang="pt-BR" altLang="pt-BR" sz="2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operações deflagradas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2000" b="1" dirty="0">
                <a:solidFill>
                  <a:srgbClr val="C00000"/>
                </a:solidFill>
                <a:latin typeface="+mn-lt"/>
              </a:rPr>
              <a:t>R$ 411 MILHÕES</a:t>
            </a:r>
            <a:r>
              <a:rPr lang="pt-BR" altLang="pt-BR" sz="2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prejuízo estimado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F303680-8A75-4310-AD80-5921EFA70C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r="7517"/>
          <a:stretch/>
        </p:blipFill>
        <p:spPr>
          <a:xfrm>
            <a:off x="375740" y="4045315"/>
            <a:ext cx="2508300" cy="2303031"/>
          </a:xfrm>
          <a:prstGeom prst="rect">
            <a:avLst/>
          </a:prstGeom>
          <a:effectLst>
            <a:glow rad="63500">
              <a:schemeClr val="accent3">
                <a:lumMod val="20000"/>
                <a:lumOff val="80000"/>
                <a:alpha val="0"/>
              </a:schemeClr>
            </a:glow>
          </a:effec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1C695C6D-6C37-456E-A635-B25D29F25ED7}"/>
              </a:ext>
            </a:extLst>
          </p:cNvPr>
          <p:cNvSpPr txBox="1"/>
          <p:nvPr/>
        </p:nvSpPr>
        <p:spPr>
          <a:xfrm>
            <a:off x="5399774" y="2761786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2003 - 2017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C551F0E-F10E-4456-BAC4-B797E0755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9774" y="3135697"/>
            <a:ext cx="44005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2000" b="1" dirty="0">
                <a:solidFill>
                  <a:srgbClr val="C00000"/>
                </a:solidFill>
                <a:latin typeface="+mn-lt"/>
              </a:rPr>
              <a:t>311 </a:t>
            </a:r>
            <a:r>
              <a:rPr lang="pt-BR" altLang="pt-BR" sz="2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2000" b="1" dirty="0">
                <a:solidFill>
                  <a:srgbClr val="C00000"/>
                </a:solidFill>
                <a:latin typeface="+mn-lt"/>
              </a:rPr>
              <a:t>R$ 4,6 BILHÕES</a:t>
            </a:r>
            <a:r>
              <a:rPr lang="pt-BR" altLang="pt-BR" sz="2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prejuízo estimado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9079A867-2237-45AB-9175-5A1BEF50FF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083374"/>
              </p:ext>
            </p:extLst>
          </p:nvPr>
        </p:nvGraphicFramePr>
        <p:xfrm>
          <a:off x="2168084" y="5216245"/>
          <a:ext cx="8292726" cy="2264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73515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9800FF6D-28D9-4F05-83E0-D369F3AEBFC2}"/>
              </a:ext>
            </a:extLst>
          </p:cNvPr>
          <p:cNvSpPr/>
          <p:nvPr/>
        </p:nvSpPr>
        <p:spPr>
          <a:xfrm>
            <a:off x="2942670" y="1521882"/>
            <a:ext cx="8743492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756026">
              <a:defRPr/>
            </a:pP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AUDITORIA E FISCALIZAÇÃO</a:t>
            </a:r>
            <a:endParaRPr lang="pt-BR" sz="2400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1AAB26F-50B2-4DC9-8B56-D3ACE88D1EEE}"/>
              </a:ext>
            </a:extLst>
          </p:cNvPr>
          <p:cNvSpPr txBox="1"/>
          <p:nvPr/>
        </p:nvSpPr>
        <p:spPr>
          <a:xfrm>
            <a:off x="934283" y="3295165"/>
            <a:ext cx="3382216" cy="21281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2646" b="1" dirty="0">
                <a:solidFill>
                  <a:schemeClr val="bg1">
                    <a:lumMod val="50000"/>
                  </a:schemeClr>
                </a:solidFill>
              </a:rPr>
              <a:t>PRINCIPAIS POLÍTICAS PÚBLICAS AFETADAS NAS OPERAÇÕES (%)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70F218F1-E5F5-4C57-A1A9-B287A8373E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1526347"/>
              </p:ext>
            </p:extLst>
          </p:nvPr>
        </p:nvGraphicFramePr>
        <p:xfrm>
          <a:off x="3204872" y="2434513"/>
          <a:ext cx="7131252" cy="3849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15951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F048C5B-924E-4A5B-9F6E-611CAFA5171B}"/>
              </a:ext>
            </a:extLst>
          </p:cNvPr>
          <p:cNvSpPr txBox="1"/>
          <p:nvPr/>
        </p:nvSpPr>
        <p:spPr>
          <a:xfrm>
            <a:off x="132206" y="959563"/>
            <a:ext cx="9722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O PAPEL DA CGU</a:t>
            </a:r>
            <a:r>
              <a:rPr kumimoji="0" lang="pt-BR" sz="4800" b="1" i="0" u="none" strike="noStrike" kern="1200" cap="none" spc="0" normalizeH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kumimoji="0" lang="pt-BR" sz="4800" b="1" i="0" u="none" strike="noStrike" kern="1200" cap="none" spc="0" normalizeH="0" noProof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E SEUS RESULTADOS EFETIVOS</a:t>
            </a:r>
            <a:endParaRPr kumimoji="0" lang="pt-BR" sz="4800" b="1" i="0" u="none" strike="noStrike" kern="1200" cap="none" spc="0" normalizeH="0" baseline="0" noProof="0" dirty="0">
              <a:ln>
                <a:noFill/>
              </a:ln>
              <a:solidFill>
                <a:srgbClr val="002042"/>
              </a:solidFill>
              <a:effectLst/>
              <a:uLnTx/>
              <a:uFillTx/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FDCC97A-3D98-473B-BA55-445FCD189E75}"/>
              </a:ext>
            </a:extLst>
          </p:cNvPr>
          <p:cNvSpPr txBox="1"/>
          <p:nvPr/>
        </p:nvSpPr>
        <p:spPr>
          <a:xfrm>
            <a:off x="469095" y="3362591"/>
            <a:ext cx="8952931" cy="1446550"/>
          </a:xfrm>
          <a:prstGeom prst="rect">
            <a:avLst/>
          </a:prstGeom>
          <a:solidFill>
            <a:srgbClr val="F47F4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5930" lvl="1" algn="ctr"/>
            <a:r>
              <a:rPr lang="pt-BR" sz="8800" b="1" dirty="0">
                <a:solidFill>
                  <a:srgbClr val="002042"/>
                </a:solidFill>
                <a:latin typeface="Lato" panose="020F0502020204030203" pitchFamily="34" charset="0"/>
                <a:cs typeface="Lato" panose="020F0502020204030203" pitchFamily="34" charset="0"/>
              </a:rPr>
              <a:t>SANÇÃO</a:t>
            </a:r>
          </a:p>
        </p:txBody>
      </p:sp>
    </p:spTree>
    <p:extLst>
      <p:ext uri="{BB962C8B-B14F-4D97-AF65-F5344CB8AC3E}">
        <p14:creationId xmlns:p14="http://schemas.microsoft.com/office/powerpoint/2010/main" val="50315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EDE1510D-DD6C-4F71-A0A3-A93E3B9DF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24" y="2715093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976543DA-1235-4EF2-A3F1-FF61E1DEE564}"/>
              </a:ext>
            </a:extLst>
          </p:cNvPr>
          <p:cNvSpPr txBox="1">
            <a:spLocks/>
          </p:cNvSpPr>
          <p:nvPr/>
        </p:nvSpPr>
        <p:spPr>
          <a:xfrm>
            <a:off x="1212390" y="1345515"/>
            <a:ext cx="8555976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CAPACITAÇÕES NA ÁREA DE CORREGEDORIA</a:t>
            </a:r>
          </a:p>
        </p:txBody>
      </p:sp>
      <p:cxnSp>
        <p:nvCxnSpPr>
          <p:cNvPr id="8" name="Conector reto 4">
            <a:extLst>
              <a:ext uri="{FF2B5EF4-FFF2-40B4-BE49-F238E27FC236}">
                <a16:creationId xmlns:a16="http://schemas.microsoft.com/office/drawing/2014/main" id="{259C1A68-7987-477E-BCDD-DF30680B2A10}"/>
              </a:ext>
            </a:extLst>
          </p:cNvPr>
          <p:cNvCxnSpPr/>
          <p:nvPr/>
        </p:nvCxnSpPr>
        <p:spPr>
          <a:xfrm>
            <a:off x="571350" y="2340356"/>
            <a:ext cx="9622995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3750699D-CFCB-4F7B-9481-3917936877DE}"/>
              </a:ext>
            </a:extLst>
          </p:cNvPr>
          <p:cNvSpPr txBox="1"/>
          <p:nvPr/>
        </p:nvSpPr>
        <p:spPr>
          <a:xfrm>
            <a:off x="1811680" y="2488388"/>
            <a:ext cx="189404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3200" b="1" dirty="0">
                <a:solidFill>
                  <a:srgbClr val="002060"/>
                </a:solidFill>
              </a:rPr>
              <a:t>Mais de</a:t>
            </a:r>
            <a:r>
              <a:rPr lang="pt-BR" sz="4800" b="1" dirty="0">
                <a:solidFill>
                  <a:srgbClr val="002060"/>
                </a:solidFill>
              </a:rPr>
              <a:t> 1.500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D979200-30B1-4B07-A534-0A10E669A670}"/>
              </a:ext>
            </a:extLst>
          </p:cNvPr>
          <p:cNvSpPr txBox="1"/>
          <p:nvPr/>
        </p:nvSpPr>
        <p:spPr>
          <a:xfrm>
            <a:off x="266093" y="3983618"/>
            <a:ext cx="53297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públicos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federais capacitados 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Processo Administrativo Disciplinar (PAD)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18A3B8F-024F-4689-A630-B826AE628ED3}"/>
              </a:ext>
            </a:extLst>
          </p:cNvPr>
          <p:cNvSpPr txBox="1"/>
          <p:nvPr/>
        </p:nvSpPr>
        <p:spPr>
          <a:xfrm>
            <a:off x="6600248" y="2488388"/>
            <a:ext cx="189404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3200" b="1" dirty="0">
                <a:solidFill>
                  <a:srgbClr val="002060"/>
                </a:solidFill>
              </a:rPr>
              <a:t>Mais de</a:t>
            </a:r>
            <a:r>
              <a:rPr lang="pt-BR" sz="4800" b="1" dirty="0">
                <a:solidFill>
                  <a:srgbClr val="002060"/>
                </a:solidFill>
              </a:rPr>
              <a:t> 1.200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CCD8007-DB7A-4F0C-8B69-F47B5F081536}"/>
              </a:ext>
            </a:extLst>
          </p:cNvPr>
          <p:cNvSpPr txBox="1"/>
          <p:nvPr/>
        </p:nvSpPr>
        <p:spPr>
          <a:xfrm>
            <a:off x="5430716" y="3983618"/>
            <a:ext cx="449381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federais, estaduais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 municipais capacitados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Processo Administrativo de Responsabilização (PAR)</a:t>
            </a:r>
          </a:p>
        </p:txBody>
      </p:sp>
    </p:spTree>
    <p:extLst>
      <p:ext uri="{BB962C8B-B14F-4D97-AF65-F5344CB8AC3E}">
        <p14:creationId xmlns:p14="http://schemas.microsoft.com/office/powerpoint/2010/main" val="270565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F048C5B-924E-4A5B-9F6E-611CAFA5171B}"/>
              </a:ext>
            </a:extLst>
          </p:cNvPr>
          <p:cNvSpPr txBox="1"/>
          <p:nvPr/>
        </p:nvSpPr>
        <p:spPr>
          <a:xfrm>
            <a:off x="1129304" y="1026559"/>
            <a:ext cx="75787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Responsabilização de servidores públicos</a:t>
            </a:r>
          </a:p>
          <a:p>
            <a:pPr marL="0" marR="0" lvl="0" indent="0" algn="ct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6783 PENAS EXPULSIVAS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8BFD419D-73C6-48BB-98B6-B83716EC41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52110"/>
              </p:ext>
            </p:extLst>
          </p:nvPr>
        </p:nvGraphicFramePr>
        <p:xfrm>
          <a:off x="264412" y="1954045"/>
          <a:ext cx="9308565" cy="5212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2429">
                  <a:extLst>
                    <a:ext uri="{9D8B030D-6E8A-4147-A177-3AD203B41FA5}">
                      <a16:colId xmlns:a16="http://schemas.microsoft.com/office/drawing/2014/main" val="3962318624"/>
                    </a:ext>
                  </a:extLst>
                </a:gridCol>
                <a:gridCol w="930767">
                  <a:extLst>
                    <a:ext uri="{9D8B030D-6E8A-4147-A177-3AD203B41FA5}">
                      <a16:colId xmlns:a16="http://schemas.microsoft.com/office/drawing/2014/main" val="790195325"/>
                    </a:ext>
                  </a:extLst>
                </a:gridCol>
                <a:gridCol w="930767">
                  <a:extLst>
                    <a:ext uri="{9D8B030D-6E8A-4147-A177-3AD203B41FA5}">
                      <a16:colId xmlns:a16="http://schemas.microsoft.com/office/drawing/2014/main" val="1135726222"/>
                    </a:ext>
                  </a:extLst>
                </a:gridCol>
                <a:gridCol w="930767">
                  <a:extLst>
                    <a:ext uri="{9D8B030D-6E8A-4147-A177-3AD203B41FA5}">
                      <a16:colId xmlns:a16="http://schemas.microsoft.com/office/drawing/2014/main" val="816801693"/>
                    </a:ext>
                  </a:extLst>
                </a:gridCol>
                <a:gridCol w="930767">
                  <a:extLst>
                    <a:ext uri="{9D8B030D-6E8A-4147-A177-3AD203B41FA5}">
                      <a16:colId xmlns:a16="http://schemas.microsoft.com/office/drawing/2014/main" val="1694681479"/>
                    </a:ext>
                  </a:extLst>
                </a:gridCol>
                <a:gridCol w="930767">
                  <a:extLst>
                    <a:ext uri="{9D8B030D-6E8A-4147-A177-3AD203B41FA5}">
                      <a16:colId xmlns:a16="http://schemas.microsoft.com/office/drawing/2014/main" val="920372525"/>
                    </a:ext>
                  </a:extLst>
                </a:gridCol>
                <a:gridCol w="930767">
                  <a:extLst>
                    <a:ext uri="{9D8B030D-6E8A-4147-A177-3AD203B41FA5}">
                      <a16:colId xmlns:a16="http://schemas.microsoft.com/office/drawing/2014/main" val="3677172863"/>
                    </a:ext>
                  </a:extLst>
                </a:gridCol>
                <a:gridCol w="930767">
                  <a:extLst>
                    <a:ext uri="{9D8B030D-6E8A-4147-A177-3AD203B41FA5}">
                      <a16:colId xmlns:a16="http://schemas.microsoft.com/office/drawing/2014/main" val="1380061862"/>
                    </a:ext>
                  </a:extLst>
                </a:gridCol>
                <a:gridCol w="930767">
                  <a:extLst>
                    <a:ext uri="{9D8B030D-6E8A-4147-A177-3AD203B41FA5}">
                      <a16:colId xmlns:a16="http://schemas.microsoft.com/office/drawing/2014/main" val="103054404"/>
                    </a:ext>
                  </a:extLst>
                </a:gridCol>
              </a:tblGrid>
              <a:tr h="478892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 dirty="0">
                          <a:effectLst/>
                        </a:rPr>
                        <a:t>Penalidades expulsivas aplicadas a servidores estatutários do Poder Executivo federal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140727"/>
                  </a:ext>
                </a:extLst>
              </a:tr>
              <a:tr h="532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Fundamento*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2003 a 2012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2013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2014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2015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2016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2017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2018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Total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0053283"/>
                  </a:ext>
                </a:extLst>
              </a:tr>
              <a:tr h="564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Ato Relacionado à Corrupção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2.701 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 379 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 363 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 332 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 343 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 335 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 40 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50" b="1" dirty="0">
                          <a:effectLst/>
                        </a:rPr>
                        <a:t> 4.493 </a:t>
                      </a:r>
                      <a:endParaRPr lang="pt-BR" sz="105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2978465"/>
                  </a:ext>
                </a:extLst>
              </a:tr>
              <a:tr h="1352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Abandono de Cargo, Inassiduidade ou Acumulação Ilícita de Cargos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 dirty="0">
                          <a:effectLst/>
                        </a:rPr>
                        <a:t>926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98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126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138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158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125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24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1.595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206603875"/>
                  </a:ext>
                </a:extLst>
              </a:tr>
              <a:tr h="60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Proceder de Forma Desidiosa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125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12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11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9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10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19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3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189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31054889"/>
                  </a:ext>
                </a:extLst>
              </a:tr>
              <a:tr h="1079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Participação em Gerência ou Administração de Sociedade Privada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46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5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3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15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2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6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2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79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898958522"/>
                  </a:ext>
                </a:extLst>
              </a:tr>
              <a:tr h="3384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Outros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242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37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44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47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36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20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1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 dirty="0">
                          <a:effectLst/>
                        </a:rPr>
                        <a:t> 427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94343703"/>
                  </a:ext>
                </a:extLst>
              </a:tr>
              <a:tr h="2594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Total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 dirty="0">
                          <a:effectLst/>
                        </a:rPr>
                        <a:t>4.040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531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547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 dirty="0">
                          <a:effectLst/>
                        </a:rPr>
                        <a:t> 541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549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505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>
                          <a:effectLst/>
                        </a:rPr>
                        <a:t> 70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000" dirty="0">
                          <a:effectLst/>
                        </a:rPr>
                        <a:t> 6.783 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12386053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EDE1510D-DD6C-4F71-A0A3-A93E3B9DF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24" y="2715093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183D0-927A-4A83-9D27-A16F20DD3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412" y="7166084"/>
            <a:ext cx="443422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Fonte: Relatório de Punições Expulsivas da CGU, atualizado até fevereiro de 2018.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12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EDE1510D-DD6C-4F71-A0A3-A93E3B9DF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24" y="2715093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3F901E0-CFF8-460E-82CE-833448B34C92}"/>
              </a:ext>
            </a:extLst>
          </p:cNvPr>
          <p:cNvSpPr txBox="1">
            <a:spLocks/>
          </p:cNvSpPr>
          <p:nvPr/>
        </p:nvSpPr>
        <p:spPr>
          <a:xfrm>
            <a:off x="1125109" y="2201393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800" b="1" dirty="0">
                <a:solidFill>
                  <a:srgbClr val="002060"/>
                </a:solidFill>
                <a:latin typeface="+mn-lt"/>
              </a:rPr>
              <a:t>RESPONSABILIZAÇÃO DE EMPRESAS</a:t>
            </a:r>
          </a:p>
        </p:txBody>
      </p:sp>
      <p:cxnSp>
        <p:nvCxnSpPr>
          <p:cNvPr id="8" name="Conector reto 4">
            <a:extLst>
              <a:ext uri="{FF2B5EF4-FFF2-40B4-BE49-F238E27FC236}">
                <a16:creationId xmlns:a16="http://schemas.microsoft.com/office/drawing/2014/main" id="{EFBC6B98-B2DB-4635-8CB6-B30B50B7C859}"/>
              </a:ext>
            </a:extLst>
          </p:cNvPr>
          <p:cNvCxnSpPr/>
          <p:nvPr/>
        </p:nvCxnSpPr>
        <p:spPr>
          <a:xfrm>
            <a:off x="577068" y="2777204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C4B051EA-2866-403C-9DA1-3F84EE68886A}"/>
              </a:ext>
            </a:extLst>
          </p:cNvPr>
          <p:cNvSpPr txBox="1"/>
          <p:nvPr/>
        </p:nvSpPr>
        <p:spPr>
          <a:xfrm>
            <a:off x="577870" y="3079414"/>
            <a:ext cx="1704108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000" b="1" dirty="0">
                <a:solidFill>
                  <a:srgbClr val="002060"/>
                </a:solidFill>
              </a:rPr>
              <a:t>169 </a:t>
            </a:r>
            <a:endParaRPr lang="pt-BR" sz="4000" dirty="0">
              <a:solidFill>
                <a:srgbClr val="002060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88CE30F-A4D3-4291-BE40-749FA283A756}"/>
              </a:ext>
            </a:extLst>
          </p:cNvPr>
          <p:cNvSpPr txBox="1"/>
          <p:nvPr/>
        </p:nvSpPr>
        <p:spPr>
          <a:xfrm>
            <a:off x="2830019" y="3079413"/>
            <a:ext cx="311885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000" b="1" dirty="0">
                <a:solidFill>
                  <a:srgbClr val="002060"/>
                </a:solidFill>
              </a:rPr>
              <a:t>1.886 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88BFE3B-0E79-4ACB-AFFD-6209B68B8C33}"/>
              </a:ext>
            </a:extLst>
          </p:cNvPr>
          <p:cNvSpPr txBox="1"/>
          <p:nvPr/>
        </p:nvSpPr>
        <p:spPr>
          <a:xfrm>
            <a:off x="5928099" y="3080705"/>
            <a:ext cx="4472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2060"/>
                </a:solidFill>
              </a:rPr>
              <a:t>4 </a:t>
            </a:r>
            <a:r>
              <a:rPr lang="pt-BR" sz="3200" b="1" dirty="0">
                <a:solidFill>
                  <a:srgbClr val="002060"/>
                </a:solidFill>
              </a:rPr>
              <a:t>INIDONEIDADES</a:t>
            </a:r>
            <a:endParaRPr lang="pt-BR" sz="3200" dirty="0">
              <a:solidFill>
                <a:srgbClr val="002060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87C1967-0B16-4266-A3A6-D6F8462A6D75}"/>
              </a:ext>
            </a:extLst>
          </p:cNvPr>
          <p:cNvSpPr txBox="1"/>
          <p:nvPr/>
        </p:nvSpPr>
        <p:spPr>
          <a:xfrm>
            <a:off x="-50537" y="3928889"/>
            <a:ext cx="292395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Processos Administrativos de Responsabilização (PAR) no Poder Executivo Federal </a:t>
            </a:r>
            <a:endParaRPr lang="pt-B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417AE85-1589-4B2F-AAF8-4940D1FBCA52}"/>
              </a:ext>
            </a:extLst>
          </p:cNvPr>
          <p:cNvSpPr txBox="1"/>
          <p:nvPr/>
        </p:nvSpPr>
        <p:spPr>
          <a:xfrm>
            <a:off x="2915724" y="3928889"/>
            <a:ext cx="2909021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Entes privados</a:t>
            </a:r>
          </a:p>
          <a:p>
            <a:pPr algn="ctr"/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punidos por irregularidades no Poder Executivo Federal em 2017</a:t>
            </a:r>
            <a:endParaRPr lang="pt-B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7E0539D-752E-442F-A646-B82EF6272815}"/>
              </a:ext>
            </a:extLst>
          </p:cNvPr>
          <p:cNvSpPr txBox="1"/>
          <p:nvPr/>
        </p:nvSpPr>
        <p:spPr>
          <a:xfrm>
            <a:off x="6552269" y="3930180"/>
            <a:ext cx="322390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Em 2017, a CGU declarou inidôneas as empresas </a:t>
            </a:r>
            <a:r>
              <a:rPr lang="pt-BR" sz="2000" b="1" dirty="0" err="1">
                <a:solidFill>
                  <a:schemeClr val="accent1">
                    <a:lumMod val="75000"/>
                  </a:schemeClr>
                </a:solidFill>
              </a:rPr>
              <a:t>Alumini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GDK, Tomé </a:t>
            </a: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pt-BR" sz="2000" b="1" dirty="0" err="1">
                <a:solidFill>
                  <a:schemeClr val="accent1">
                    <a:lumMod val="75000"/>
                  </a:schemeClr>
                </a:solidFill>
              </a:rPr>
              <a:t>Rodocon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(Operação Lava-Jato)</a:t>
            </a:r>
            <a:endParaRPr lang="pt-B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64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F048C5B-924E-4A5B-9F6E-611CAFA5171B}"/>
              </a:ext>
            </a:extLst>
          </p:cNvPr>
          <p:cNvSpPr txBox="1"/>
          <p:nvPr/>
        </p:nvSpPr>
        <p:spPr>
          <a:xfrm>
            <a:off x="1227105" y="1280765"/>
            <a:ext cx="8299898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defRPr/>
            </a:pPr>
            <a:r>
              <a:rPr lang="pt-BR" sz="2800" b="1" dirty="0">
                <a:solidFill>
                  <a:srgbClr val="002042"/>
                </a:solidFill>
                <a:latin typeface="Lato" panose="020F0502020204030203" pitchFamily="34" charset="0"/>
              </a:rPr>
              <a:t>O papel da CGU nesse contexto e os resultados efetivos</a:t>
            </a:r>
            <a:endParaRPr lang="pt-BR" b="1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DE1510D-DD6C-4F71-A0A3-A93E3B9DF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24" y="2715093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6BF6D6CC-7839-42D4-82BB-3FEF3D02E918}"/>
              </a:ext>
            </a:extLst>
          </p:cNvPr>
          <p:cNvSpPr/>
          <p:nvPr/>
        </p:nvSpPr>
        <p:spPr>
          <a:xfrm>
            <a:off x="240158" y="2626322"/>
            <a:ext cx="8771670" cy="179679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F2C5DE4F-E20A-4B8B-9D13-D0228A43EDD2}"/>
              </a:ext>
            </a:extLst>
          </p:cNvPr>
          <p:cNvSpPr/>
          <p:nvPr/>
        </p:nvSpPr>
        <p:spPr>
          <a:xfrm>
            <a:off x="1785983" y="4833772"/>
            <a:ext cx="8020506" cy="1796797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47AC970C-ABB6-4278-840C-157CF129A9EE}"/>
              </a:ext>
            </a:extLst>
          </p:cNvPr>
          <p:cNvSpPr txBox="1"/>
          <p:nvPr/>
        </p:nvSpPr>
        <p:spPr>
          <a:xfrm>
            <a:off x="2142144" y="4994131"/>
            <a:ext cx="7664823" cy="11376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>
                <a:solidFill>
                  <a:schemeClr val="bg1"/>
                </a:solidFill>
                <a:latin typeface="Eras Demi ITC" panose="020B0805030504020804" pitchFamily="34" charset="0"/>
              </a:rPr>
              <a:t>39 empresas declaradas inidôneas (8 da Lava-Jato) </a:t>
            </a:r>
          </a:p>
          <a:p>
            <a:pPr algn="just">
              <a:lnSpc>
                <a:spcPct val="150000"/>
              </a:lnSpc>
            </a:pPr>
            <a:r>
              <a:rPr lang="pt-BR" sz="2400" dirty="0">
                <a:solidFill>
                  <a:schemeClr val="bg1"/>
                </a:solidFill>
                <a:latin typeface="Eras Demi ITC" panose="020B0805030504020804" pitchFamily="34" charset="0"/>
              </a:rPr>
              <a:t>7 declaradas suspensas</a:t>
            </a:r>
            <a:endParaRPr lang="pt-BR" dirty="0">
              <a:cs typeface="Arial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1326BD1-A2F0-4309-9CAA-BB047532A655}"/>
              </a:ext>
            </a:extLst>
          </p:cNvPr>
          <p:cNvSpPr txBox="1"/>
          <p:nvPr/>
        </p:nvSpPr>
        <p:spPr>
          <a:xfrm>
            <a:off x="315769" y="2567635"/>
            <a:ext cx="8692419" cy="212365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dirty="0">
                <a:solidFill>
                  <a:srgbClr val="FFFFFF"/>
                </a:solidFill>
              </a:rPr>
              <a:t>3 acordos </a:t>
            </a:r>
            <a:r>
              <a:rPr lang="pt-BR" sz="2400" dirty="0">
                <a:solidFill>
                  <a:srgbClr val="FFFFFF"/>
                </a:solidFill>
                <a:cs typeface="Arial"/>
              </a:rPr>
              <a:t>de leniência assinados – aprox. </a:t>
            </a:r>
            <a:r>
              <a:rPr lang="pt-BR" sz="2400" dirty="0">
                <a:solidFill>
                  <a:srgbClr val="FF0000"/>
                </a:solidFill>
                <a:cs typeface="Arial"/>
              </a:rPr>
              <a:t>1,8 bilhão</a:t>
            </a:r>
          </a:p>
          <a:p>
            <a:pPr>
              <a:lnSpc>
                <a:spcPct val="150000"/>
              </a:lnSpc>
            </a:pPr>
            <a:r>
              <a:rPr lang="pt-BR" sz="2400" dirty="0">
                <a:solidFill>
                  <a:srgbClr val="FFFFFF"/>
                </a:solidFill>
                <a:cs typeface="Arial"/>
              </a:rPr>
              <a:t>2 acordos em estágio final – expectativa de aprox. </a:t>
            </a:r>
            <a:r>
              <a:rPr lang="pt-BR" sz="2400" dirty="0">
                <a:solidFill>
                  <a:srgbClr val="FF0000"/>
                </a:solidFill>
                <a:cs typeface="Arial"/>
              </a:rPr>
              <a:t>4 bilhões</a:t>
            </a:r>
          </a:p>
          <a:p>
            <a:pPr>
              <a:lnSpc>
                <a:spcPct val="150000"/>
              </a:lnSpc>
            </a:pPr>
            <a:r>
              <a:rPr lang="pt-BR" sz="2400" dirty="0">
                <a:solidFill>
                  <a:srgbClr val="FFFFFF"/>
                </a:solidFill>
                <a:cs typeface="Arial"/>
              </a:rPr>
              <a:t>9 acordos em andamento</a:t>
            </a:r>
          </a:p>
          <a:p>
            <a:endParaRPr lang="pt-BR" sz="2400" dirty="0">
              <a:solidFill>
                <a:srgbClr val="FFFFFF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5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ixaDeTexto 22">
            <a:extLst>
              <a:ext uri="{FF2B5EF4-FFF2-40B4-BE49-F238E27FC236}">
                <a16:creationId xmlns:a16="http://schemas.microsoft.com/office/drawing/2014/main" id="{761485B3-9FB3-4D05-944E-26E1B034C403}"/>
              </a:ext>
            </a:extLst>
          </p:cNvPr>
          <p:cNvSpPr txBox="1"/>
          <p:nvPr/>
        </p:nvSpPr>
        <p:spPr>
          <a:xfrm>
            <a:off x="192249" y="1708140"/>
            <a:ext cx="757878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Ferramentas de Transparência</a:t>
            </a:r>
            <a:br>
              <a:rPr lang="pt-BR" sz="3600" b="1" i="0" u="none" strike="noStrike" kern="1200" cap="none" spc="0" baseline="0" noProof="0" dirty="0">
                <a:solidFill>
                  <a:srgbClr val="002042"/>
                </a:solidFill>
                <a:latin typeface="Lato" panose="020F0502020204030203" pitchFamily="34" charset="0"/>
                <a:cs typeface="Lato" panose="020F0502020204030203" pitchFamily="34" charset="0"/>
              </a:rPr>
            </a:br>
            <a:endParaRPr lang="pt-BR" sz="2400" b="1" i="0" u="none" strike="noStrike" kern="1200" cap="none" spc="0" baseline="0" noProof="0">
              <a:solidFill>
                <a:srgbClr val="002042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F0CBD5C-FB49-4A03-A49C-F5602552B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806357"/>
              </p:ext>
            </p:extLst>
          </p:nvPr>
        </p:nvGraphicFramePr>
        <p:xfrm>
          <a:off x="1291947" y="3436832"/>
          <a:ext cx="7419896" cy="28624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1068">
                  <a:extLst>
                    <a:ext uri="{9D8B030D-6E8A-4147-A177-3AD203B41FA5}">
                      <a16:colId xmlns:a16="http://schemas.microsoft.com/office/drawing/2014/main" val="2983348231"/>
                    </a:ext>
                  </a:extLst>
                </a:gridCol>
                <a:gridCol w="1322207">
                  <a:extLst>
                    <a:ext uri="{9D8B030D-6E8A-4147-A177-3AD203B41FA5}">
                      <a16:colId xmlns:a16="http://schemas.microsoft.com/office/drawing/2014/main" val="1835428915"/>
                    </a:ext>
                  </a:extLst>
                </a:gridCol>
                <a:gridCol w="1322207">
                  <a:extLst>
                    <a:ext uri="{9D8B030D-6E8A-4147-A177-3AD203B41FA5}">
                      <a16:colId xmlns:a16="http://schemas.microsoft.com/office/drawing/2014/main" val="3236804302"/>
                    </a:ext>
                  </a:extLst>
                </a:gridCol>
                <a:gridCol w="1322207">
                  <a:extLst>
                    <a:ext uri="{9D8B030D-6E8A-4147-A177-3AD203B41FA5}">
                      <a16:colId xmlns:a16="http://schemas.microsoft.com/office/drawing/2014/main" val="2796219192"/>
                    </a:ext>
                  </a:extLst>
                </a:gridCol>
                <a:gridCol w="1322207">
                  <a:extLst>
                    <a:ext uri="{9D8B030D-6E8A-4147-A177-3AD203B41FA5}">
                      <a16:colId xmlns:a16="http://schemas.microsoft.com/office/drawing/2014/main" val="3248933483"/>
                    </a:ext>
                  </a:extLst>
                </a:gridCol>
              </a:tblGrid>
              <a:tr h="1028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Total de Penalidades já Registradas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Entidades Estaduais e Municipais Participantes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Penalidades Vigentes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Acessos em 2017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81663420"/>
                  </a:ext>
                </a:extLst>
              </a:tr>
              <a:tr h="7711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Cadastro Nacional de Empresas Punidas (CNEP)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470.606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16028449"/>
                  </a:ext>
                </a:extLst>
              </a:tr>
              <a:tr h="7711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Cadastro Nacional de Empresas Inidôneas e Suspensas (CEIS)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42.039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12.543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5.861.638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30348358"/>
                  </a:ext>
                </a:extLst>
              </a:tr>
              <a:tr h="292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42.095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12.581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6.332.244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29795470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9BFCB139-687C-4F03-B88E-F1514E90C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6894" y="6448690"/>
            <a:ext cx="4430655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Fonte: CEIS e CNEP. Atualizado até 18 de maio de 2018.</a:t>
            </a:r>
            <a:endParaRPr kumimoji="0" lang="pt-BR" altLang="pt-BR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57B37BE-2935-4F12-B14B-5E33F63FDB46}"/>
              </a:ext>
            </a:extLst>
          </p:cNvPr>
          <p:cNvSpPr txBox="1"/>
          <p:nvPr/>
        </p:nvSpPr>
        <p:spPr>
          <a:xfrm>
            <a:off x="42143" y="987345"/>
            <a:ext cx="9812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Combate à Corrupção - Pilares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BECBF2A-36B3-49B0-9DE0-BA6094A2A0A8}"/>
              </a:ext>
            </a:extLst>
          </p:cNvPr>
          <p:cNvSpPr txBox="1"/>
          <p:nvPr/>
        </p:nvSpPr>
        <p:spPr>
          <a:xfrm>
            <a:off x="959526" y="2882980"/>
            <a:ext cx="7986324" cy="46166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400" dirty="0"/>
              <a:t> </a:t>
            </a:r>
            <a:r>
              <a:rPr lang="pt-BR" sz="2400" b="1" dirty="0"/>
              <a:t>Cadastros Nacionais Anticorrupção - CNEP e CEIS</a:t>
            </a:r>
            <a:endParaRPr lang="pt-BR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067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E5BE6F91-E528-4160-A5AE-67F1817EACFE}"/>
              </a:ext>
            </a:extLst>
          </p:cNvPr>
          <p:cNvSpPr txBox="1"/>
          <p:nvPr/>
        </p:nvSpPr>
        <p:spPr>
          <a:xfrm>
            <a:off x="1515059" y="1773063"/>
            <a:ext cx="7040984" cy="7078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4000" b="1" dirty="0" err="1">
                <a:solidFill>
                  <a:schemeClr val="tx2"/>
                </a:solidFill>
              </a:rPr>
              <a:t>Muito</a:t>
            </a:r>
            <a:r>
              <a:rPr lang="es-ES_tradnl" sz="4000" b="1" dirty="0">
                <a:solidFill>
                  <a:schemeClr val="tx2"/>
                </a:solidFill>
              </a:rPr>
              <a:t> </a:t>
            </a:r>
            <a:r>
              <a:rPr lang="es-ES_tradnl" sz="4000" b="1" dirty="0" err="1">
                <a:solidFill>
                  <a:schemeClr val="tx2"/>
                </a:solidFill>
              </a:rPr>
              <a:t>obrigado</a:t>
            </a:r>
            <a:r>
              <a:rPr lang="es-ES_tradnl" sz="4000" b="1" dirty="0">
                <a:solidFill>
                  <a:schemeClr val="tx2"/>
                </a:solidFill>
              </a:rPr>
              <a:t>!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3BB5A67-A578-4038-907F-FA91A7E62292}"/>
              </a:ext>
            </a:extLst>
          </p:cNvPr>
          <p:cNvSpPr txBox="1"/>
          <p:nvPr/>
        </p:nvSpPr>
        <p:spPr>
          <a:xfrm>
            <a:off x="2236424" y="3233084"/>
            <a:ext cx="673130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chemeClr val="tx2"/>
                </a:solidFill>
              </a:rPr>
              <a:t>Wagner de Campos Rosário</a:t>
            </a:r>
          </a:p>
          <a:p>
            <a:r>
              <a:rPr lang="pt-BR" sz="2400" dirty="0">
                <a:latin typeface="Calibri" panose="020F0502020204030204" pitchFamily="34" charset="0"/>
              </a:rPr>
              <a:t>Ministro de Estado da Transparência e Controladoria-Geral da União - CGU</a:t>
            </a:r>
          </a:p>
          <a:p>
            <a:r>
              <a:rPr lang="pt-BR" sz="2400" dirty="0">
                <a:latin typeface="Calibri" panose="020F0502020204030204" pitchFamily="34" charset="0"/>
              </a:rPr>
              <a:t>Correio Eletrônico: </a:t>
            </a: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gm.agenda@cgu.gov.br</a:t>
            </a:r>
            <a:endParaRPr lang="pt-BR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pt-BR" sz="2400" dirty="0">
                <a:latin typeface="Calibri" panose="020F0502020204030204" pitchFamily="34" charset="0"/>
              </a:rPr>
              <a:t>Telefone: +55 (61) 2020-7241/7242</a:t>
            </a:r>
          </a:p>
          <a:p>
            <a:pPr algn="just"/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FCA2006-D9CD-4E61-BF5E-5AA2F1A69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373" y="5954990"/>
            <a:ext cx="4204641" cy="114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026855" y="1338796"/>
            <a:ext cx="5018169" cy="31393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sz="1600" b="1" dirty="0"/>
              <a:t>DESPESAS DA UNIÃO 2017 </a:t>
            </a:r>
            <a:r>
              <a:rPr lang="mr-IN" sz="1600" b="1" dirty="0"/>
              <a:t>–</a:t>
            </a:r>
            <a:r>
              <a:rPr lang="pt-BR" sz="1600" b="1" dirty="0"/>
              <a:t> </a:t>
            </a:r>
            <a:r>
              <a:rPr lang="pt-BR" sz="1600" b="1" dirty="0" err="1"/>
              <a:t>R</a:t>
            </a:r>
            <a:r>
              <a:rPr lang="pt-BR" sz="1600" b="1" dirty="0"/>
              <a:t>$ </a:t>
            </a:r>
            <a:r>
              <a:rPr lang="hr-HR" sz="1600" b="1" dirty="0"/>
              <a:t>3.415.431.200.23</a:t>
            </a:r>
          </a:p>
          <a:p>
            <a:endParaRPr lang="hr-HR" sz="1600" b="1" dirty="0"/>
          </a:p>
          <a:p>
            <a:endParaRPr lang="hr-HR" sz="1600" b="1" dirty="0"/>
          </a:p>
          <a:p>
            <a:endParaRPr lang="hr-HR" sz="1600" b="1" dirty="0"/>
          </a:p>
          <a:p>
            <a:r>
              <a:rPr lang="hr-HR" sz="1600" b="1" dirty="0"/>
              <a:t>MINISTÉRIOS CGU 2017 = R$ 2 TRILHÕES</a:t>
            </a:r>
          </a:p>
          <a:p>
            <a:endParaRPr lang="hr-HR" sz="1600" b="1" dirty="0"/>
          </a:p>
          <a:p>
            <a:endParaRPr lang="hr-HR" sz="1600" b="1" dirty="0"/>
          </a:p>
          <a:p>
            <a:endParaRPr lang="hr-HR" sz="1600" b="1" dirty="0"/>
          </a:p>
          <a:p>
            <a:r>
              <a:rPr lang="hr-HR" sz="1600" b="1" dirty="0"/>
              <a:t>26 ESTADOS, 5570 MUNICÍPIOS, 154 ESTATAIS,</a:t>
            </a:r>
          </a:p>
          <a:p>
            <a:r>
              <a:rPr lang="hr-HR" sz="1600" b="1" dirty="0"/>
              <a:t>24 MINISTÉRIOS </a:t>
            </a:r>
          </a:p>
          <a:p>
            <a:endParaRPr lang="hr-HR" sz="1600" b="1" dirty="0"/>
          </a:p>
          <a:p>
            <a:endParaRPr lang="pt-BR" sz="16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9" y="1106303"/>
            <a:ext cx="4614333" cy="461433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0587" y="5847434"/>
            <a:ext cx="2372536" cy="1679436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548470" y="6283679"/>
            <a:ext cx="2978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/>
              <a:t>2200 auditores e técnicos de</a:t>
            </a:r>
          </a:p>
          <a:p>
            <a:pPr algn="ctr"/>
            <a:r>
              <a:rPr lang="pt-BR" sz="1600" b="1" dirty="0"/>
              <a:t> Finanças e Controle </a:t>
            </a:r>
          </a:p>
        </p:txBody>
      </p:sp>
    </p:spTree>
    <p:extLst>
      <p:ext uri="{BB962C8B-B14F-4D97-AF65-F5344CB8AC3E}">
        <p14:creationId xmlns:p14="http://schemas.microsoft.com/office/powerpoint/2010/main" val="44407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95379" y="3471003"/>
            <a:ext cx="3009157" cy="144655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pt-BR" sz="4400" dirty="0">
                <a:solidFill>
                  <a:schemeClr val="bg1"/>
                </a:solidFill>
              </a:rPr>
              <a:t>3 </a:t>
            </a:r>
            <a:r>
              <a:rPr lang="pt-BR" sz="4400">
                <a:solidFill>
                  <a:schemeClr val="bg1"/>
                </a:solidFill>
              </a:rPr>
              <a:t>Palavras </a:t>
            </a:r>
          </a:p>
          <a:p>
            <a:pPr algn="ctr"/>
            <a:r>
              <a:rPr lang="pt-BR" sz="4400" dirty="0">
                <a:solidFill>
                  <a:schemeClr val="bg1"/>
                </a:solidFill>
              </a:rPr>
              <a:t>Chaves</a:t>
            </a: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694182458"/>
              </p:ext>
            </p:extLst>
          </p:nvPr>
        </p:nvGraphicFramePr>
        <p:xfrm>
          <a:off x="3826932" y="1740470"/>
          <a:ext cx="6016979" cy="5134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299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8268205" y="4530033"/>
            <a:ext cx="0" cy="404813"/>
          </a:xfrm>
          <a:prstGeom prst="line">
            <a:avLst/>
          </a:prstGeom>
          <a:noFill/>
          <a:ln w="2540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724189" y="4554619"/>
            <a:ext cx="0" cy="390935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644384" y="2030122"/>
            <a:ext cx="4562069" cy="340735"/>
          </a:xfrm>
          <a:prstGeom prst="rect">
            <a:avLst/>
          </a:prstGeom>
          <a:noFill/>
          <a:ln w="5724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 dirty="0">
                <a:solidFill>
                  <a:schemeClr val="tx1"/>
                </a:solidFill>
                <a:cs typeface="Times New Roman" panose="02020603050405020304" pitchFamily="18" charset="0"/>
              </a:rPr>
              <a:t>Ministro de Estado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821520" y="3937966"/>
            <a:ext cx="2199939" cy="340735"/>
          </a:xfrm>
          <a:prstGeom prst="rect">
            <a:avLst/>
          </a:prstGeom>
          <a:noFill/>
          <a:ln w="5724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>
                <a:solidFill>
                  <a:schemeClr val="tx1"/>
                </a:solidFill>
                <a:cs typeface="Times New Roman" panose="02020603050405020304" pitchFamily="18" charset="0"/>
              </a:rPr>
              <a:t>Secretaria-Executiva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9340" y="4935619"/>
            <a:ext cx="2090341" cy="833178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 dirty="0">
                <a:solidFill>
                  <a:schemeClr val="tx1"/>
                </a:solidFill>
                <a:cs typeface="Times New Roman" panose="02020603050405020304" pitchFamily="18" charset="0"/>
              </a:rPr>
              <a:t>Secretaria Federal de Controle Interno  SFC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576400" y="4945554"/>
            <a:ext cx="2156285" cy="1079399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 dirty="0">
                <a:solidFill>
                  <a:schemeClr val="tx1"/>
                </a:solidFill>
                <a:cs typeface="Times New Roman" panose="02020603050405020304" pitchFamily="18" charset="0"/>
              </a:rPr>
              <a:t>Secretaria de Transparência e Prevenção da Corrupção - STPC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248798" y="4934846"/>
            <a:ext cx="1820187" cy="1079399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endParaRPr lang="pt-BR" altLang="pt-BR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 dirty="0">
                <a:solidFill>
                  <a:schemeClr val="tx1"/>
                </a:solidFill>
                <a:cs typeface="Times New Roman" panose="02020603050405020304" pitchFamily="18" charset="0"/>
              </a:rPr>
              <a:t>Corregedoria-Geral da União</a:t>
            </a:r>
          </a:p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endParaRPr lang="pt-BR" altLang="pt-BR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294385" y="4935619"/>
            <a:ext cx="1938337" cy="1079399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endParaRPr lang="pt-BR" altLang="pt-BR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 dirty="0">
                <a:solidFill>
                  <a:schemeClr val="tx1"/>
                </a:solidFill>
                <a:cs typeface="Times New Roman" panose="02020603050405020304" pitchFamily="18" charset="0"/>
              </a:rPr>
              <a:t>Ouvidoria-Geral da União</a:t>
            </a:r>
          </a:p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endParaRPr lang="pt-BR" altLang="pt-BR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V="1">
            <a:off x="4913687" y="2421057"/>
            <a:ext cx="11732" cy="1515722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pt-BR" sz="1600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903234" y="6705681"/>
            <a:ext cx="5581650" cy="328424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1600" dirty="0">
                <a:solidFill>
                  <a:schemeClr val="tx1"/>
                </a:solidFill>
              </a:rPr>
              <a:t>Controladorias Regionais nos 26 Estados</a:t>
            </a:r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1999424" y="3708479"/>
            <a:ext cx="6183073" cy="22225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 dirty="0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16848" y="2664788"/>
            <a:ext cx="2965155" cy="83317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 dirty="0">
                <a:solidFill>
                  <a:schemeClr val="tx1"/>
                </a:solidFill>
                <a:cs typeface="Times New Roman" panose="02020603050405020304" pitchFamily="18" charset="0"/>
              </a:rPr>
              <a:t>Conselho da Transparência Pública e Combate à Corrupção</a:t>
            </a:r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1509312" y="4546681"/>
            <a:ext cx="0" cy="365125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/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 flipH="1">
            <a:off x="6136174" y="4563159"/>
            <a:ext cx="3544" cy="340709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268109" y="1230394"/>
            <a:ext cx="9144000" cy="586957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3200" dirty="0">
                <a:solidFill>
                  <a:schemeClr val="tx1"/>
                </a:solidFill>
                <a:cs typeface="Lucida Sans Unicode" panose="020B0602030504020204" pitchFamily="34" charset="0"/>
              </a:rPr>
              <a:t>Organograma </a:t>
            </a:r>
            <a:r>
              <a:rPr lang="en-GB" altLang="pt-BR" sz="3200" dirty="0">
                <a:solidFill>
                  <a:schemeClr val="tx1"/>
                </a:solidFill>
                <a:cs typeface="Lucida Sans Unicode" panose="020B0602030504020204" pitchFamily="34" charset="0"/>
              </a:rPr>
              <a:t>– CGU </a:t>
            </a:r>
            <a:r>
              <a:rPr lang="en-GB" altLang="pt-BR" sz="2800" dirty="0">
                <a:solidFill>
                  <a:schemeClr val="tx1"/>
                </a:solidFill>
                <a:cs typeface="Lucida Sans Unicode" panose="020B0602030504020204" pitchFamily="34" charset="0"/>
              </a:rPr>
              <a:t>(</a:t>
            </a:r>
            <a:r>
              <a:rPr lang="en-GB" altLang="pt-BR" sz="2800" dirty="0" err="1">
                <a:solidFill>
                  <a:schemeClr val="tx1"/>
                </a:solidFill>
                <a:cs typeface="Lucida Sans Unicode" panose="020B0602030504020204" pitchFamily="34" charset="0"/>
              </a:rPr>
              <a:t>Simplificado</a:t>
            </a:r>
            <a:r>
              <a:rPr lang="en-GB" altLang="pt-BR" sz="2800" dirty="0">
                <a:solidFill>
                  <a:schemeClr val="tx1"/>
                </a:solidFill>
                <a:cs typeface="Lucida Sans Unicode" panose="020B0602030504020204" pitchFamily="34" charset="0"/>
              </a:rPr>
              <a:t>)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5248798" y="2738600"/>
            <a:ext cx="1783612" cy="83317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 dirty="0">
                <a:solidFill>
                  <a:schemeClr val="tx1"/>
                </a:solidFill>
                <a:cs typeface="Times New Roman" panose="02020603050405020304" pitchFamily="18" charset="0"/>
              </a:rPr>
              <a:t>Comissão de Coordenação de Correição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7134047" y="2738600"/>
            <a:ext cx="2052563" cy="83317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600" dirty="0">
                <a:solidFill>
                  <a:schemeClr val="tx1"/>
                </a:solidFill>
                <a:cs typeface="Times New Roman" panose="02020603050405020304" pitchFamily="18" charset="0"/>
              </a:rPr>
              <a:t>Comissão de Coordenação Controle Interno</a:t>
            </a:r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 flipH="1" flipV="1">
            <a:off x="2022998" y="3559410"/>
            <a:ext cx="886" cy="141302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/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 flipV="1">
            <a:off x="1483912" y="4505404"/>
            <a:ext cx="6787485" cy="17463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 flipH="1" flipV="1">
            <a:off x="8182498" y="3597510"/>
            <a:ext cx="886" cy="141302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/>
          </a:p>
        </p:txBody>
      </p:sp>
      <p:sp>
        <p:nvSpPr>
          <p:cNvPr id="25" name="Line 17"/>
          <p:cNvSpPr>
            <a:spLocks noChangeShapeType="1"/>
          </p:cNvSpPr>
          <p:nvPr/>
        </p:nvSpPr>
        <p:spPr bwMode="auto">
          <a:xfrm>
            <a:off x="7206453" y="2223701"/>
            <a:ext cx="639325" cy="640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600"/>
          </a:p>
        </p:txBody>
      </p:sp>
      <p:sp>
        <p:nvSpPr>
          <p:cNvPr id="26" name="CaixaDeTexto 25"/>
          <p:cNvSpPr txBox="1"/>
          <p:nvPr/>
        </p:nvSpPr>
        <p:spPr>
          <a:xfrm>
            <a:off x="7625399" y="1909314"/>
            <a:ext cx="2432076" cy="5847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BR" sz="1600" dirty="0">
                <a:latin typeface="Arial" charset="0"/>
                <a:ea typeface="Arial" charset="0"/>
                <a:cs typeface="Arial" charset="0"/>
              </a:rPr>
              <a:t>Diretoria </a:t>
            </a:r>
            <a:r>
              <a:rPr lang="pt-BR" sz="1600">
                <a:latin typeface="Arial" charset="0"/>
                <a:ea typeface="Arial" charset="0"/>
                <a:cs typeface="Arial" charset="0"/>
              </a:rPr>
              <a:t>de Informações</a:t>
            </a:r>
          </a:p>
          <a:p>
            <a:pPr algn="ctr"/>
            <a:r>
              <a:rPr lang="pt-BR" sz="1600" dirty="0">
                <a:latin typeface="Arial" charset="0"/>
                <a:ea typeface="Arial" charset="0"/>
                <a:cs typeface="Arial" charset="0"/>
              </a:rPr>
              <a:t> Estratégicas - DIE</a:t>
            </a:r>
          </a:p>
        </p:txBody>
      </p:sp>
      <p:cxnSp>
        <p:nvCxnSpPr>
          <p:cNvPr id="27" name="Conector Reto 26"/>
          <p:cNvCxnSpPr>
            <a:stCxn id="7" idx="2"/>
          </p:cNvCxnSpPr>
          <p:nvPr/>
        </p:nvCxnSpPr>
        <p:spPr>
          <a:xfrm>
            <a:off x="4921490" y="4278701"/>
            <a:ext cx="3929" cy="242698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33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F048C5B-924E-4A5B-9F6E-611CAFA5171B}"/>
              </a:ext>
            </a:extLst>
          </p:cNvPr>
          <p:cNvSpPr txBox="1"/>
          <p:nvPr/>
        </p:nvSpPr>
        <p:spPr>
          <a:xfrm>
            <a:off x="132206" y="959563"/>
            <a:ext cx="9722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O PAPEL DA CGU</a:t>
            </a:r>
            <a:r>
              <a:rPr kumimoji="0" lang="pt-BR" sz="4800" b="1" i="0" u="none" strike="noStrike" kern="1200" cap="none" spc="0" normalizeH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kumimoji="0" lang="pt-BR" sz="4800" b="1" i="0" u="none" strike="noStrike" kern="1200" cap="none" spc="0" normalizeH="0" noProof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E SEUS RESULTADOS EFETIVOS</a:t>
            </a:r>
            <a:endParaRPr kumimoji="0" lang="pt-BR" sz="4800" b="1" i="0" u="none" strike="noStrike" kern="1200" cap="none" spc="0" normalizeH="0" baseline="0" noProof="0" dirty="0">
              <a:ln>
                <a:noFill/>
              </a:ln>
              <a:solidFill>
                <a:srgbClr val="002042"/>
              </a:solidFill>
              <a:effectLst/>
              <a:uLnTx/>
              <a:uFillTx/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FDCC97A-3D98-473B-BA55-445FCD189E75}"/>
              </a:ext>
            </a:extLst>
          </p:cNvPr>
          <p:cNvSpPr txBox="1"/>
          <p:nvPr/>
        </p:nvSpPr>
        <p:spPr>
          <a:xfrm>
            <a:off x="469095" y="3362591"/>
            <a:ext cx="8952931" cy="1446550"/>
          </a:xfrm>
          <a:prstGeom prst="rect">
            <a:avLst/>
          </a:prstGeom>
          <a:solidFill>
            <a:srgbClr val="F47F4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5930" lvl="1" algn="ctr"/>
            <a:r>
              <a:rPr lang="pt-BR" sz="8800" b="1">
                <a:solidFill>
                  <a:srgbClr val="002042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PREVENÇÃO</a:t>
            </a:r>
            <a:endParaRPr lang="pt-BR" sz="8800" b="1" dirty="0">
              <a:solidFill>
                <a:srgbClr val="002042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64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>
            <a:extLst>
              <a:ext uri="{FF2B5EF4-FFF2-40B4-BE49-F238E27FC236}">
                <a16:creationId xmlns:a16="http://schemas.microsoft.com/office/drawing/2014/main" id="{8DAC35CD-BBC9-4EBF-89C9-3D62A2123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59" y="2937706"/>
            <a:ext cx="2580701" cy="9113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Imagem 31">
            <a:extLst>
              <a:ext uri="{FF2B5EF4-FFF2-40B4-BE49-F238E27FC236}">
                <a16:creationId xmlns:a16="http://schemas.microsoft.com/office/drawing/2014/main" id="{DD5B024C-43B2-42FC-AFA1-B8612D6250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214" y="2822129"/>
            <a:ext cx="2820626" cy="911337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8EF0F693-C4D8-4C3B-B76D-12122CD8CA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6791" y="4824535"/>
            <a:ext cx="2247998" cy="18605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Imagem 33">
            <a:extLst>
              <a:ext uri="{FF2B5EF4-FFF2-40B4-BE49-F238E27FC236}">
                <a16:creationId xmlns:a16="http://schemas.microsoft.com/office/drawing/2014/main" id="{F94B8FC5-080F-426C-943A-BA3310F2F9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6919" y="6871013"/>
            <a:ext cx="2144725" cy="152263"/>
          </a:xfrm>
          <a:prstGeom prst="rect">
            <a:avLst/>
          </a:prstGeom>
        </p:spPr>
      </p:pic>
      <p:pic>
        <p:nvPicPr>
          <p:cNvPr id="35" name="Imagem 34">
            <a:extLst>
              <a:ext uri="{FF2B5EF4-FFF2-40B4-BE49-F238E27FC236}">
                <a16:creationId xmlns:a16="http://schemas.microsoft.com/office/drawing/2014/main" id="{2F88133E-3785-4B40-A721-F596FB8B4D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9486" y="5761779"/>
            <a:ext cx="2169940" cy="7694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Imagem 35">
            <a:extLst>
              <a:ext uri="{FF2B5EF4-FFF2-40B4-BE49-F238E27FC236}">
                <a16:creationId xmlns:a16="http://schemas.microsoft.com/office/drawing/2014/main" id="{42D49D48-976F-4E18-82E3-54334941D0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7793" y="4823726"/>
            <a:ext cx="1765546" cy="17559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Imagem 36">
            <a:extLst>
              <a:ext uri="{FF2B5EF4-FFF2-40B4-BE49-F238E27FC236}">
                <a16:creationId xmlns:a16="http://schemas.microsoft.com/office/drawing/2014/main" id="{BF7A1F17-F590-45F3-AD60-61683725DF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0708" y="6863678"/>
            <a:ext cx="1765546" cy="218592"/>
          </a:xfrm>
          <a:prstGeom prst="rect">
            <a:avLst/>
          </a:prstGeom>
        </p:spPr>
      </p:pic>
      <p:pic>
        <p:nvPicPr>
          <p:cNvPr id="38" name="Imagem 37">
            <a:extLst>
              <a:ext uri="{FF2B5EF4-FFF2-40B4-BE49-F238E27FC236}">
                <a16:creationId xmlns:a16="http://schemas.microsoft.com/office/drawing/2014/main" id="{4556071B-4E39-4339-AF01-C1A72AD96F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806" y="4240319"/>
            <a:ext cx="3583450" cy="924607"/>
          </a:xfrm>
          <a:prstGeom prst="rect">
            <a:avLst/>
          </a:prstGeom>
        </p:spPr>
      </p:pic>
      <p:sp>
        <p:nvSpPr>
          <p:cNvPr id="39" name="CaixaDeTexto 38">
            <a:extLst>
              <a:ext uri="{FF2B5EF4-FFF2-40B4-BE49-F238E27FC236}">
                <a16:creationId xmlns:a16="http://schemas.microsoft.com/office/drawing/2014/main" id="{841D2EE9-89E8-40AC-A0E7-DA68F7514F93}"/>
              </a:ext>
            </a:extLst>
          </p:cNvPr>
          <p:cNvSpPr txBox="1"/>
          <p:nvPr/>
        </p:nvSpPr>
        <p:spPr>
          <a:xfrm>
            <a:off x="282313" y="1708140"/>
            <a:ext cx="7578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Ferramentas de Transparência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598DDE9-791D-426C-9489-F8FA025F8C43}"/>
              </a:ext>
            </a:extLst>
          </p:cNvPr>
          <p:cNvSpPr txBox="1"/>
          <p:nvPr/>
        </p:nvSpPr>
        <p:spPr>
          <a:xfrm>
            <a:off x="177239" y="882229"/>
            <a:ext cx="9812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Prevenção da Corrupção - Pilares</a:t>
            </a:r>
          </a:p>
        </p:txBody>
      </p:sp>
    </p:spTree>
    <p:extLst>
      <p:ext uri="{BB962C8B-B14F-4D97-AF65-F5344CB8AC3E}">
        <p14:creationId xmlns:p14="http://schemas.microsoft.com/office/powerpoint/2010/main" val="265848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A486CD-2152-41AD-8CE2-6041A14E8240}"/>
              </a:ext>
            </a:extLst>
          </p:cNvPr>
          <p:cNvSpPr txBox="1"/>
          <p:nvPr/>
        </p:nvSpPr>
        <p:spPr>
          <a:xfrm>
            <a:off x="132205" y="1648074"/>
            <a:ext cx="9022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Promoção da Integridade nas Empresas</a:t>
            </a:r>
            <a:b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</a:b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rgbClr val="002042"/>
              </a:solidFill>
              <a:effectLst/>
              <a:uLnTx/>
              <a:uFillTx/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7DD3059C-2DB8-4ACC-A701-889336F41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2" y="2576105"/>
            <a:ext cx="3982174" cy="3132643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B51CB07D-C28E-4DB1-B967-50A3914EE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7849" y="2958203"/>
            <a:ext cx="3869075" cy="1184225"/>
          </a:xfrm>
          <a:prstGeom prst="rect">
            <a:avLst/>
          </a:prstGeom>
        </p:spPr>
      </p:pic>
      <p:pic>
        <p:nvPicPr>
          <p:cNvPr id="20" name="Picture 2" descr="https://www.sebrae.com.br/Sebrae/Portal%20Sebrae/Banner/Banner-Portal-Sebrae---Interno---Programa-Empresa-%C3%8Dntegra.png">
            <a:extLst>
              <a:ext uri="{FF2B5EF4-FFF2-40B4-BE49-F238E27FC236}">
                <a16:creationId xmlns:a16="http://schemas.microsoft.com/office/drawing/2014/main" id="{62530B6E-CDC1-415A-AD21-EDA712C5E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9" t="23943" r="28643" b="15898"/>
          <a:stretch/>
        </p:blipFill>
        <p:spPr bwMode="auto">
          <a:xfrm>
            <a:off x="705636" y="5904439"/>
            <a:ext cx="4242816" cy="126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73E19E7-6DC7-428E-8282-09AA1C2E42D5}"/>
              </a:ext>
            </a:extLst>
          </p:cNvPr>
          <p:cNvSpPr txBox="1"/>
          <p:nvPr/>
        </p:nvSpPr>
        <p:spPr>
          <a:xfrm>
            <a:off x="42143" y="987345"/>
            <a:ext cx="9812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t-BR" sz="4800" b="1" dirty="0">
                <a:solidFill>
                  <a:srgbClr val="002042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Prevenção da Corrupção - </a:t>
            </a: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Pilares</a:t>
            </a:r>
          </a:p>
        </p:txBody>
      </p:sp>
      <p:pic>
        <p:nvPicPr>
          <p:cNvPr id="4" name="Imagem 4" descr="Uma imagem contendo texto&#10;&#10;Descrição gerada com alta confiança">
            <a:extLst>
              <a:ext uri="{FF2B5EF4-FFF2-40B4-BE49-F238E27FC236}">
                <a16:creationId xmlns:a16="http://schemas.microsoft.com/office/drawing/2014/main" id="{7FBE5C55-67E3-4332-AC31-80B652F3CC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2599" y="4869050"/>
            <a:ext cx="2271447" cy="1963929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9CE82D8B-9E08-472B-BA71-9ABD6E0A68AE}"/>
              </a:ext>
            </a:extLst>
          </p:cNvPr>
          <p:cNvSpPr txBox="1"/>
          <p:nvPr/>
        </p:nvSpPr>
        <p:spPr>
          <a:xfrm>
            <a:off x="5119207" y="4880176"/>
            <a:ext cx="3148828" cy="46166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 dirty="0"/>
              <a:t>Promoção da </a:t>
            </a:r>
            <a:endParaRPr lang="pt-BR" sz="24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8A60294-27F5-4292-B295-D26621B3531C}"/>
              </a:ext>
            </a:extLst>
          </p:cNvPr>
          <p:cNvSpPr txBox="1"/>
          <p:nvPr/>
        </p:nvSpPr>
        <p:spPr>
          <a:xfrm>
            <a:off x="7461040" y="5991532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b="1" dirty="0"/>
              <a:t> em acordos de leniência e PAR</a:t>
            </a:r>
            <a:endParaRPr lang="pt-BR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621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>
            <a:extLst>
              <a:ext uri="{FF2B5EF4-FFF2-40B4-BE49-F238E27FC236}">
                <a16:creationId xmlns:a16="http://schemas.microsoft.com/office/drawing/2014/main" id="{D80E3EF9-7759-422F-8107-9B34E532DEAD}"/>
              </a:ext>
            </a:extLst>
          </p:cNvPr>
          <p:cNvSpPr txBox="1"/>
          <p:nvPr/>
        </p:nvSpPr>
        <p:spPr>
          <a:xfrm>
            <a:off x="102185" y="1678107"/>
            <a:ext cx="75787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Promoção da Integridade Pública</a:t>
            </a:r>
            <a:br>
              <a:rPr kumimoji="0" lang="pt-BR" sz="36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</a:b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rgbClr val="002042"/>
              </a:solidFill>
              <a:effectLst/>
              <a:uLnTx/>
              <a:uFillTx/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5200918D-26E0-46AC-8334-5540C05A9E3E}"/>
              </a:ext>
            </a:extLst>
          </p:cNvPr>
          <p:cNvSpPr/>
          <p:nvPr/>
        </p:nvSpPr>
        <p:spPr>
          <a:xfrm>
            <a:off x="45032" y="3112220"/>
            <a:ext cx="6746585" cy="79644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8850"/>
            <a:endParaRPr lang="pt-BR" sz="1633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3D1E6B0-133C-42F4-BAF8-9CF69D07A493}"/>
              </a:ext>
            </a:extLst>
          </p:cNvPr>
          <p:cNvSpPr txBox="1"/>
          <p:nvPr/>
        </p:nvSpPr>
        <p:spPr>
          <a:xfrm>
            <a:off x="270122" y="3161635"/>
            <a:ext cx="6595163" cy="901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8850"/>
            <a:r>
              <a:rPr lang="pt-BR" sz="3628" dirty="0">
                <a:solidFill>
                  <a:prstClr val="white"/>
                </a:solidFill>
                <a:latin typeface="Calibri" panose="020F0502020204030204" pitchFamily="34" charset="0"/>
                <a:ea typeface="DejaVu Sans"/>
                <a:cs typeface="DejaVu Sans"/>
              </a:rPr>
              <a:t>Decreto nº 9.203/2017</a:t>
            </a:r>
          </a:p>
          <a:p>
            <a:pPr defTabSz="828850"/>
            <a:endParaRPr lang="pt-BR" sz="1633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3EE6B88-A37D-4BA3-B9C3-FFD48E41CA7C}"/>
              </a:ext>
            </a:extLst>
          </p:cNvPr>
          <p:cNvSpPr txBox="1"/>
          <p:nvPr/>
        </p:nvSpPr>
        <p:spPr>
          <a:xfrm>
            <a:off x="454722" y="4063549"/>
            <a:ext cx="8307370" cy="26050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28850">
              <a:lnSpc>
                <a:spcPct val="150000"/>
              </a:lnSpc>
            </a:pPr>
            <a:endParaRPr lang="pt-BR" sz="1633" dirty="0">
              <a:solidFill>
                <a:prstClr val="black"/>
              </a:solidFill>
              <a:latin typeface="Arial"/>
              <a:ea typeface="DejaVu Sans"/>
              <a:cs typeface="Arial"/>
            </a:endParaRPr>
          </a:p>
          <a:p>
            <a:pPr algn="just" defTabSz="828850">
              <a:lnSpc>
                <a:spcPct val="150000"/>
              </a:lnSpc>
            </a:pPr>
            <a:r>
              <a:rPr lang="pt-BR" sz="2177" dirty="0">
                <a:solidFill>
                  <a:prstClr val="black"/>
                </a:solidFill>
                <a:latin typeface="Calibri"/>
                <a:ea typeface="DejaVu Sans"/>
                <a:cs typeface="DejaVu Sans"/>
              </a:rPr>
              <a:t>Previsão de que todos os órgãos e entidades da </a:t>
            </a:r>
            <a:r>
              <a:rPr lang="pt-BR" sz="2177" b="1" dirty="0">
                <a:solidFill>
                  <a:prstClr val="black"/>
                </a:solidFill>
                <a:latin typeface="Calibri"/>
                <a:ea typeface="DejaVu Sans"/>
                <a:cs typeface="DejaVu Sans"/>
              </a:rPr>
              <a:t>Administração Pública Federal</a:t>
            </a:r>
            <a:r>
              <a:rPr lang="pt-BR" sz="2177" dirty="0">
                <a:solidFill>
                  <a:prstClr val="black"/>
                </a:solidFill>
                <a:latin typeface="Calibri"/>
                <a:ea typeface="DejaVu Sans"/>
                <a:cs typeface="DejaVu Sans"/>
              </a:rPr>
              <a:t> direta, autárquica e fundacional devem estruturar e implementar </a:t>
            </a:r>
            <a:r>
              <a:rPr lang="pt-BR" sz="2177" b="1" dirty="0">
                <a:solidFill>
                  <a:prstClr val="black"/>
                </a:solidFill>
                <a:latin typeface="Calibri"/>
                <a:ea typeface="DejaVu Sans"/>
                <a:cs typeface="DejaVu Sans"/>
              </a:rPr>
              <a:t>programas de integridade </a:t>
            </a:r>
            <a:r>
              <a:rPr lang="pt-BR" sz="2177" dirty="0">
                <a:solidFill>
                  <a:prstClr val="black"/>
                </a:solidFill>
                <a:latin typeface="Calibri"/>
                <a:ea typeface="DejaVu Sans"/>
                <a:cs typeface="DejaVu Sans"/>
              </a:rPr>
              <a:t>bem como monitorá-los.</a:t>
            </a:r>
          </a:p>
          <a:p>
            <a:pPr marL="414726" indent="-414726" defTabSz="828850">
              <a:lnSpc>
                <a:spcPct val="150000"/>
              </a:lnSpc>
              <a:buFontTx/>
              <a:buAutoNum type="arabicPeriod"/>
            </a:pPr>
            <a:endParaRPr lang="pt-BR" sz="2721" dirty="0">
              <a:solidFill>
                <a:prstClr val="black"/>
              </a:solidFill>
              <a:latin typeface="Calibri" panose="020F0502020204030204" pitchFamily="34" charset="0"/>
              <a:ea typeface="DejaVu Sans"/>
              <a:cs typeface="DejaVu San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AFE56F6-FB36-4690-8277-ED33AD3CFE30}"/>
              </a:ext>
            </a:extLst>
          </p:cNvPr>
          <p:cNvSpPr txBox="1"/>
          <p:nvPr/>
        </p:nvSpPr>
        <p:spPr>
          <a:xfrm>
            <a:off x="42143" y="987345"/>
            <a:ext cx="9812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t-BR" sz="4800" b="1" dirty="0">
                <a:solidFill>
                  <a:srgbClr val="002042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Prevenção da Corrupção - </a:t>
            </a: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2042"/>
                </a:solidFill>
                <a:effectLst/>
                <a:uLnTx/>
                <a:uFillTx/>
                <a:latin typeface="Lato" panose="020F0502020204030203" pitchFamily="34" charset="0"/>
                <a:cs typeface="Lato" panose="020F0502020204030203" pitchFamily="34" charset="0"/>
              </a:rPr>
              <a:t>Pilares</a:t>
            </a:r>
          </a:p>
        </p:txBody>
      </p:sp>
    </p:spTree>
    <p:extLst>
      <p:ext uri="{BB962C8B-B14F-4D97-AF65-F5344CB8AC3E}">
        <p14:creationId xmlns:p14="http://schemas.microsoft.com/office/powerpoint/2010/main" val="77878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AE1D4B49FF23F4AB871A1BF10132CF3" ma:contentTypeVersion="3" ma:contentTypeDescription="Crie um novo documento." ma:contentTypeScope="" ma:versionID="23153b233a82e3bc345fad8450984bbb">
  <xsd:schema xmlns:xsd="http://www.w3.org/2001/XMLSchema" xmlns:xs="http://www.w3.org/2001/XMLSchema" xmlns:p="http://schemas.microsoft.com/office/2006/metadata/properties" xmlns:ns2="9b75e9c5-852c-4a71-8f03-cb8254472f6c" targetNamespace="http://schemas.microsoft.com/office/2006/metadata/properties" ma:root="true" ma:fieldsID="0aa26f3480a94b7b0c52b645ed2fb1e7" ns2:_="">
    <xsd:import namespace="9b75e9c5-852c-4a71-8f03-cb8254472f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75e9c5-852c-4a71-8f03-cb8254472f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9F090D-7B71-4DF1-A269-F8237EE3548C}">
  <ds:schemaRefs>
    <ds:schemaRef ds:uri="http://purl.org/dc/elements/1.1/"/>
    <ds:schemaRef ds:uri="9b75e9c5-852c-4a71-8f03-cb8254472f6c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BE1E563-EC1C-4470-A237-C3551A8979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75e9c5-852c-4a71-8f03-cb8254472f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577993-A414-481C-91E5-5E03B74C05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24483</TotalTime>
  <Words>964</Words>
  <Application>Microsoft Office PowerPoint</Application>
  <PresentationFormat>Personalizar</PresentationFormat>
  <Paragraphs>278</Paragraphs>
  <Slides>29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13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29</vt:i4>
      </vt:variant>
    </vt:vector>
  </HeadingPairs>
  <TitlesOfParts>
    <vt:vector size="44" baseType="lpstr">
      <vt:lpstr>Arial</vt:lpstr>
      <vt:lpstr>Calibri</vt:lpstr>
      <vt:lpstr>Calibri Light</vt:lpstr>
      <vt:lpstr>Century Gothic</vt:lpstr>
      <vt:lpstr>DejaVu Sans</vt:lpstr>
      <vt:lpstr>Eras Demi ITC</vt:lpstr>
      <vt:lpstr>Georgia</vt:lpstr>
      <vt:lpstr>Lato</vt:lpstr>
      <vt:lpstr>Lucida Sans Unicode</vt:lpstr>
      <vt:lpstr>Miriam</vt:lpstr>
      <vt:lpstr>Times New Roman</vt:lpstr>
      <vt:lpstr>Verdana</vt:lpstr>
      <vt:lpstr>Wingdings</vt:lpstr>
      <vt:lpstr>1_Office Theme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renato.souza@cgu.gov.br</dc:creator>
  <cp:lastModifiedBy>Ana Paula Lima Mollhoff</cp:lastModifiedBy>
  <cp:revision>1919</cp:revision>
  <cp:lastPrinted>2018-05-17T14:39:23Z</cp:lastPrinted>
  <dcterms:modified xsi:type="dcterms:W3CDTF">2018-05-22T13:33:06Z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0x0101002AE1D4B49FF23F4AB871A1BF10132CF3</vt:lpwstr>
  </property>
</Properties>
</file>