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7"/>
  </p:notesMasterIdLst>
  <p:handoutMasterIdLst>
    <p:handoutMasterId r:id="rId28"/>
  </p:handoutMasterIdLst>
  <p:sldIdLst>
    <p:sldId id="897" r:id="rId2"/>
    <p:sldId id="859" r:id="rId3"/>
    <p:sldId id="856" r:id="rId4"/>
    <p:sldId id="811" r:id="rId5"/>
    <p:sldId id="892" r:id="rId6"/>
    <p:sldId id="887" r:id="rId7"/>
    <p:sldId id="894" r:id="rId8"/>
    <p:sldId id="884" r:id="rId9"/>
    <p:sldId id="809" r:id="rId10"/>
    <p:sldId id="804" r:id="rId11"/>
    <p:sldId id="511" r:id="rId12"/>
    <p:sldId id="832" r:id="rId13"/>
    <p:sldId id="833" r:id="rId14"/>
    <p:sldId id="760" r:id="rId15"/>
    <p:sldId id="826" r:id="rId16"/>
    <p:sldId id="828" r:id="rId17"/>
    <p:sldId id="857" r:id="rId18"/>
    <p:sldId id="867" r:id="rId19"/>
    <p:sldId id="877" r:id="rId20"/>
    <p:sldId id="876" r:id="rId21"/>
    <p:sldId id="878" r:id="rId22"/>
    <p:sldId id="879" r:id="rId23"/>
    <p:sldId id="870" r:id="rId24"/>
    <p:sldId id="896" r:id="rId25"/>
    <p:sldId id="768" r:id="rId26"/>
  </p:sldIdLst>
  <p:sldSz cx="9144000" cy="6858000" type="screen4x3"/>
  <p:notesSz cx="9926638" cy="679767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8317"/>
    <a:srgbClr val="002142"/>
    <a:srgbClr val="C00000"/>
    <a:srgbClr val="002041"/>
    <a:srgbClr val="17375E"/>
    <a:srgbClr val="583270"/>
    <a:srgbClr val="0F4D1E"/>
    <a:srgbClr val="547636"/>
    <a:srgbClr val="860000"/>
    <a:srgbClr val="2942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12" autoAdjust="0"/>
    <p:restoredTop sz="95501" autoAdjust="0"/>
  </p:normalViewPr>
  <p:slideViewPr>
    <p:cSldViewPr>
      <p:cViewPr varScale="1">
        <p:scale>
          <a:sx n="86" d="100"/>
          <a:sy n="86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2467" cy="341187"/>
          </a:xfrm>
          <a:prstGeom prst="rect">
            <a:avLst/>
          </a:prstGeom>
        </p:spPr>
        <p:txBody>
          <a:bodyPr vert="horz" lIns="91285" tIns="45642" rIns="91285" bIns="45642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621862" y="1"/>
            <a:ext cx="4302467" cy="341187"/>
          </a:xfrm>
          <a:prstGeom prst="rect">
            <a:avLst/>
          </a:prstGeom>
        </p:spPr>
        <p:txBody>
          <a:bodyPr vert="horz" lIns="91285" tIns="45642" rIns="91285" bIns="45642" rtlCol="0"/>
          <a:lstStyle>
            <a:lvl1pPr algn="r">
              <a:defRPr sz="1200"/>
            </a:lvl1pPr>
          </a:lstStyle>
          <a:p>
            <a:fld id="{1EFC1C10-2F1E-43E5-9BA5-A7A3283BD398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2" y="6456488"/>
            <a:ext cx="4302467" cy="341187"/>
          </a:xfrm>
          <a:prstGeom prst="rect">
            <a:avLst/>
          </a:prstGeom>
        </p:spPr>
        <p:txBody>
          <a:bodyPr vert="horz" lIns="91285" tIns="45642" rIns="91285" bIns="45642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621862" y="6456488"/>
            <a:ext cx="4302467" cy="341187"/>
          </a:xfrm>
          <a:prstGeom prst="rect">
            <a:avLst/>
          </a:prstGeom>
        </p:spPr>
        <p:txBody>
          <a:bodyPr vert="horz" lIns="91285" tIns="45642" rIns="91285" bIns="45642" rtlCol="0" anchor="b"/>
          <a:lstStyle>
            <a:lvl1pPr algn="r">
              <a:defRPr sz="1200"/>
            </a:lvl1pPr>
          </a:lstStyle>
          <a:p>
            <a:fld id="{5CC07F50-6276-46AD-B312-3664C0D7C32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82352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776" tIns="47887" rIns="95776" bIns="47887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5776" tIns="47887" rIns="95776" bIns="47887" rtlCol="0"/>
          <a:lstStyle>
            <a:lvl1pPr algn="r">
              <a:defRPr sz="1300"/>
            </a:lvl1pPr>
          </a:lstStyle>
          <a:p>
            <a:fld id="{5F2A912F-4A6A-4D60-9C35-986A933C2602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76" tIns="47887" rIns="95776" bIns="47887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5776" tIns="47887" rIns="95776" bIns="47887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776" tIns="47887" rIns="95776" bIns="47887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5776" tIns="47887" rIns="95776" bIns="47887" rtlCol="0" anchor="b"/>
          <a:lstStyle>
            <a:lvl1pPr algn="r">
              <a:defRPr sz="1300"/>
            </a:lvl1pPr>
          </a:lstStyle>
          <a:p>
            <a:fld id="{EE42243B-03CD-4807-84E9-300C373B922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41798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652625" y="-12630150"/>
            <a:ext cx="17827625" cy="133715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8854" y="4652564"/>
            <a:ext cx="5293457" cy="436501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98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468475" y="-11953875"/>
            <a:ext cx="16875125" cy="126571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2926" y="4403615"/>
            <a:ext cx="5563106" cy="413145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2835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ext Box 1"/>
          <p:cNvSpPr txBox="1">
            <a:spLocks noChangeArrowheads="1"/>
          </p:cNvSpPr>
          <p:nvPr/>
        </p:nvSpPr>
        <p:spPr bwMode="auto">
          <a:xfrm>
            <a:off x="958390" y="746859"/>
            <a:ext cx="4933171" cy="368840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285" tIns="45642" rIns="91285" bIns="45642" anchor="ctr"/>
          <a:lstStyle/>
          <a:p>
            <a:endParaRPr lang="pt-BR"/>
          </a:p>
        </p:txBody>
      </p:sp>
      <p:sp>
        <p:nvSpPr>
          <p:cNvPr id="1157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2376" y="4666282"/>
            <a:ext cx="4996640" cy="438779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068205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ext Box 1"/>
          <p:cNvSpPr txBox="1">
            <a:spLocks noChangeArrowheads="1"/>
          </p:cNvSpPr>
          <p:nvPr/>
        </p:nvSpPr>
        <p:spPr bwMode="auto">
          <a:xfrm>
            <a:off x="958390" y="746859"/>
            <a:ext cx="4933171" cy="368840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285" tIns="45642" rIns="91285" bIns="45642" anchor="ctr"/>
          <a:lstStyle/>
          <a:p>
            <a:endParaRPr lang="pt-BR"/>
          </a:p>
        </p:txBody>
      </p:sp>
      <p:sp>
        <p:nvSpPr>
          <p:cNvPr id="1157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2376" y="4666282"/>
            <a:ext cx="4996640" cy="438779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27834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7FA1CAE2-7250-4919-BBAC-9657A6A1D3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570" cy="691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90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6E6-C090-4FB8-9FE2-3995E2793701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A2F7-9B4A-48E0-AF6F-F759F1BD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748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6E6-C090-4FB8-9FE2-3995E2793701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A2F7-9B4A-48E0-AF6F-F759F1BD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431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6E6-C090-4FB8-9FE2-3995E2793701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A2F7-9B4A-48E0-AF6F-F759F1BD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1664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6E6-C090-4FB8-9FE2-3995E2793701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A2F7-9B4A-48E0-AF6F-F759F1BD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565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6E6-C090-4FB8-9FE2-3995E2793701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A2F7-9B4A-48E0-AF6F-F759F1BD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8020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6E6-C090-4FB8-9FE2-3995E2793701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A2F7-9B4A-48E0-AF6F-F759F1BD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114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6E6-C090-4FB8-9FE2-3995E2793701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A2F7-9B4A-48E0-AF6F-F759F1BD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3645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6E6-C090-4FB8-9FE2-3995E2793701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A2F7-9B4A-48E0-AF6F-F759F1BD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54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6E6-C090-4FB8-9FE2-3995E2793701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A2F7-9B4A-48E0-AF6F-F759F1BD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6192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B56E6-C090-4FB8-9FE2-3995E2793701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6A2F7-9B4A-48E0-AF6F-F759F1BD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3844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B56E6-C090-4FB8-9FE2-3995E2793701}" type="datetimeFigureOut">
              <a:rPr lang="pt-BR" smtClean="0"/>
              <a:t>06/06/2018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6A2F7-9B4A-48E0-AF6F-F759F1BD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777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mailto:cgupa-nap@cgu.gov.br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e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3B72A02E-583C-4D2F-BEC6-DD9DDFD0C7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1" y="0"/>
            <a:ext cx="9068637" cy="685800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8CDCC92-5B47-4709-9E62-58E4C9866D35}"/>
              </a:ext>
            </a:extLst>
          </p:cNvPr>
          <p:cNvSpPr txBox="1">
            <a:spLocks/>
          </p:cNvSpPr>
          <p:nvPr/>
        </p:nvSpPr>
        <p:spPr bwMode="auto">
          <a:xfrm>
            <a:off x="5076056" y="5157192"/>
            <a:ext cx="392392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pt-BR" altLang="pt-BR" dirty="0">
                <a:cs typeface="Arial" pitchFamily="34" charset="0"/>
              </a:rPr>
              <a:t>Edgard Oliveira</a:t>
            </a:r>
          </a:p>
          <a:p>
            <a:r>
              <a:rPr lang="pt-BR" altLang="pt-BR" sz="1600" dirty="0">
                <a:cs typeface="Arial" pitchFamily="34" charset="0"/>
              </a:rPr>
              <a:t>Auditor Federal de Finanças e Controle</a:t>
            </a:r>
          </a:p>
          <a:p>
            <a:r>
              <a:rPr lang="pt-BR" altLang="pt-BR" sz="1600" dirty="0">
                <a:cs typeface="Arial" pitchFamily="34" charset="0"/>
              </a:rPr>
              <a:t>CGU-R/PA</a:t>
            </a:r>
            <a:endParaRPr lang="pt-BR" altLang="pt-BR" sz="1400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279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6144" y="768251"/>
            <a:ext cx="8498209" cy="64452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/>
          <a:lstStyle/>
          <a:p>
            <a:pPr algn="ctr">
              <a:spcBef>
                <a:spcPct val="0"/>
              </a:spcBef>
              <a:buClr>
                <a:schemeClr val="bg1"/>
              </a:buClr>
            </a:pPr>
            <a:r>
              <a:rPr lang="en-US" altLang="pt-BR" sz="4000" b="1" dirty="0">
                <a:solidFill>
                  <a:srgbClr val="FF0000"/>
                </a:solidFill>
                <a:cs typeface="Vani" panose="020B0502040204020203" pitchFamily="34" charset="0"/>
              </a:rPr>
              <a:t>Controle Social </a:t>
            </a:r>
          </a:p>
          <a:p>
            <a:pPr marL="342900" indent="-342900" algn="ctr" eaLnBrk="0" hangingPunct="0">
              <a:lnSpc>
                <a:spcPct val="75000"/>
              </a:lnSpc>
              <a:spcBef>
                <a:spcPct val="20000"/>
              </a:spcBef>
              <a:buClr>
                <a:schemeClr val="bg1"/>
              </a:buClr>
            </a:pPr>
            <a:endParaRPr lang="en-US" altLang="pt-BR" sz="36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591268"/>
            <a:ext cx="4245989" cy="4104456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4860032" y="6309320"/>
            <a:ext cx="38931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900" dirty="0"/>
              <a:t>Imagem do portal consciência política http://www.portalconscienciapolitica.com.br/products/controle-social/</a:t>
            </a:r>
          </a:p>
        </p:txBody>
      </p:sp>
      <p:sp>
        <p:nvSpPr>
          <p:cNvPr id="2" name="Retângulo 1"/>
          <p:cNvSpPr/>
          <p:nvPr/>
        </p:nvSpPr>
        <p:spPr>
          <a:xfrm>
            <a:off x="132827" y="2248626"/>
            <a:ext cx="4572000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t-BR" dirty="0"/>
              <a:t>O controle social é entendido como a participação do cidadão na </a:t>
            </a:r>
            <a:r>
              <a:rPr lang="pt-BR" b="1" dirty="0">
                <a:solidFill>
                  <a:schemeClr val="tx2">
                    <a:lumMod val="75000"/>
                  </a:schemeClr>
                </a:solidFill>
              </a:rPr>
              <a:t>gestão pública</a:t>
            </a:r>
            <a:r>
              <a:rPr lang="pt-BR" dirty="0"/>
              <a:t>, na </a:t>
            </a:r>
            <a:r>
              <a:rPr lang="pt-BR" b="1" dirty="0">
                <a:solidFill>
                  <a:schemeClr val="tx2">
                    <a:lumMod val="75000"/>
                  </a:schemeClr>
                </a:solidFill>
              </a:rPr>
              <a:t>fiscalização</a:t>
            </a:r>
            <a:r>
              <a:rPr lang="pt-BR" dirty="0"/>
              <a:t>, no </a:t>
            </a:r>
            <a:r>
              <a:rPr lang="pt-BR" b="1" dirty="0">
                <a:solidFill>
                  <a:schemeClr val="tx2">
                    <a:lumMod val="75000"/>
                  </a:schemeClr>
                </a:solidFill>
              </a:rPr>
              <a:t>monitoramento</a:t>
            </a:r>
            <a:r>
              <a:rPr lang="pt-BR" dirty="0"/>
              <a:t> e no </a:t>
            </a:r>
            <a:r>
              <a:rPr lang="pt-BR" b="1" dirty="0">
                <a:solidFill>
                  <a:schemeClr val="tx2">
                    <a:lumMod val="75000"/>
                  </a:schemeClr>
                </a:solidFill>
              </a:rPr>
              <a:t>controle</a:t>
            </a:r>
            <a:r>
              <a:rPr lang="pt-BR" dirty="0"/>
              <a:t> das ações da Administração Pública. 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t-BR" dirty="0"/>
              <a:t>Contribui para </a:t>
            </a:r>
            <a:r>
              <a:rPr lang="pt-BR" b="1" dirty="0">
                <a:solidFill>
                  <a:schemeClr val="tx2">
                    <a:lumMod val="75000"/>
                  </a:schemeClr>
                </a:solidFill>
              </a:rPr>
              <a:t>aproximar a sociedade do Estado</a:t>
            </a:r>
            <a:r>
              <a:rPr lang="pt-BR" dirty="0"/>
              <a:t>, abrindo a oportunidade de os cidadãos acompanharem as ações dos governos e cobrarem uma boa gestão pública.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t-BR" dirty="0">
                <a:solidFill>
                  <a:srgbClr val="000000"/>
                </a:solidFill>
              </a:rPr>
              <a:t>Trata-se de </a:t>
            </a:r>
            <a:r>
              <a:rPr lang="pt-BR" b="1" dirty="0">
                <a:solidFill>
                  <a:schemeClr val="tx2">
                    <a:lumMod val="75000"/>
                  </a:schemeClr>
                </a:solidFill>
              </a:rPr>
              <a:t>importante mecanismo de prevenção da corrupção e de fortalecimento da cidadania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471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584" y="938213"/>
            <a:ext cx="7920880" cy="126206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altLang="pt-BR" sz="3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QUAL É A IMPORTÂNCIA DO CONTROLE SOCIAL?</a:t>
            </a:r>
          </a:p>
        </p:txBody>
      </p:sp>
      <p:grpSp>
        <p:nvGrpSpPr>
          <p:cNvPr id="7171" name="Grupo 4"/>
          <p:cNvGrpSpPr>
            <a:grpSpLocks/>
          </p:cNvGrpSpPr>
          <p:nvPr/>
        </p:nvGrpSpPr>
        <p:grpSpPr bwMode="auto">
          <a:xfrm>
            <a:off x="1044170" y="2420888"/>
            <a:ext cx="3358416" cy="1887538"/>
            <a:chOff x="930" y="134168"/>
            <a:chExt cx="3632042" cy="2176611"/>
          </a:xfrm>
        </p:grpSpPr>
        <p:sp>
          <p:nvSpPr>
            <p:cNvPr id="15" name="Retângulo 14"/>
            <p:cNvSpPr/>
            <p:nvPr/>
          </p:nvSpPr>
          <p:spPr>
            <a:xfrm>
              <a:off x="5287" y="134168"/>
              <a:ext cx="3627685" cy="217661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tângulo 15"/>
            <p:cNvSpPr/>
            <p:nvPr/>
          </p:nvSpPr>
          <p:spPr>
            <a:xfrm>
              <a:off x="930" y="134168"/>
              <a:ext cx="3627685" cy="21766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sz="2400" dirty="0">
                  <a:latin typeface="+mj-lt"/>
                </a:rPr>
                <a:t>Prevenção da corrupção em complemento aos controles institucionais</a:t>
              </a:r>
            </a:p>
          </p:txBody>
        </p:sp>
      </p:grpSp>
      <p:grpSp>
        <p:nvGrpSpPr>
          <p:cNvPr id="7172" name="Grupo 5"/>
          <p:cNvGrpSpPr>
            <a:grpSpLocks/>
          </p:cNvGrpSpPr>
          <p:nvPr/>
        </p:nvGrpSpPr>
        <p:grpSpPr bwMode="auto">
          <a:xfrm>
            <a:off x="4746004" y="2420888"/>
            <a:ext cx="3354388" cy="1887538"/>
            <a:chOff x="3991384" y="134168"/>
            <a:chExt cx="3627685" cy="2176611"/>
          </a:xfrm>
        </p:grpSpPr>
        <p:sp>
          <p:nvSpPr>
            <p:cNvPr id="13" name="Retângulo 12"/>
            <p:cNvSpPr/>
            <p:nvPr/>
          </p:nvSpPr>
          <p:spPr>
            <a:xfrm>
              <a:off x="3991384" y="134168"/>
              <a:ext cx="3627685" cy="217661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tângulo 13"/>
            <p:cNvSpPr/>
            <p:nvPr/>
          </p:nvSpPr>
          <p:spPr>
            <a:xfrm>
              <a:off x="3991384" y="134168"/>
              <a:ext cx="3627685" cy="21766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sz="2400" dirty="0">
                  <a:latin typeface="+mj-lt"/>
                </a:rPr>
                <a:t>Ampliação da qualidade da ação estatal</a:t>
              </a:r>
            </a:p>
          </p:txBody>
        </p:sp>
      </p:grpSp>
      <p:grpSp>
        <p:nvGrpSpPr>
          <p:cNvPr id="7173" name="Grupo 6"/>
          <p:cNvGrpSpPr>
            <a:grpSpLocks/>
          </p:cNvGrpSpPr>
          <p:nvPr/>
        </p:nvGrpSpPr>
        <p:grpSpPr bwMode="auto">
          <a:xfrm>
            <a:off x="1038924" y="4655661"/>
            <a:ext cx="3363662" cy="1889125"/>
            <a:chOff x="930" y="2673548"/>
            <a:chExt cx="3637716" cy="2176611"/>
          </a:xfrm>
        </p:grpSpPr>
        <p:sp>
          <p:nvSpPr>
            <p:cNvPr id="11" name="Retângulo 10"/>
            <p:cNvSpPr/>
            <p:nvPr/>
          </p:nvSpPr>
          <p:spPr>
            <a:xfrm>
              <a:off x="930" y="2673548"/>
              <a:ext cx="3627685" cy="217661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tângulo 11"/>
            <p:cNvSpPr/>
            <p:nvPr/>
          </p:nvSpPr>
          <p:spPr>
            <a:xfrm>
              <a:off x="10961" y="2673548"/>
              <a:ext cx="3627685" cy="21766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sz="2400" dirty="0">
                  <a:latin typeface="+mj-lt"/>
                </a:rPr>
                <a:t>Disseminação de cultura de participação na gestão pública</a:t>
              </a:r>
            </a:p>
          </p:txBody>
        </p:sp>
      </p:grpSp>
      <p:grpSp>
        <p:nvGrpSpPr>
          <p:cNvPr id="7174" name="Grupo 7"/>
          <p:cNvGrpSpPr>
            <a:grpSpLocks/>
          </p:cNvGrpSpPr>
          <p:nvPr/>
        </p:nvGrpSpPr>
        <p:grpSpPr bwMode="auto">
          <a:xfrm>
            <a:off x="4746004" y="4655661"/>
            <a:ext cx="3354388" cy="1889125"/>
            <a:chOff x="3991384" y="2673548"/>
            <a:chExt cx="3627685" cy="2176611"/>
          </a:xfrm>
        </p:grpSpPr>
        <p:sp>
          <p:nvSpPr>
            <p:cNvPr id="9" name="Retângulo 8"/>
            <p:cNvSpPr/>
            <p:nvPr/>
          </p:nvSpPr>
          <p:spPr>
            <a:xfrm>
              <a:off x="3991384" y="2673548"/>
              <a:ext cx="3627685" cy="217661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tângulo 9"/>
            <p:cNvSpPr/>
            <p:nvPr/>
          </p:nvSpPr>
          <p:spPr>
            <a:xfrm>
              <a:off x="3991384" y="2673548"/>
              <a:ext cx="3627685" cy="21766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sz="2400" dirty="0">
                  <a:latin typeface="+mj-lt"/>
                </a:rPr>
                <a:t>Orientação do Estado pela sociedade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5501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>
            <a:off x="467544" y="1101232"/>
            <a:ext cx="8045450" cy="574675"/>
          </a:xfrm>
          <a:prstGeom prst="flowChartAlternateProcess">
            <a:avLst/>
          </a:prstGeom>
          <a:solidFill>
            <a:srgbClr val="3333CC"/>
          </a:solidFill>
          <a:ln w="25560">
            <a:solidFill>
              <a:srgbClr val="232395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2600" b="1" dirty="0">
                <a:solidFill>
                  <a:srgbClr val="FFFFFF"/>
                </a:solidFill>
                <a:latin typeface="Verdana" pitchFamily="32" charset="0"/>
              </a:rPr>
              <a:t>Controle Social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13568" y="4224130"/>
            <a:ext cx="8099425" cy="169495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9pPr>
          </a:lstStyle>
          <a:p>
            <a:pPr algn="just">
              <a:buClrTx/>
              <a:buFontTx/>
              <a:buNone/>
              <a:defRPr/>
            </a:pPr>
            <a:r>
              <a:rPr lang="pt-BR" sz="2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Os Conselhos de Saúde (no âmbito político-administrativo) são exemplos de instituições públicas que exercem, nos limites de suas atribuições, o controle social das políticas públicas de saúde.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13569" y="2017904"/>
            <a:ext cx="8153400" cy="18642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spcBef>
                <a:spcPts val="1200"/>
              </a:spcBef>
              <a:buClr>
                <a:srgbClr val="3333CC"/>
              </a:buClr>
              <a:tabLst>
                <a:tab pos="307975" algn="l"/>
                <a:tab pos="755650" algn="l"/>
                <a:tab pos="1204913" algn="l"/>
                <a:tab pos="1654175" algn="l"/>
                <a:tab pos="2103438" algn="l"/>
                <a:tab pos="2552700" algn="l"/>
                <a:tab pos="3001963" algn="l"/>
                <a:tab pos="3451225" algn="l"/>
                <a:tab pos="3900488" algn="l"/>
                <a:tab pos="4349750" algn="l"/>
                <a:tab pos="4799013" algn="l"/>
                <a:tab pos="5248275" algn="l"/>
                <a:tab pos="5697538" algn="l"/>
                <a:tab pos="6146800" algn="l"/>
                <a:tab pos="6596063" algn="l"/>
                <a:tab pos="7045325" algn="l"/>
                <a:tab pos="7494588" algn="l"/>
                <a:tab pos="7943850" algn="l"/>
                <a:tab pos="8393113" algn="l"/>
                <a:tab pos="8842375" algn="l"/>
                <a:tab pos="9291638" algn="l"/>
              </a:tabLst>
              <a:defRPr/>
            </a:pPr>
            <a:r>
              <a:rPr lang="pt-BR" sz="2000" u="sng" dirty="0">
                <a:latin typeface="Calibri" panose="020F0502020204030204" pitchFamily="34" charset="0"/>
                <a:ea typeface="Verdana" pitchFamily="32" charset="0"/>
                <a:cs typeface="Verdana" pitchFamily="32" charset="0"/>
              </a:rPr>
              <a:t>O Controle Social é exercido:</a:t>
            </a:r>
          </a:p>
          <a:p>
            <a:pPr marL="702900" lvl="1" indent="-342900" algn="just">
              <a:spcBef>
                <a:spcPts val="600"/>
              </a:spcBef>
              <a:buFont typeface="Wingdings" panose="05000000000000000000" pitchFamily="2" charset="2"/>
              <a:buChar char="ü"/>
              <a:tabLst>
                <a:tab pos="307975" algn="l"/>
                <a:tab pos="755650" algn="l"/>
                <a:tab pos="1204913" algn="l"/>
                <a:tab pos="1654175" algn="l"/>
                <a:tab pos="2103438" algn="l"/>
                <a:tab pos="2552700" algn="l"/>
                <a:tab pos="3001963" algn="l"/>
                <a:tab pos="3451225" algn="l"/>
                <a:tab pos="3900488" algn="l"/>
                <a:tab pos="4349750" algn="l"/>
                <a:tab pos="4799013" algn="l"/>
                <a:tab pos="5248275" algn="l"/>
                <a:tab pos="5697538" algn="l"/>
                <a:tab pos="6146800" algn="l"/>
                <a:tab pos="6596063" algn="l"/>
                <a:tab pos="7045325" algn="l"/>
                <a:tab pos="7494588" algn="l"/>
                <a:tab pos="7943850" algn="l"/>
                <a:tab pos="8393113" algn="l"/>
                <a:tab pos="8842375" algn="l"/>
                <a:tab pos="9291638" algn="l"/>
              </a:tabLst>
              <a:defRPr/>
            </a:pPr>
            <a:r>
              <a:rPr lang="pt-BR" sz="2000" dirty="0">
                <a:latin typeface="Calibri" panose="020F0502020204030204" pitchFamily="34" charset="0"/>
                <a:ea typeface="Verdana" pitchFamily="32" charset="0"/>
                <a:cs typeface="Verdana" pitchFamily="32" charset="0"/>
              </a:rPr>
              <a:t>individualmente pelo cidadão;</a:t>
            </a:r>
          </a:p>
          <a:p>
            <a:pPr marL="702900" lvl="1" indent="-342900" algn="just">
              <a:spcBef>
                <a:spcPts val="600"/>
              </a:spcBef>
              <a:buFont typeface="Wingdings" panose="05000000000000000000" pitchFamily="2" charset="2"/>
              <a:buChar char="ü"/>
              <a:tabLst>
                <a:tab pos="307975" algn="l"/>
                <a:tab pos="755650" algn="l"/>
                <a:tab pos="1204913" algn="l"/>
                <a:tab pos="1654175" algn="l"/>
                <a:tab pos="2103438" algn="l"/>
                <a:tab pos="2552700" algn="l"/>
                <a:tab pos="3001963" algn="l"/>
                <a:tab pos="3451225" algn="l"/>
                <a:tab pos="3900488" algn="l"/>
                <a:tab pos="4349750" algn="l"/>
                <a:tab pos="4799013" algn="l"/>
                <a:tab pos="5248275" algn="l"/>
                <a:tab pos="5697538" algn="l"/>
                <a:tab pos="6146800" algn="l"/>
                <a:tab pos="6596063" algn="l"/>
                <a:tab pos="7045325" algn="l"/>
                <a:tab pos="7494588" algn="l"/>
                <a:tab pos="7943850" algn="l"/>
                <a:tab pos="8393113" algn="l"/>
                <a:tab pos="8842375" algn="l"/>
                <a:tab pos="9291638" algn="l"/>
              </a:tabLst>
              <a:defRPr/>
            </a:pPr>
            <a:r>
              <a:rPr lang="pt-BR" sz="2000" dirty="0">
                <a:latin typeface="Calibri" panose="020F0502020204030204" pitchFamily="34" charset="0"/>
                <a:ea typeface="Verdana" pitchFamily="32" charset="0"/>
                <a:cs typeface="Verdana" pitchFamily="32" charset="0"/>
              </a:rPr>
              <a:t>coletivamente, pela organização da sociedade civil;</a:t>
            </a:r>
          </a:p>
          <a:p>
            <a:pPr marL="702900" lvl="1" indent="-342900" algn="just">
              <a:spcBef>
                <a:spcPts val="600"/>
              </a:spcBef>
              <a:buFont typeface="Wingdings" panose="05000000000000000000" pitchFamily="2" charset="2"/>
              <a:buChar char="ü"/>
              <a:tabLst>
                <a:tab pos="307975" algn="l"/>
                <a:tab pos="755650" algn="l"/>
                <a:tab pos="1204913" algn="l"/>
                <a:tab pos="1654175" algn="l"/>
                <a:tab pos="2103438" algn="l"/>
                <a:tab pos="2552700" algn="l"/>
                <a:tab pos="3001963" algn="l"/>
                <a:tab pos="3451225" algn="l"/>
                <a:tab pos="3900488" algn="l"/>
                <a:tab pos="4349750" algn="l"/>
                <a:tab pos="4799013" algn="l"/>
                <a:tab pos="5248275" algn="l"/>
                <a:tab pos="5697538" algn="l"/>
                <a:tab pos="6146800" algn="l"/>
                <a:tab pos="6596063" algn="l"/>
                <a:tab pos="7045325" algn="l"/>
                <a:tab pos="7494588" algn="l"/>
                <a:tab pos="7943850" algn="l"/>
                <a:tab pos="8393113" algn="l"/>
                <a:tab pos="8842375" algn="l"/>
                <a:tab pos="9291638" algn="l"/>
              </a:tabLst>
              <a:defRPr/>
            </a:pPr>
            <a:r>
              <a:rPr lang="pt-BR" sz="2000" dirty="0">
                <a:latin typeface="Calibri" panose="020F0502020204030204" pitchFamily="34" charset="0"/>
                <a:ea typeface="Verdana" pitchFamily="32" charset="0"/>
                <a:cs typeface="Verdana" pitchFamily="32" charset="0"/>
              </a:rPr>
              <a:t>coletivamente, pela atuação de instituições públicas representativas dos interesses sociais.</a:t>
            </a:r>
          </a:p>
        </p:txBody>
      </p:sp>
    </p:spTree>
    <p:extLst>
      <p:ext uri="{BB962C8B-B14F-4D97-AF65-F5344CB8AC3E}">
        <p14:creationId xmlns:p14="http://schemas.microsoft.com/office/powerpoint/2010/main" val="2790363368"/>
      </p:ext>
    </p:extLst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/>
          <p:cNvSpPr>
            <a:spLocks noChangeArrowheads="1"/>
          </p:cNvSpPr>
          <p:nvPr/>
        </p:nvSpPr>
        <p:spPr bwMode="auto">
          <a:xfrm>
            <a:off x="467544" y="834480"/>
            <a:ext cx="8045450" cy="574675"/>
          </a:xfrm>
          <a:prstGeom prst="flowChartAlternateProcess">
            <a:avLst/>
          </a:prstGeom>
          <a:solidFill>
            <a:srgbClr val="3333CC"/>
          </a:solidFill>
          <a:ln w="25560">
            <a:solidFill>
              <a:srgbClr val="232395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2600" b="1" dirty="0">
                <a:solidFill>
                  <a:srgbClr val="FFFFFF"/>
                </a:solidFill>
                <a:latin typeface="Verdana" pitchFamily="32" charset="0"/>
              </a:rPr>
              <a:t>O SUS e o Controle Social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95536" y="2178770"/>
            <a:ext cx="8020050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9pPr>
          </a:lstStyle>
          <a:p>
            <a:pPr>
              <a:buClrTx/>
              <a:buFontTx/>
              <a:buNone/>
            </a:pPr>
            <a:r>
              <a:rPr lang="pt-BR" sz="2000" b="1" dirty="0">
                <a:solidFill>
                  <a:schemeClr val="tx1"/>
                </a:solidFill>
                <a:latin typeface="Verdana" pitchFamily="32" charset="0"/>
              </a:rPr>
              <a:t>Participação da comunidade como diretriz de organização do SUS.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916238" y="2852936"/>
            <a:ext cx="62277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r>
              <a:rPr lang="pt-BR" sz="1200" b="1" dirty="0">
                <a:solidFill>
                  <a:srgbClr val="FF0000"/>
                </a:solidFill>
                <a:latin typeface="Verdana" pitchFamily="32" charset="0"/>
              </a:rPr>
              <a:t>Inciso III do Art. 198 da Constituição Federal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95536" y="3294465"/>
            <a:ext cx="8239918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9pPr>
          </a:lstStyle>
          <a:p>
            <a:pPr>
              <a:buClrTx/>
              <a:buFontTx/>
              <a:buNone/>
            </a:pPr>
            <a:r>
              <a:rPr lang="pt-BR" sz="2000" dirty="0">
                <a:solidFill>
                  <a:schemeClr val="accent6">
                    <a:lumMod val="50000"/>
                  </a:schemeClr>
                </a:solidFill>
                <a:latin typeface="Verdana" pitchFamily="32" charset="0"/>
              </a:rPr>
              <a:t> </a:t>
            </a:r>
            <a:r>
              <a:rPr lang="pt-BR" sz="2000" b="1" dirty="0">
                <a:solidFill>
                  <a:schemeClr val="tx1"/>
                </a:solidFill>
                <a:latin typeface="Verdana" pitchFamily="32" charset="0"/>
              </a:rPr>
              <a:t>Participação da comunidade como princípio do SUS</a:t>
            </a:r>
            <a:r>
              <a:rPr lang="pt-BR" sz="2000" dirty="0">
                <a:solidFill>
                  <a:schemeClr val="tx1"/>
                </a:solidFill>
                <a:latin typeface="Verdana" pitchFamily="32" charset="0"/>
              </a:rPr>
              <a:t>.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916238" y="3645024"/>
            <a:ext cx="62277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r>
              <a:rPr lang="pt-BR" sz="1200" b="1" dirty="0">
                <a:solidFill>
                  <a:srgbClr val="FF0000"/>
                </a:solidFill>
                <a:latin typeface="Verdana" pitchFamily="32" charset="0"/>
              </a:rPr>
              <a:t>Inciso 8º do Art. 7º da Lei nº 8.080/1990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92944" y="3986460"/>
            <a:ext cx="8020050" cy="101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t-BR" sz="2000" b="1" dirty="0">
                <a:solidFill>
                  <a:schemeClr val="accent6">
                    <a:lumMod val="50000"/>
                  </a:schemeClr>
                </a:solidFill>
                <a:latin typeface="Verdana" pitchFamily="32" charset="0"/>
              </a:rPr>
              <a:t> </a:t>
            </a:r>
            <a:r>
              <a:rPr lang="pt-BR" sz="2000" b="1" dirty="0">
                <a:solidFill>
                  <a:schemeClr val="tx1"/>
                </a:solidFill>
                <a:latin typeface="Verdana" pitchFamily="32" charset="0"/>
              </a:rPr>
              <a:t>Recursos do SUS devem ser depositados em conta especial, movimentados sob fiscalização dos Conselhos de Saúde .</a:t>
            </a:r>
          </a:p>
        </p:txBody>
      </p:sp>
      <p:sp>
        <p:nvSpPr>
          <p:cNvPr id="6153" name="Text Box 4"/>
          <p:cNvSpPr txBox="1">
            <a:spLocks noChangeArrowheads="1"/>
          </p:cNvSpPr>
          <p:nvPr/>
        </p:nvSpPr>
        <p:spPr bwMode="auto">
          <a:xfrm>
            <a:off x="395536" y="1478537"/>
            <a:ext cx="8020050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9pPr>
          </a:lstStyle>
          <a:p>
            <a:pPr>
              <a:buClrTx/>
              <a:buFontTx/>
              <a:buNone/>
            </a:pPr>
            <a:r>
              <a:rPr lang="pt-BR" sz="2000" b="1" dirty="0">
                <a:solidFill>
                  <a:schemeClr val="tx1"/>
                </a:solidFill>
                <a:latin typeface="Verdana" pitchFamily="32" charset="0"/>
              </a:rPr>
              <a:t>Saúde como direito social</a:t>
            </a:r>
          </a:p>
        </p:txBody>
      </p:sp>
      <p:sp>
        <p:nvSpPr>
          <p:cNvPr id="6154" name="Text Box 5"/>
          <p:cNvSpPr txBox="1">
            <a:spLocks noChangeArrowheads="1"/>
          </p:cNvSpPr>
          <p:nvPr/>
        </p:nvSpPr>
        <p:spPr bwMode="auto">
          <a:xfrm>
            <a:off x="2916238" y="1772816"/>
            <a:ext cx="62277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r>
              <a:rPr lang="pt-BR" sz="1200" b="1" dirty="0">
                <a:solidFill>
                  <a:srgbClr val="FF0000"/>
                </a:solidFill>
                <a:latin typeface="Verdana" pitchFamily="32" charset="0"/>
              </a:rPr>
              <a:t>Caput do Art. 6º da Constituição Federal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916238" y="4788527"/>
            <a:ext cx="622776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r>
              <a:rPr lang="pt-BR" sz="1200" b="1" dirty="0">
                <a:solidFill>
                  <a:srgbClr val="FF0000"/>
                </a:solidFill>
                <a:latin typeface="Verdana" pitchFamily="32" charset="0"/>
              </a:rPr>
              <a:t>Art. 33 da Lei nº 8.080/1990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95536" y="5301207"/>
            <a:ext cx="8020050" cy="123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9pPr>
          </a:lstStyle>
          <a:p>
            <a:pPr>
              <a:buClrTx/>
              <a:buFontTx/>
              <a:buNone/>
            </a:pPr>
            <a:r>
              <a:rPr lang="pt-BR" sz="2000" dirty="0">
                <a:solidFill>
                  <a:schemeClr val="tx1"/>
                </a:solidFill>
                <a:latin typeface="Verdana" pitchFamily="32" charset="0"/>
              </a:rPr>
              <a:t>O SUS contará com instâncias colegiadas em cada esfera de governo, sem prejuízo às funções do Poder Legislativo:</a:t>
            </a:r>
          </a:p>
          <a:p>
            <a:pPr>
              <a:spcBef>
                <a:spcPts val="1200"/>
              </a:spcBef>
              <a:buClrTx/>
              <a:buFontTx/>
              <a:buNone/>
            </a:pPr>
            <a:r>
              <a:rPr lang="pt-BR" sz="2400" b="1" u="sng" dirty="0">
                <a:solidFill>
                  <a:schemeClr val="accent1">
                    <a:lumMod val="50000"/>
                  </a:schemeClr>
                </a:solidFill>
                <a:latin typeface="Verdana" pitchFamily="32" charset="0"/>
              </a:rPr>
              <a:t>Conferência de Saúde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Verdana" pitchFamily="32" charset="0"/>
              </a:rPr>
              <a:t>      </a:t>
            </a:r>
            <a:r>
              <a:rPr lang="pt-BR" sz="2400" b="1" u="sng" dirty="0">
                <a:solidFill>
                  <a:schemeClr val="accent1">
                    <a:lumMod val="50000"/>
                  </a:schemeClr>
                </a:solidFill>
                <a:latin typeface="Verdana" pitchFamily="32" charset="0"/>
              </a:rPr>
              <a:t>Conselho de Saúde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156176" y="6476364"/>
            <a:ext cx="2880320" cy="27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spcBef>
                <a:spcPts val="1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Humnst777 Blk BT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r>
              <a:rPr lang="pt-BR" sz="1200" b="1" dirty="0">
                <a:solidFill>
                  <a:srgbClr val="FF0000"/>
                </a:solidFill>
                <a:latin typeface="Verdana" pitchFamily="32" charset="0"/>
              </a:rPr>
              <a:t>Art. 1º da Lei nº 8.142/1990</a:t>
            </a:r>
          </a:p>
        </p:txBody>
      </p:sp>
    </p:spTree>
    <p:extLst>
      <p:ext uri="{BB962C8B-B14F-4D97-AF65-F5344CB8AC3E}">
        <p14:creationId xmlns:p14="http://schemas.microsoft.com/office/powerpoint/2010/main" val="256685024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30413" y="1221828"/>
            <a:ext cx="8166100" cy="1433461"/>
          </a:xfrm>
          <a:ln>
            <a:solidFill>
              <a:schemeClr val="accent2"/>
            </a:solidFill>
          </a:ln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pt-BR" sz="6400" b="1" dirty="0">
                <a:solidFill>
                  <a:schemeClr val="tx2"/>
                </a:solidFill>
              </a:rPr>
              <a:t>Marco Regulatório</a:t>
            </a:r>
            <a:r>
              <a:rPr lang="pt-BR" sz="6400" dirty="0">
                <a:solidFill>
                  <a:schemeClr val="tx2"/>
                </a:solidFill>
              </a:rPr>
              <a:t>: </a:t>
            </a:r>
          </a:p>
          <a:p>
            <a:pPr marL="0" indent="0">
              <a:buNone/>
            </a:pPr>
            <a:r>
              <a:rPr lang="pt-BR" sz="6400" dirty="0">
                <a:solidFill>
                  <a:schemeClr val="tx2"/>
                </a:solidFill>
              </a:rPr>
              <a:t>Lei Complementar 141/2012;</a:t>
            </a:r>
          </a:p>
          <a:p>
            <a:pPr marL="0" indent="0">
              <a:buNone/>
            </a:pPr>
            <a:r>
              <a:rPr lang="pt-BR" sz="6400" dirty="0">
                <a:solidFill>
                  <a:schemeClr val="tx2"/>
                </a:solidFill>
              </a:rPr>
              <a:t>Lei 8.080/1990;</a:t>
            </a:r>
          </a:p>
          <a:p>
            <a:pPr marL="0" indent="0">
              <a:buNone/>
            </a:pPr>
            <a:r>
              <a:rPr lang="pt-BR" sz="6400" dirty="0">
                <a:solidFill>
                  <a:schemeClr val="tx2"/>
                </a:solidFill>
              </a:rPr>
              <a:t>Normas Regulamentares. </a:t>
            </a:r>
            <a:endParaRPr lang="pt-BR" sz="6400" b="1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pt-BR" sz="2400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539552" y="652983"/>
            <a:ext cx="7992888" cy="479104"/>
          </a:xfrm>
        </p:spPr>
        <p:txBody>
          <a:bodyPr wrap="square" lIns="83064" tIns="43193" rIns="83064" bIns="43193" anchor="t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CC"/>
              </a:buClr>
              <a:tabLst>
                <a:tab pos="0" algn="l"/>
                <a:tab pos="413159" algn="l"/>
                <a:tab pos="827784" algn="l"/>
                <a:tab pos="1242408" algn="l"/>
                <a:tab pos="1657033" algn="l"/>
                <a:tab pos="2071657" algn="l"/>
                <a:tab pos="2486282" algn="l"/>
                <a:tab pos="2900905" algn="l"/>
                <a:tab pos="3315530" algn="l"/>
                <a:tab pos="3730154" algn="l"/>
                <a:tab pos="4144779" algn="l"/>
                <a:tab pos="4559403" algn="l"/>
                <a:tab pos="4974028" algn="l"/>
                <a:tab pos="5388652" algn="l"/>
                <a:tab pos="5803276" algn="l"/>
                <a:tab pos="6217900" algn="l"/>
                <a:tab pos="6632525" algn="l"/>
                <a:tab pos="7047149" algn="l"/>
                <a:tab pos="7461774" algn="l"/>
                <a:tab pos="7876398" algn="l"/>
                <a:tab pos="8291023" algn="l"/>
                <a:tab pos="8685135" algn="l"/>
                <a:tab pos="9353222" algn="l"/>
              </a:tabLst>
            </a:pPr>
            <a:r>
              <a:rPr lang="en-GB" altLang="pt-BR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Competências do Conselho de Saúde</a:t>
            </a:r>
          </a:p>
        </p:txBody>
      </p:sp>
      <p:sp>
        <p:nvSpPr>
          <p:cNvPr id="4" name="Retângulo 3"/>
          <p:cNvSpPr/>
          <p:nvPr/>
        </p:nvSpPr>
        <p:spPr>
          <a:xfrm>
            <a:off x="230413" y="2810615"/>
            <a:ext cx="477363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/>
              <a:t>Principais competências dos conselhos de saúde: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Estabelecimento de </a:t>
            </a:r>
            <a:r>
              <a:rPr lang="pt-BR" sz="2000" u="sng" dirty="0"/>
              <a:t>diretrizes para o Plano de Saúde</a:t>
            </a:r>
            <a:r>
              <a:rPr lang="pt-BR" sz="2000" dirty="0"/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/>
              <a:t>Análise do Relatório Anual de Gestão (</a:t>
            </a:r>
            <a:r>
              <a:rPr lang="pt-BR" sz="2000" u="sng" dirty="0"/>
              <a:t>Prestação de Contas</a:t>
            </a:r>
            <a:r>
              <a:rPr lang="pt-BR" sz="2000" dirty="0"/>
              <a:t>);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u="sng" dirty="0"/>
              <a:t>Fiscalização</a:t>
            </a:r>
            <a:r>
              <a:rPr lang="pt-BR" sz="2000" dirty="0"/>
              <a:t>.</a:t>
            </a:r>
          </a:p>
          <a:p>
            <a:r>
              <a:rPr lang="pt-BR" sz="2000" dirty="0"/>
              <a:t> 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30413" y="5445225"/>
            <a:ext cx="8748972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Ao exercer o controle social do SUS, o conselho deve </a:t>
            </a:r>
            <a:r>
              <a:rPr lang="pt-BR" b="1" dirty="0"/>
              <a:t>participar da fiscalização e do planejamento</a:t>
            </a:r>
            <a:r>
              <a:rPr lang="pt-BR" dirty="0"/>
              <a:t> das políticas de saúde, propondo a forma de emprego dos recursos destinados a essa área, bem como verificando a conformidade na utilização dos recursos recebidos pelos Fundos Estaduais e Municipais de Saúde.</a:t>
            </a:r>
            <a:endParaRPr lang="en-GB" alt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07" y="2883002"/>
            <a:ext cx="4045605" cy="256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6658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11560" y="1030413"/>
            <a:ext cx="7992888" cy="479104"/>
          </a:xfrm>
        </p:spPr>
        <p:txBody>
          <a:bodyPr wrap="square" lIns="83064" tIns="43193" rIns="83064" bIns="43193" anchor="t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CC"/>
              </a:buClr>
              <a:tabLst>
                <a:tab pos="0" algn="l"/>
                <a:tab pos="413159" algn="l"/>
                <a:tab pos="827784" algn="l"/>
                <a:tab pos="1242408" algn="l"/>
                <a:tab pos="1657033" algn="l"/>
                <a:tab pos="2071657" algn="l"/>
                <a:tab pos="2486282" algn="l"/>
                <a:tab pos="2900905" algn="l"/>
                <a:tab pos="3315530" algn="l"/>
                <a:tab pos="3730154" algn="l"/>
                <a:tab pos="4144779" algn="l"/>
                <a:tab pos="4559403" algn="l"/>
                <a:tab pos="4974028" algn="l"/>
                <a:tab pos="5388652" algn="l"/>
                <a:tab pos="5803276" algn="l"/>
                <a:tab pos="6217900" algn="l"/>
                <a:tab pos="6632525" algn="l"/>
                <a:tab pos="7047149" algn="l"/>
                <a:tab pos="7461774" algn="l"/>
                <a:tab pos="7876398" algn="l"/>
                <a:tab pos="8291023" algn="l"/>
                <a:tab pos="8685135" algn="l"/>
                <a:tab pos="9353222" algn="l"/>
              </a:tabLst>
            </a:pPr>
            <a:r>
              <a:rPr lang="en-GB" altLang="pt-BR" sz="3200" b="1" dirty="0">
                <a:solidFill>
                  <a:schemeClr val="tx2"/>
                </a:solidFill>
              </a:rPr>
              <a:t>Controle Social no </a:t>
            </a:r>
            <a:r>
              <a:rPr lang="en-GB" altLang="pt-BR" sz="3200" b="1" dirty="0" err="1">
                <a:solidFill>
                  <a:schemeClr val="tx2"/>
                </a:solidFill>
              </a:rPr>
              <a:t>Financiamento</a:t>
            </a:r>
            <a:r>
              <a:rPr lang="en-GB" altLang="pt-BR" sz="3200" b="1" dirty="0">
                <a:solidFill>
                  <a:schemeClr val="tx2"/>
                </a:solidFill>
              </a:rPr>
              <a:t> da Saúde </a:t>
            </a:r>
          </a:p>
        </p:txBody>
      </p:sp>
      <p:sp>
        <p:nvSpPr>
          <p:cNvPr id="4" name="Retângulo 3"/>
          <p:cNvSpPr/>
          <p:nvPr/>
        </p:nvSpPr>
        <p:spPr>
          <a:xfrm>
            <a:off x="332000" y="1772816"/>
            <a:ext cx="8552008" cy="37444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u="sng" dirty="0">
                <a:solidFill>
                  <a:schemeClr val="tx1"/>
                </a:solidFill>
              </a:rPr>
              <a:t>Lei Complementar 141/2012, art.38</a:t>
            </a:r>
            <a:r>
              <a:rPr lang="pt-BR" sz="2000" dirty="0">
                <a:solidFill>
                  <a:schemeClr val="tx1"/>
                </a:solidFill>
              </a:rPr>
              <a:t>:</a:t>
            </a:r>
          </a:p>
          <a:p>
            <a:r>
              <a:rPr lang="pt-BR" sz="2000" dirty="0">
                <a:solidFill>
                  <a:schemeClr val="tx1"/>
                </a:solidFill>
              </a:rPr>
              <a:t>O Poder Legislativo com auxílio dos TC, do </a:t>
            </a:r>
            <a:r>
              <a:rPr lang="pt-BR" sz="2000" dirty="0" err="1">
                <a:solidFill>
                  <a:schemeClr val="tx1"/>
                </a:solidFill>
              </a:rPr>
              <a:t>Denasus</a:t>
            </a:r>
            <a:r>
              <a:rPr lang="pt-BR" sz="2000" dirty="0">
                <a:solidFill>
                  <a:schemeClr val="tx1"/>
                </a:solidFill>
              </a:rPr>
              <a:t>, do CI e do </a:t>
            </a:r>
            <a:r>
              <a:rPr lang="pt-BR" sz="2000" b="1" u="sng" dirty="0">
                <a:solidFill>
                  <a:schemeClr val="tx1"/>
                </a:solidFill>
              </a:rPr>
              <a:t>Controle Social</a:t>
            </a:r>
            <a:r>
              <a:rPr lang="pt-BR" sz="2000" dirty="0">
                <a:solidFill>
                  <a:schemeClr val="tx1"/>
                </a:solidFill>
              </a:rPr>
              <a:t>, fiscalizará o cumprimento das normas dessa LC, com ênfase no que diz respeito:</a:t>
            </a:r>
          </a:p>
          <a:p>
            <a:r>
              <a:rPr lang="pt-BR" sz="2000" dirty="0">
                <a:solidFill>
                  <a:schemeClr val="tx1"/>
                </a:solidFill>
              </a:rPr>
              <a:t>I - à </a:t>
            </a:r>
            <a:r>
              <a:rPr lang="pt-BR" sz="2000" u="sng" dirty="0">
                <a:solidFill>
                  <a:schemeClr val="tx1"/>
                </a:solidFill>
              </a:rPr>
              <a:t>elaboração e execução do Plano de Saúde Plurianual</a:t>
            </a:r>
            <a:r>
              <a:rPr lang="pt-BR" sz="2000" dirty="0">
                <a:solidFill>
                  <a:schemeClr val="tx1"/>
                </a:solidFill>
              </a:rPr>
              <a:t>;  </a:t>
            </a:r>
          </a:p>
          <a:p>
            <a:r>
              <a:rPr lang="pt-BR" sz="2000" dirty="0">
                <a:solidFill>
                  <a:schemeClr val="tx1"/>
                </a:solidFill>
              </a:rPr>
              <a:t>II - ao </a:t>
            </a:r>
            <a:r>
              <a:rPr lang="pt-BR" sz="2000" u="sng" dirty="0">
                <a:solidFill>
                  <a:schemeClr val="tx1"/>
                </a:solidFill>
              </a:rPr>
              <a:t>cumprimento das metas para a saúde</a:t>
            </a:r>
            <a:r>
              <a:rPr lang="pt-BR" sz="2000" dirty="0">
                <a:solidFill>
                  <a:schemeClr val="tx1"/>
                </a:solidFill>
              </a:rPr>
              <a:t> estabelecidas na lei de diretrizes orçamentárias;  </a:t>
            </a:r>
          </a:p>
          <a:p>
            <a:r>
              <a:rPr lang="pt-BR" sz="2000" dirty="0">
                <a:solidFill>
                  <a:schemeClr val="tx1"/>
                </a:solidFill>
              </a:rPr>
              <a:t>III - à </a:t>
            </a:r>
            <a:r>
              <a:rPr lang="pt-BR" sz="2000" u="sng" dirty="0">
                <a:solidFill>
                  <a:schemeClr val="tx1"/>
                </a:solidFill>
              </a:rPr>
              <a:t>aplicação dos recursos </a:t>
            </a:r>
            <a:r>
              <a:rPr lang="pt-BR" sz="2000" dirty="0">
                <a:solidFill>
                  <a:schemeClr val="tx1"/>
                </a:solidFill>
              </a:rPr>
              <a:t>mínimos em ações e serviços públicos de saúde, observadas as regras previstas nesta Lei Complementar;  </a:t>
            </a:r>
          </a:p>
          <a:p>
            <a:r>
              <a:rPr lang="pt-BR" sz="2000" dirty="0">
                <a:solidFill>
                  <a:schemeClr val="tx1"/>
                </a:solidFill>
              </a:rPr>
              <a:t>IV - às </a:t>
            </a:r>
            <a:r>
              <a:rPr lang="pt-BR" sz="2000" u="sng" dirty="0">
                <a:solidFill>
                  <a:schemeClr val="tx1"/>
                </a:solidFill>
              </a:rPr>
              <a:t>transferências dos recursos </a:t>
            </a:r>
            <a:r>
              <a:rPr lang="pt-BR" sz="2000" dirty="0">
                <a:solidFill>
                  <a:schemeClr val="tx1"/>
                </a:solidFill>
              </a:rPr>
              <a:t>aos Fundos de Saúde;  </a:t>
            </a:r>
          </a:p>
          <a:p>
            <a:r>
              <a:rPr lang="pt-BR" sz="2000" dirty="0">
                <a:solidFill>
                  <a:schemeClr val="tx1"/>
                </a:solidFill>
              </a:rPr>
              <a:t>V - à </a:t>
            </a:r>
            <a:r>
              <a:rPr lang="pt-BR" sz="2000" u="sng" dirty="0">
                <a:solidFill>
                  <a:schemeClr val="tx1"/>
                </a:solidFill>
              </a:rPr>
              <a:t>aplicação dos recursos vinculados </a:t>
            </a:r>
            <a:r>
              <a:rPr lang="pt-BR" sz="2000" dirty="0">
                <a:solidFill>
                  <a:schemeClr val="tx1"/>
                </a:solidFill>
              </a:rPr>
              <a:t>ao SUS;  </a:t>
            </a:r>
          </a:p>
          <a:p>
            <a:r>
              <a:rPr lang="pt-BR" sz="2000" dirty="0">
                <a:solidFill>
                  <a:schemeClr val="tx1"/>
                </a:solidFill>
              </a:rPr>
              <a:t>VI - à </a:t>
            </a:r>
            <a:r>
              <a:rPr lang="pt-BR" sz="2000" u="sng" dirty="0">
                <a:solidFill>
                  <a:schemeClr val="tx1"/>
                </a:solidFill>
              </a:rPr>
              <a:t>destinação dos recursos obtidos com a alienação de ativos </a:t>
            </a:r>
            <a:r>
              <a:rPr lang="pt-BR" sz="2000" dirty="0">
                <a:solidFill>
                  <a:schemeClr val="tx1"/>
                </a:solidFill>
              </a:rPr>
              <a:t>adquiridos com recursos vinculados à saúde.  </a:t>
            </a:r>
          </a:p>
        </p:txBody>
      </p:sp>
    </p:spTree>
    <p:extLst>
      <p:ext uri="{BB962C8B-B14F-4D97-AF65-F5344CB8AC3E}">
        <p14:creationId xmlns:p14="http://schemas.microsoft.com/office/powerpoint/2010/main" val="2731880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ixaDeTexto 14"/>
          <p:cNvSpPr txBox="1"/>
          <p:nvPr/>
        </p:nvSpPr>
        <p:spPr>
          <a:xfrm>
            <a:off x="518865" y="1412776"/>
            <a:ext cx="8640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/>
              <a:t>Os Conselhos e Conselheiros(as) de saúde têm diante de si um importante papel a desempenhar: 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/>
              <a:t>- Articular e potencializar as possíveis redes já estabelecidas e a serem estabelecidas na perspectiva da defesa de direitos dos cidadãos na área da saúde. </a:t>
            </a:r>
          </a:p>
        </p:txBody>
      </p:sp>
      <p:sp>
        <p:nvSpPr>
          <p:cNvPr id="3" name="Retângulo 2"/>
          <p:cNvSpPr/>
          <p:nvPr/>
        </p:nvSpPr>
        <p:spPr>
          <a:xfrm>
            <a:off x="2155912" y="3933056"/>
            <a:ext cx="54460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Com os Conselhos de outras instâncias;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Com os Gestores do SUS;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Com o Ministério Público;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Com os Órgãos de Controle.</a:t>
            </a:r>
            <a:endParaRPr lang="en-GB" altLang="pt-BR" sz="2400" dirty="0">
              <a:solidFill>
                <a:schemeClr val="tx2"/>
              </a:solidFill>
            </a:endParaRPr>
          </a:p>
        </p:txBody>
      </p:sp>
      <p:sp>
        <p:nvSpPr>
          <p:cNvPr id="16" name="Seta para a Direita 15"/>
          <p:cNvSpPr/>
          <p:nvPr/>
        </p:nvSpPr>
        <p:spPr>
          <a:xfrm flipH="1">
            <a:off x="6922511" y="4437112"/>
            <a:ext cx="2108290" cy="8732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/>
                </a:solidFill>
              </a:rPr>
              <a:t>Articulação 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5" name="Seta para a Direita 4"/>
          <p:cNvSpPr/>
          <p:nvPr/>
        </p:nvSpPr>
        <p:spPr>
          <a:xfrm>
            <a:off x="225352" y="4253682"/>
            <a:ext cx="1944217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/>
                </a:solidFill>
              </a:rPr>
              <a:t>Cooperação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03556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789040"/>
            <a:ext cx="6256268" cy="129349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755576" y="5792505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O conhecimento é a principal ferramenta do controle social.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1484784"/>
            <a:ext cx="3672408" cy="213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56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96752"/>
            <a:ext cx="7834530" cy="232940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808"/>
          <a:stretch/>
        </p:blipFill>
        <p:spPr>
          <a:xfrm>
            <a:off x="467544" y="3861048"/>
            <a:ext cx="7844402" cy="241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96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764704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Controle Social</a:t>
            </a:r>
          </a:p>
          <a:p>
            <a:endParaRPr lang="pt-BR" dirty="0"/>
          </a:p>
          <a:p>
            <a:r>
              <a:rPr lang="pt-BR" dirty="0"/>
              <a:t>A Rede Nossa Belém lançou nas mídias sociais a campanha “</a:t>
            </a:r>
            <a:r>
              <a:rPr lang="pt-BR" b="1" dirty="0"/>
              <a:t>O Melhor Remédio é a Transparência”</a:t>
            </a:r>
            <a:r>
              <a:rPr lang="pt-BR" dirty="0"/>
              <a:t>: </a:t>
            </a:r>
          </a:p>
          <a:p>
            <a:endParaRPr lang="pt-BR" dirty="0"/>
          </a:p>
          <a:p>
            <a:r>
              <a:rPr lang="pt-BR" dirty="0"/>
              <a:t>Realiza o controle pela internet, dos medicamentos distribuídos na Rede Pública de Saúde.</a:t>
            </a:r>
          </a:p>
          <a:p>
            <a:endParaRPr lang="pt-BR" dirty="0"/>
          </a:p>
          <a:p>
            <a:r>
              <a:rPr lang="pt-BR" dirty="0"/>
              <a:t>Iniciativa concebida pelo </a:t>
            </a:r>
            <a:r>
              <a:rPr lang="pt-BR" b="1" dirty="0"/>
              <a:t>Observatório Social de Belém </a:t>
            </a:r>
            <a:r>
              <a:rPr lang="pt-BR" dirty="0"/>
              <a:t>com o objetivo estimular o Governo do Estado do Pará a fomentar o efetivo controle social na gestão dos medicamentos e demais insumos para área da Saúde.</a:t>
            </a:r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4751512" y="756946"/>
            <a:ext cx="383468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Ouvidoria Ativa</a:t>
            </a:r>
          </a:p>
          <a:p>
            <a:endParaRPr lang="pt-BR" dirty="0"/>
          </a:p>
          <a:p>
            <a:r>
              <a:rPr lang="pt-BR" b="1" dirty="0"/>
              <a:t>Égua da merenda, João! </a:t>
            </a:r>
            <a:r>
              <a:rPr lang="pt-BR" dirty="0"/>
              <a:t>- Projeto de Extensão UFPA / CGU / </a:t>
            </a:r>
            <a:r>
              <a:rPr lang="pt-BR" dirty="0" err="1"/>
              <a:t>OSBelém</a:t>
            </a:r>
            <a:r>
              <a:rPr lang="pt-BR" dirty="0"/>
              <a:t> / </a:t>
            </a:r>
            <a:r>
              <a:rPr lang="pt-BR" dirty="0" err="1"/>
              <a:t>CoLAb</a:t>
            </a:r>
            <a:r>
              <a:rPr lang="pt-BR" dirty="0"/>
              <a:t>-USP/MIT.</a:t>
            </a:r>
          </a:p>
          <a:p>
            <a:endParaRPr lang="pt-BR" dirty="0"/>
          </a:p>
          <a:p>
            <a:r>
              <a:rPr lang="pt-BR" dirty="0"/>
              <a:t>O Projeto </a:t>
            </a:r>
            <a:r>
              <a:rPr lang="pt-BR" b="1" dirty="0"/>
              <a:t> </a:t>
            </a:r>
            <a:r>
              <a:rPr lang="pt-BR" dirty="0"/>
              <a:t>tem como objetivo avaliar a qualidade e efetividade da merenda escolar oferecida na rede estadual de ensino em Belém/PA, através do incentivo ao exercício do controle social da merenda escolar por meio da participação ativa dos alunos, beneficiários do Programa, afim de colaborar com a gestão estadual do Programa para a melhoria da sua execução, utilizando-se para isso de aplicativo de tecnologia social.</a:t>
            </a:r>
          </a:p>
          <a:p>
            <a:endParaRPr lang="pt-B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71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313018" y="177394"/>
            <a:ext cx="8610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Controle Institucional na Administração Pública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367323" y="2608209"/>
            <a:ext cx="2689468" cy="76944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sz="2200" b="1" dirty="0">
                <a:solidFill>
                  <a:srgbClr val="182C80"/>
                </a:solidFill>
              </a:rPr>
              <a:t>Controladoria-Geral da União - CGU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2043941" y="2608208"/>
            <a:ext cx="3032115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2200" b="1" dirty="0">
                <a:solidFill>
                  <a:srgbClr val="182C80"/>
                </a:solidFill>
              </a:rPr>
              <a:t>Congresso Nacional</a:t>
            </a:r>
          </a:p>
          <a:p>
            <a:r>
              <a:rPr lang="pt-BR" sz="2200" b="1" dirty="0">
                <a:solidFill>
                  <a:srgbClr val="182C80"/>
                </a:solidFill>
              </a:rPr>
              <a:t>Auxílio: TCU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367323" y="1524712"/>
            <a:ext cx="2689468" cy="769441"/>
          </a:xfrm>
          <a:prstGeom prst="rect">
            <a:avLst/>
          </a:prstGeom>
          <a:solidFill>
            <a:srgbClr val="FF0000"/>
          </a:solidFill>
          <a:ln w="28575">
            <a:solidFill>
              <a:srgbClr val="182C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200" b="1" dirty="0">
                <a:solidFill>
                  <a:schemeClr val="bg1"/>
                </a:solidFill>
              </a:rPr>
              <a:t>Controle Interno do Poder Executivo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2194713" y="1691781"/>
            <a:ext cx="2664296" cy="430887"/>
          </a:xfrm>
          <a:prstGeom prst="rect">
            <a:avLst/>
          </a:prstGeom>
          <a:solidFill>
            <a:srgbClr val="FF0000"/>
          </a:solidFill>
          <a:ln w="28575">
            <a:solidFill>
              <a:srgbClr val="182C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200" b="1" dirty="0">
                <a:solidFill>
                  <a:schemeClr val="bg1"/>
                </a:solidFill>
              </a:rPr>
              <a:t>Controle Externo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5365561" y="3691706"/>
            <a:ext cx="2689468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182C80"/>
                </a:solidFill>
              </a:rPr>
              <a:t>Controladorias-Gerais dos Estados - CGE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1977666" y="3717299"/>
            <a:ext cx="3098390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2200" b="1" dirty="0">
                <a:solidFill>
                  <a:srgbClr val="182C80"/>
                </a:solidFill>
              </a:rPr>
              <a:t>Assembleias Legislativas</a:t>
            </a:r>
          </a:p>
          <a:p>
            <a:r>
              <a:rPr lang="pt-BR" sz="2200" b="1" dirty="0">
                <a:solidFill>
                  <a:srgbClr val="182C80"/>
                </a:solidFill>
              </a:rPr>
              <a:t>Auxílio: TCE</a:t>
            </a:r>
          </a:p>
        </p:txBody>
      </p:sp>
      <p:sp>
        <p:nvSpPr>
          <p:cNvPr id="17" name="CaixaDeTexto 16"/>
          <p:cNvSpPr txBox="1"/>
          <p:nvPr/>
        </p:nvSpPr>
        <p:spPr>
          <a:xfrm>
            <a:off x="2043942" y="4868922"/>
            <a:ext cx="3032114" cy="769441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2200" b="1" dirty="0">
                <a:solidFill>
                  <a:srgbClr val="182C80"/>
                </a:solidFill>
              </a:rPr>
              <a:t>Câmaras Municipais</a:t>
            </a:r>
          </a:p>
          <a:p>
            <a:r>
              <a:rPr lang="pt-BR" sz="2200" b="1" dirty="0">
                <a:solidFill>
                  <a:srgbClr val="182C80"/>
                </a:solidFill>
              </a:rPr>
              <a:t>Auxílio: TCE/TCM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5365561" y="4869160"/>
            <a:ext cx="2689468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182C80"/>
                </a:solidFill>
              </a:rPr>
              <a:t>Controladorias-Gerais dos Municípios - CGM</a:t>
            </a:r>
          </a:p>
        </p:txBody>
      </p:sp>
      <p:sp>
        <p:nvSpPr>
          <p:cNvPr id="19" name="Espaço Reservado para Conteúdo 2"/>
          <p:cNvSpPr txBox="1">
            <a:spLocks/>
          </p:cNvSpPr>
          <p:nvPr/>
        </p:nvSpPr>
        <p:spPr>
          <a:xfrm>
            <a:off x="389803" y="2333674"/>
            <a:ext cx="1654138" cy="3686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pt-BR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União</a:t>
            </a:r>
          </a:p>
          <a:p>
            <a:endParaRPr lang="pt-BR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Estados</a:t>
            </a:r>
          </a:p>
          <a:p>
            <a:endParaRPr lang="pt-BR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endParaRPr lang="pt-BR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Municípios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389803" y="6073803"/>
            <a:ext cx="8427885" cy="461665"/>
          </a:xfrm>
          <a:prstGeom prst="rect">
            <a:avLst/>
          </a:prstGeom>
          <a:noFill/>
          <a:ln w="38100">
            <a:solidFill>
              <a:srgbClr val="1A8317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 rtlCol="0">
            <a:spAutoFit/>
          </a:bodyPr>
          <a:lstStyle/>
          <a:p>
            <a:r>
              <a:rPr lang="pt-BR" sz="2400" b="1" dirty="0"/>
              <a:t>Ministérios Públicos, Polícias Federal e Estadual, Poder Judiciário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25254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36712"/>
            <a:ext cx="4619625" cy="695325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5344354" y="984319"/>
            <a:ext cx="31563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dirty="0"/>
              <a:t>https://auditoria.cgu.gov.br/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19" y="1691466"/>
            <a:ext cx="6608583" cy="4977894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8364" y="3623671"/>
            <a:ext cx="4943475" cy="3200400"/>
          </a:xfrm>
          <a:prstGeom prst="rect">
            <a:avLst/>
          </a:prstGeom>
        </p:spPr>
      </p:pic>
      <p:cxnSp>
        <p:nvCxnSpPr>
          <p:cNvPr id="12" name="Conector de Seta Reta 11"/>
          <p:cNvCxnSpPr/>
          <p:nvPr/>
        </p:nvCxnSpPr>
        <p:spPr>
          <a:xfrm>
            <a:off x="2561332" y="3429000"/>
            <a:ext cx="1722636" cy="64807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02508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36712"/>
            <a:ext cx="4619625" cy="695325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5344354" y="984319"/>
            <a:ext cx="31563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dirty="0"/>
              <a:t>https://auditoria.cgu.gov.br/</a:t>
            </a:r>
          </a:p>
        </p:txBody>
      </p:sp>
      <p:cxnSp>
        <p:nvCxnSpPr>
          <p:cNvPr id="14" name="Conector de Seta Reta 11"/>
          <p:cNvCxnSpPr/>
          <p:nvPr/>
        </p:nvCxnSpPr>
        <p:spPr>
          <a:xfrm flipH="1">
            <a:off x="6960907" y="2514774"/>
            <a:ext cx="1800200" cy="864096"/>
          </a:xfrm>
          <a:prstGeom prst="straightConnector1">
            <a:avLst/>
          </a:prstGeom>
          <a:ln w="857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1"/>
          <p:cNvCxnSpPr/>
          <p:nvPr/>
        </p:nvCxnSpPr>
        <p:spPr>
          <a:xfrm flipH="1">
            <a:off x="6958500" y="3711786"/>
            <a:ext cx="1800200" cy="864096"/>
          </a:xfrm>
          <a:prstGeom prst="straightConnector1">
            <a:avLst/>
          </a:prstGeom>
          <a:ln w="857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1"/>
          <p:cNvCxnSpPr/>
          <p:nvPr/>
        </p:nvCxnSpPr>
        <p:spPr>
          <a:xfrm flipH="1">
            <a:off x="6958500" y="3093403"/>
            <a:ext cx="1800200" cy="864096"/>
          </a:xfrm>
          <a:prstGeom prst="straightConnector1">
            <a:avLst/>
          </a:prstGeom>
          <a:ln w="857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6888187" y="6290821"/>
            <a:ext cx="221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Exemplo de pesquisa: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73" y="1691466"/>
            <a:ext cx="671673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508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36712"/>
            <a:ext cx="4619625" cy="695325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5344354" y="984319"/>
            <a:ext cx="31563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dirty="0"/>
              <a:t>https://auditoria.cgu.gov.br/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6888187" y="6290821"/>
            <a:ext cx="221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Exemplo de pesquisa: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45" y="1839074"/>
            <a:ext cx="8808720" cy="28956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1331" y="4146304"/>
            <a:ext cx="2860425" cy="149543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756" y="2903220"/>
            <a:ext cx="3467100" cy="395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376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6355" y="967074"/>
            <a:ext cx="4108202" cy="5412110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1087495" y="6379184"/>
            <a:ext cx="7797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tx2"/>
                </a:solidFill>
              </a:rPr>
              <a:t>https://auditoria.cgu.gov.br/download/3800.pdf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-108520" y="548680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RELATÓRIO DE AVALIAÇÃO DA EXECUÇÃO</a:t>
            </a:r>
          </a:p>
          <a:p>
            <a:pPr algn="ctr"/>
            <a:r>
              <a:rPr lang="pt-BR" dirty="0"/>
              <a:t>DE PROGRAMA DE GOVERNO </a:t>
            </a:r>
            <a:r>
              <a:rPr lang="pt-BR" b="1" dirty="0"/>
              <a:t>Nº 58</a:t>
            </a:r>
          </a:p>
          <a:p>
            <a:pPr algn="ctr"/>
            <a:r>
              <a:rPr lang="pt-BR" dirty="0"/>
              <a:t>GESTÃO DA POLÍTICA DE SAÚDE NOS</a:t>
            </a:r>
          </a:p>
          <a:p>
            <a:pPr algn="ctr"/>
            <a:r>
              <a:rPr lang="pt-BR" dirty="0"/>
              <a:t>MUNICÍPIOS BRASILEIROS</a:t>
            </a:r>
          </a:p>
          <a:p>
            <a:pPr algn="ctr"/>
            <a:r>
              <a:rPr lang="pt-BR" dirty="0"/>
              <a:t>Junho/2016</a:t>
            </a:r>
          </a:p>
        </p:txBody>
      </p:sp>
      <p:sp>
        <p:nvSpPr>
          <p:cNvPr id="9" name="Retângulo 8"/>
          <p:cNvSpPr/>
          <p:nvPr/>
        </p:nvSpPr>
        <p:spPr>
          <a:xfrm>
            <a:off x="35496" y="2015510"/>
            <a:ext cx="445866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Atenção à Saúde da População para </a:t>
            </a:r>
            <a:r>
              <a:rPr lang="pt-BR" b="1" dirty="0"/>
              <a:t>Procedimentos em Média e Alta Complexidade</a:t>
            </a:r>
            <a:r>
              <a:rPr lang="pt-BR" dirty="0"/>
              <a:t>, algumas constatações:</a:t>
            </a:r>
          </a:p>
          <a:p>
            <a:endParaRPr lang="pt-BR" b="1" dirty="0"/>
          </a:p>
          <a:p>
            <a:pPr marL="285750" indent="-285750">
              <a:spcBef>
                <a:spcPts val="1200"/>
              </a:spcBef>
              <a:buFont typeface="Wingdings" pitchFamily="2" charset="2"/>
              <a:buChar char="ü"/>
            </a:pPr>
            <a:r>
              <a:rPr lang="pt-BR" dirty="0"/>
              <a:t>Contratação direta por inexigibilidade de licitação (Sindicato dos Estabelecimentos de Saúde emitiu Atestado falso para subsidiar a contratação); </a:t>
            </a:r>
          </a:p>
          <a:p>
            <a:pPr marL="285750" indent="-285750">
              <a:spcBef>
                <a:spcPts val="1200"/>
              </a:spcBef>
              <a:buFont typeface="Wingdings" pitchFamily="2" charset="2"/>
              <a:buChar char="ü"/>
            </a:pPr>
            <a:r>
              <a:rPr lang="pt-BR" dirty="0"/>
              <a:t>Superfaturamento e pagamento por serviços não prestados (serviços médicos e de apoio: lavanderia, refeições limpeza, etc...)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dirty="0"/>
          </a:p>
          <a:p>
            <a:pPr algn="ctr"/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3018338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187624" y="1164116"/>
            <a:ext cx="68123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</a:pPr>
            <a:r>
              <a:rPr lang="pt-BR" altLang="en-US" sz="2000" b="1" dirty="0"/>
              <a:t>Controladoria-Regional da União no Estado do Pará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pt-BR" altLang="en-US" dirty="0"/>
              <a:t>Núcleo de Ações de Ouvidoria e Prevenção da Corrupção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en-GB" altLang="en-US" dirty="0"/>
              <a:t>Email: </a:t>
            </a:r>
            <a:r>
              <a:rPr lang="en-GB" altLang="en-US" dirty="0">
                <a:hlinkClick r:id="rId2"/>
              </a:rPr>
              <a:t>cgupa-nap@cgu.gov.br</a:t>
            </a:r>
            <a:endParaRPr lang="en-GB" altLang="en-US" dirty="0"/>
          </a:p>
          <a:p>
            <a:pPr algn="ctr">
              <a:buClr>
                <a:srgbClr val="000000"/>
              </a:buClr>
              <a:buSzPct val="100000"/>
            </a:pPr>
            <a:endParaRPr lang="en-GB" altLang="en-US" dirty="0"/>
          </a:p>
          <a:p>
            <a:pPr algn="ctr">
              <a:buClr>
                <a:srgbClr val="000000"/>
              </a:buClr>
              <a:buSzPct val="100000"/>
            </a:pPr>
            <a:endParaRPr lang="en-GB" altLang="en-US" dirty="0"/>
          </a:p>
          <a:p>
            <a:pPr algn="ctr">
              <a:buClr>
                <a:srgbClr val="000000"/>
              </a:buClr>
              <a:buSzPct val="100000"/>
            </a:pPr>
            <a:endParaRPr lang="en-GB" altLang="en-US" dirty="0"/>
          </a:p>
          <a:p>
            <a:pPr algn="ctr">
              <a:buClr>
                <a:srgbClr val="000000"/>
              </a:buClr>
              <a:buSzPct val="100000"/>
            </a:pPr>
            <a:endParaRPr lang="en-GB" altLang="en-US" dirty="0"/>
          </a:p>
          <a:p>
            <a:pPr algn="ctr">
              <a:buClr>
                <a:srgbClr val="000000"/>
              </a:buClr>
              <a:buSzPct val="100000"/>
            </a:pPr>
            <a:r>
              <a:rPr lang="en-GB" altLang="en-US" sz="3200" dirty="0"/>
              <a:t>OBRIGADO!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E4310BD-EDDB-4649-9CA1-2E3F0EE8D5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876" y="5589240"/>
            <a:ext cx="5809848" cy="114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126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aixaDeTexto 1"/>
          <p:cNvSpPr txBox="1">
            <a:spLocks noChangeArrowheads="1"/>
          </p:cNvSpPr>
          <p:nvPr/>
        </p:nvSpPr>
        <p:spPr bwMode="auto">
          <a:xfrm>
            <a:off x="-203366" y="3363215"/>
            <a:ext cx="84232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3600" b="1" dirty="0">
                <a:solidFill>
                  <a:srgbClr val="002041"/>
                </a:solidFill>
                <a:latin typeface="+mj-lt"/>
                <a:cs typeface="Vani" panose="020B0502040204020203" pitchFamily="34" charset="0"/>
              </a:rPr>
              <a:t>www.cgu.gov.br</a:t>
            </a:r>
            <a:endParaRPr lang="pt-BR" altLang="pt-BR" sz="1400" b="1" dirty="0">
              <a:solidFill>
                <a:srgbClr val="002041"/>
              </a:solidFill>
              <a:latin typeface="+mj-lt"/>
              <a:cs typeface="Vani" panose="020B0502040204020203" pitchFamily="34" charset="0"/>
            </a:endParaRPr>
          </a:p>
        </p:txBody>
      </p:sp>
      <p:sp>
        <p:nvSpPr>
          <p:cNvPr id="5" name="CaixaDeTexto 1"/>
          <p:cNvSpPr txBox="1">
            <a:spLocks noChangeArrowheads="1"/>
          </p:cNvSpPr>
          <p:nvPr/>
        </p:nvSpPr>
        <p:spPr bwMode="auto">
          <a:xfrm>
            <a:off x="3430943" y="4026982"/>
            <a:ext cx="47889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2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Vani" panose="020B0502040204020203" pitchFamily="34" charset="0"/>
              </a:rPr>
              <a:t>cguonline</a:t>
            </a:r>
            <a:endParaRPr lang="pt-BR" altLang="pt-BR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Vani" panose="020B0502040204020203" pitchFamily="34" charset="0"/>
            </a:endParaRPr>
          </a:p>
        </p:txBody>
      </p:sp>
      <p:sp>
        <p:nvSpPr>
          <p:cNvPr id="6" name="CaixaDeTexto 1"/>
          <p:cNvSpPr txBox="1">
            <a:spLocks noChangeArrowheads="1"/>
          </p:cNvSpPr>
          <p:nvPr/>
        </p:nvSpPr>
        <p:spPr bwMode="auto">
          <a:xfrm>
            <a:off x="3430943" y="4473874"/>
            <a:ext cx="47348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2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Vani" panose="020B0502040204020203" pitchFamily="34" charset="0"/>
              </a:rPr>
              <a:t>cguonline</a:t>
            </a:r>
            <a:endParaRPr lang="pt-BR" altLang="pt-BR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Vani" panose="020B0502040204020203" pitchFamily="34" charset="0"/>
            </a:endParaRPr>
          </a:p>
        </p:txBody>
      </p:sp>
      <p:sp>
        <p:nvSpPr>
          <p:cNvPr id="7" name="CaixaDeTexto 1"/>
          <p:cNvSpPr txBox="1">
            <a:spLocks noChangeArrowheads="1"/>
          </p:cNvSpPr>
          <p:nvPr/>
        </p:nvSpPr>
        <p:spPr bwMode="auto">
          <a:xfrm>
            <a:off x="3430943" y="4945100"/>
            <a:ext cx="45690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2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Vani" panose="020B0502040204020203" pitchFamily="34" charset="0"/>
              </a:rPr>
              <a:t>cguoficial</a:t>
            </a:r>
            <a:endParaRPr lang="pt-BR" altLang="pt-BR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Vani" panose="020B0502040204020203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123" y="5045899"/>
            <a:ext cx="576064" cy="51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839" y="4529463"/>
            <a:ext cx="410631" cy="410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 descr="http://lolopeakbrewery.com/wp-content/uploads/2014/11/facebook-logo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395" y="4061805"/>
            <a:ext cx="415500" cy="37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/>
          <p:cNvSpPr/>
          <p:nvPr/>
        </p:nvSpPr>
        <p:spPr>
          <a:xfrm>
            <a:off x="1187624" y="1164116"/>
            <a:ext cx="6812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</a:pPr>
            <a:r>
              <a:rPr lang="pt-BR" altLang="en-US" sz="2000" b="1" dirty="0"/>
              <a:t>Controladoria-Regional da União no Estado do Pará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pt-BR" altLang="en-US" dirty="0"/>
              <a:t>Núcleo de Ações de Ouvidoria e Prevenção da Corrupção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en-GB" altLang="en-US" dirty="0"/>
              <a:t>Email: cgupa-nap@cgu.gov.br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3CFB8CBD-E7DD-451A-8FFB-96E867BB70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876" y="5589240"/>
            <a:ext cx="5809848" cy="114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050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07504" y="980728"/>
            <a:ext cx="8856984" cy="15121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2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CGU</a:t>
            </a:r>
          </a:p>
          <a:p>
            <a:r>
              <a:rPr lang="pt-BR" sz="103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Órgão de Controle Interno do Poder Executivo Federal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395536" y="2852936"/>
            <a:ext cx="8568952" cy="4344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4000" b="1" dirty="0">
                <a:solidFill>
                  <a:schemeClr val="accent1">
                    <a:lumMod val="50000"/>
                  </a:schemeClr>
                </a:solidFill>
              </a:rPr>
              <a:t>Missão Estratégica</a:t>
            </a:r>
          </a:p>
          <a:p>
            <a:pPr algn="just"/>
            <a:endParaRPr lang="pt-BR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/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Duas dimensões complementares:</a:t>
            </a:r>
          </a:p>
          <a:p>
            <a:pPr marL="342900" indent="-342900" algn="just">
              <a:buFontTx/>
              <a:buChar char="-"/>
            </a:pPr>
            <a:endParaRPr lang="pt-BR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prevenir e combater a corrupção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aprimorar a gestão pública, fortalecendo os controles internos e incrementando a transparência, a ética e o controle social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6922511" y="-30604"/>
            <a:ext cx="11138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dirty="0">
                <a:solidFill>
                  <a:schemeClr val="bg1"/>
                </a:solidFill>
              </a:rPr>
              <a:t>CGU</a:t>
            </a:r>
            <a:endParaRPr lang="pt-BR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4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4720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Áreas de atuação da CGU</a:t>
            </a:r>
          </a:p>
        </p:txBody>
      </p:sp>
      <p:sp>
        <p:nvSpPr>
          <p:cNvPr id="12" name="Oval 3"/>
          <p:cNvSpPr>
            <a:spLocks noChangeArrowheads="1"/>
          </p:cNvSpPr>
          <p:nvPr/>
        </p:nvSpPr>
        <p:spPr bwMode="auto">
          <a:xfrm>
            <a:off x="5881688" y="3754577"/>
            <a:ext cx="2362200" cy="10668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/>
        </p:spPr>
        <p:txBody>
          <a:bodyPr wrap="none" anchor="ctr" anchorCtr="1"/>
          <a:lstStyle/>
          <a:p>
            <a:pPr algn="ctr">
              <a:lnSpc>
                <a:spcPct val="82000"/>
              </a:lnSpc>
              <a:buClr>
                <a:srgbClr val="000000"/>
              </a:buClr>
              <a:buSzPct val="100000"/>
            </a:pPr>
            <a:r>
              <a:rPr lang="pt-BR" altLang="pt-BR" sz="2600" b="1" dirty="0">
                <a:solidFill>
                  <a:schemeClr val="bg1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Correição</a:t>
            </a: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 rot="-3060000">
            <a:off x="2978944" y="4549121"/>
            <a:ext cx="377825" cy="706437"/>
          </a:xfrm>
          <a:prstGeom prst="upDownArrow">
            <a:avLst>
              <a:gd name="adj1" fmla="val 50000"/>
              <a:gd name="adj2" fmla="val 37395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endParaRPr lang="pt-BR" altLang="pt-BR">
              <a:cs typeface="Times New Roman" pitchFamily="18" charset="0"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 rot="2878687">
            <a:off x="5689600" y="4511815"/>
            <a:ext cx="347663" cy="719137"/>
          </a:xfrm>
          <a:prstGeom prst="upDownArrow">
            <a:avLst>
              <a:gd name="adj1" fmla="val 50000"/>
              <a:gd name="adj2" fmla="val 4137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endParaRPr lang="pt-BR" altLang="pt-BR">
              <a:cs typeface="Times New Roman" pitchFamily="18" charset="0"/>
            </a:endParaRPr>
          </a:p>
        </p:txBody>
      </p:sp>
      <p:sp>
        <p:nvSpPr>
          <p:cNvPr id="24" name="Oval 8"/>
          <p:cNvSpPr>
            <a:spLocks noChangeArrowheads="1"/>
          </p:cNvSpPr>
          <p:nvPr/>
        </p:nvSpPr>
        <p:spPr bwMode="auto">
          <a:xfrm>
            <a:off x="3362325" y="2603640"/>
            <a:ext cx="2362200" cy="10668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 anchorCtr="1"/>
          <a:lstStyle>
            <a:lvl1pPr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>
              <a:buClr>
                <a:srgbClr val="000000"/>
              </a:buClr>
              <a:buFontTx/>
              <a:buNone/>
            </a:pPr>
            <a:r>
              <a:rPr lang="pt-BR" altLang="pt-BR" sz="2600" dirty="0">
                <a:solidFill>
                  <a:schemeClr val="bg1"/>
                </a:solidFill>
                <a:latin typeface="Lucida Sans Unicode" pitchFamily="34" charset="0"/>
              </a:rPr>
              <a:t>Prevenção</a:t>
            </a:r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 rot="2330020">
            <a:off x="5513388" y="3408502"/>
            <a:ext cx="862012" cy="396875"/>
          </a:xfrm>
          <a:prstGeom prst="leftRightArrow">
            <a:avLst>
              <a:gd name="adj1" fmla="val 50000"/>
              <a:gd name="adj2" fmla="val 43440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endParaRPr lang="pt-BR" altLang="pt-BR">
              <a:cs typeface="Times New Roman" pitchFamily="18" charset="0"/>
            </a:endParaRPr>
          </a:p>
        </p:txBody>
      </p:sp>
      <p:sp>
        <p:nvSpPr>
          <p:cNvPr id="26" name="AutoShape 10"/>
          <p:cNvSpPr>
            <a:spLocks noChangeArrowheads="1"/>
          </p:cNvSpPr>
          <p:nvPr/>
        </p:nvSpPr>
        <p:spPr bwMode="auto">
          <a:xfrm rot="-2496024">
            <a:off x="2697163" y="3368815"/>
            <a:ext cx="762000" cy="328612"/>
          </a:xfrm>
          <a:prstGeom prst="leftRightArrow">
            <a:avLst>
              <a:gd name="adj1" fmla="val 50000"/>
              <a:gd name="adj2" fmla="val 46377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endParaRPr lang="pt-BR" altLang="pt-BR">
              <a:cs typeface="Times New Roman" pitchFamily="18" charset="0"/>
            </a:endParaRPr>
          </a:p>
        </p:txBody>
      </p:sp>
      <p:sp>
        <p:nvSpPr>
          <p:cNvPr id="27" name="AutoShape 11"/>
          <p:cNvSpPr>
            <a:spLocks noChangeArrowheads="1"/>
          </p:cNvSpPr>
          <p:nvPr/>
        </p:nvSpPr>
        <p:spPr bwMode="auto">
          <a:xfrm>
            <a:off x="4010025" y="3754577"/>
            <a:ext cx="1008063" cy="9366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160 w 21600"/>
              <a:gd name="T13" fmla="*/ 8640 h 21600"/>
              <a:gd name="T14" fmla="*/ 19440 w 21600"/>
              <a:gd name="T15" fmla="*/ 1296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lnTo>
                  <a:pt x="1080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900113" y="3670440"/>
            <a:ext cx="2362200" cy="10668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 anchorCtr="1"/>
          <a:lstStyle/>
          <a:p>
            <a:pPr algn="ctr">
              <a:lnSpc>
                <a:spcPct val="82000"/>
              </a:lnSpc>
              <a:buClr>
                <a:srgbClr val="000000"/>
              </a:buClr>
              <a:buSzPct val="100000"/>
            </a:pPr>
            <a:r>
              <a:rPr lang="pt-BR" sz="2600" b="1" dirty="0">
                <a:solidFill>
                  <a:schemeClr val="bg1"/>
                </a:solidFill>
                <a:latin typeface="Lucida Sans Unicode" pitchFamily="34" charset="0"/>
                <a:ea typeface="MS PGothic" pitchFamily="34" charset="-128"/>
              </a:rPr>
              <a:t>Auditoria e</a:t>
            </a:r>
          </a:p>
          <a:p>
            <a:pPr algn="ctr">
              <a:lnSpc>
                <a:spcPct val="82000"/>
              </a:lnSpc>
              <a:buClr>
                <a:srgbClr val="000000"/>
              </a:buClr>
              <a:buSzPct val="100000"/>
            </a:pPr>
            <a:r>
              <a:rPr lang="pt-BR" sz="2600" b="1" dirty="0">
                <a:solidFill>
                  <a:schemeClr val="bg1"/>
                </a:solidFill>
                <a:latin typeface="Lucida Sans Unicode" pitchFamily="34" charset="0"/>
                <a:ea typeface="MS PGothic" pitchFamily="34" charset="-128"/>
              </a:rPr>
              <a:t>Fiscalização</a:t>
            </a:r>
          </a:p>
        </p:txBody>
      </p:sp>
      <p:sp>
        <p:nvSpPr>
          <p:cNvPr id="29" name="Oval 4"/>
          <p:cNvSpPr>
            <a:spLocks noChangeArrowheads="1"/>
          </p:cNvSpPr>
          <p:nvPr/>
        </p:nvSpPr>
        <p:spPr bwMode="auto">
          <a:xfrm>
            <a:off x="3362325" y="4835665"/>
            <a:ext cx="2362200" cy="10668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 anchorCtr="1"/>
          <a:lstStyle>
            <a:lvl1pPr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 algn="ctr">
              <a:lnSpc>
                <a:spcPct val="82000"/>
              </a:lnSpc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algn="ctr" defTabSz="449263" fontAlgn="base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defRPr b="1">
                <a:solidFill>
                  <a:srgbClr val="333399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>
              <a:buClr>
                <a:srgbClr val="000000"/>
              </a:buClr>
              <a:buFontTx/>
              <a:buNone/>
            </a:pPr>
            <a:r>
              <a:rPr lang="pt-BR" altLang="pt-BR" sz="2600" dirty="0">
                <a:solidFill>
                  <a:schemeClr val="bg1"/>
                </a:solidFill>
                <a:latin typeface="Lucida Sans Unicode" pitchFamily="34" charset="0"/>
              </a:rPr>
              <a:t>Ouvidoria</a:t>
            </a:r>
          </a:p>
        </p:txBody>
      </p:sp>
    </p:spTree>
    <p:extLst>
      <p:ext uri="{BB962C8B-B14F-4D97-AF65-F5344CB8AC3E}">
        <p14:creationId xmlns:p14="http://schemas.microsoft.com/office/powerpoint/2010/main" val="2936235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4720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Auditoria e Fiscalização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251520" y="1988840"/>
            <a:ext cx="8712968" cy="35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Tx/>
              <a:buChar char="-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Fiscalizações sistemáticas de programas de governo;</a:t>
            </a:r>
          </a:p>
          <a:p>
            <a:pPr marL="342900" indent="-342900" algn="just">
              <a:buFontTx/>
              <a:buChar char="-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Fiscalizações de entes federativos;</a:t>
            </a:r>
          </a:p>
          <a:p>
            <a:pPr marL="342900" indent="-342900" algn="just">
              <a:buFontTx/>
              <a:buChar char="-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Demandas externas (denúncias de cidadãos/demandas de outros órgãos de controle – MPE/MPF/PF/TCU);</a:t>
            </a:r>
          </a:p>
          <a:p>
            <a:pPr marL="342900" indent="-342900" algn="just">
              <a:buFontTx/>
              <a:buChar char="-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Auditorias de avaliação da gestão pública federal;</a:t>
            </a:r>
          </a:p>
          <a:p>
            <a:pPr marL="342900" indent="-342900" algn="just">
              <a:buFontTx/>
              <a:buChar char="-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Auditorias nas aplicações de recursos externos;</a:t>
            </a:r>
          </a:p>
          <a:p>
            <a:pPr marL="342900" indent="-342900" algn="just">
              <a:buFontTx/>
              <a:buChar char="-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Avaliação de programas de governo.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438775"/>
            <a:ext cx="2170584" cy="128340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7" y="5438775"/>
            <a:ext cx="2232248" cy="1314224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5438774"/>
            <a:ext cx="2254721" cy="133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25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67544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Prevenção da Corrupção</a:t>
            </a: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467544" y="1506682"/>
            <a:ext cx="8229600" cy="5330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Tx/>
              <a:buChar char="-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Incremento da Transparência</a:t>
            </a:r>
          </a:p>
          <a:p>
            <a:pPr marL="342900" indent="-342900" algn="just">
              <a:buFontTx/>
              <a:buChar char="-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Estímulo ao Controle social e Educação Cidadã</a:t>
            </a:r>
          </a:p>
          <a:p>
            <a:pPr marL="342900" indent="-342900" algn="just">
              <a:buFontTx/>
              <a:buChar char="-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Fomento à Integridade Pública e Privada</a:t>
            </a:r>
          </a:p>
          <a:p>
            <a:pPr marL="342900" indent="-342900" algn="just">
              <a:buFontTx/>
              <a:buChar char="-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Cooperação </a:t>
            </a:r>
            <a:r>
              <a:rPr lang="pt-BR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Interfederativa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342900" indent="-342900" algn="just">
              <a:buFontTx/>
              <a:buChar char="-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Monitoramento da LAI</a:t>
            </a:r>
          </a:p>
          <a:p>
            <a:pPr algn="just"/>
            <a:endParaRPr lang="pt-BR" sz="32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buFontTx/>
              <a:buChar char="-"/>
            </a:pPr>
            <a:endParaRPr lang="pt-BR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Picture 2" descr="Escala Brasil Transparente - 2ª Ediçã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84"/>
          <a:stretch/>
        </p:blipFill>
        <p:spPr bwMode="auto">
          <a:xfrm>
            <a:off x="611560" y="4581128"/>
            <a:ext cx="2565585" cy="1112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Espaço Reservado para Conteúdo 3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2165" y="4600931"/>
            <a:ext cx="1224136" cy="1093134"/>
          </a:xfrm>
          <a:prstGeom prst="rect">
            <a:avLst/>
          </a:prstGeom>
        </p:spPr>
      </p:pic>
      <p:pic>
        <p:nvPicPr>
          <p:cNvPr id="12" name="Picture 3" descr="Captura de Tela 2015-05-27 às 18.10.1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941115"/>
            <a:ext cx="2837431" cy="694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8392" y="4496613"/>
            <a:ext cx="1800200" cy="1064404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0212" y="5684542"/>
            <a:ext cx="1608212" cy="950887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9236" y="4119033"/>
            <a:ext cx="1444328" cy="150368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4421" y="5805263"/>
            <a:ext cx="917579" cy="917579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56227" y="5816801"/>
            <a:ext cx="999950" cy="88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984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slide54.Livros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 r="76666"/>
          <a:stretch>
            <a:fillRect/>
          </a:stretch>
        </p:blipFill>
        <p:spPr bwMode="auto">
          <a:xfrm>
            <a:off x="7060229" y="1196752"/>
            <a:ext cx="2083771" cy="4018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376573" y="677282"/>
            <a:ext cx="8229600" cy="7246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Prevenção da Corrupção</a:t>
            </a:r>
          </a:p>
        </p:txBody>
      </p:sp>
      <p:pic>
        <p:nvPicPr>
          <p:cNvPr id="12" name="Picture 9" descr="slide54.Livros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1" t="45557" r="40833"/>
          <a:stretch>
            <a:fillRect/>
          </a:stretch>
        </p:blipFill>
        <p:spPr bwMode="auto">
          <a:xfrm>
            <a:off x="6459005" y="2636912"/>
            <a:ext cx="2209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slide54.Livros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3" t="38889" r="58333"/>
          <a:stretch>
            <a:fillRect/>
          </a:stretch>
        </p:blipFill>
        <p:spPr bwMode="auto">
          <a:xfrm>
            <a:off x="5551659" y="2060848"/>
            <a:ext cx="1814692" cy="280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0990"/>
            <a:ext cx="2132050" cy="264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8617"/>
            <a:ext cx="9002336" cy="1163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251520" y="1327624"/>
            <a:ext cx="8229600" cy="5330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Fortalecimento da Gestão Pública</a:t>
            </a:r>
          </a:p>
          <a:p>
            <a:pPr marL="342900" indent="-342900" algn="just">
              <a:buFontTx/>
              <a:buChar char="-"/>
            </a:pPr>
            <a:endParaRPr lang="pt-BR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448" y="2936138"/>
            <a:ext cx="1979712" cy="2493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199" y="1888517"/>
            <a:ext cx="1882915" cy="233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525" y="2936138"/>
            <a:ext cx="1919286" cy="2390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ângulo 1"/>
          <p:cNvSpPr/>
          <p:nvPr/>
        </p:nvSpPr>
        <p:spPr>
          <a:xfrm>
            <a:off x="2612250" y="6521995"/>
            <a:ext cx="3611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http://www.cgu.gov.br/Publicacoes</a:t>
            </a:r>
          </a:p>
        </p:txBody>
      </p:sp>
    </p:spTree>
    <p:extLst>
      <p:ext uri="{BB962C8B-B14F-4D97-AF65-F5344CB8AC3E}">
        <p14:creationId xmlns:p14="http://schemas.microsoft.com/office/powerpoint/2010/main" val="3707633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3196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Ouvidoria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50031" y="1340768"/>
            <a:ext cx="8643938" cy="48115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Tx/>
              <a:buChar char="-"/>
              <a:defRPr/>
            </a:pPr>
            <a:r>
              <a:rPr lang="pt-BR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 Ouvidoria Pública  atua no diálogo entre o cidadão e a Administração Pública, de modo que as manifestações decorrentes do exercício da cidadania provoquem contínua melhoria dos serviços públicos prestados.</a:t>
            </a: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Tx/>
              <a:buChar char="-"/>
              <a:defRPr/>
            </a:pPr>
            <a:r>
              <a:rPr lang="pt-BR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 </a:t>
            </a:r>
            <a:r>
              <a:rPr lang="pt-BR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Ouvidoria-Geral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da União, ligada ao Ministério da Transparência e Controladoria-Geral da União (CGU), é responsável por receber, examinar e encaminhar </a:t>
            </a: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denúncias, reclamações, elogios, sugestões e pedidos de informação</a:t>
            </a:r>
            <a:r>
              <a:rPr lang="pt-BR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referentes a procedimentos e ações de agentes, órgãos e entidades do Poder Executivo Federal.</a:t>
            </a: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Tx/>
              <a:buChar char="-"/>
              <a:defRPr/>
            </a:pPr>
            <a:endParaRPr lang="pt-BR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>
              <a:defRPr/>
            </a:pPr>
            <a:endParaRPr lang="pt-BR" sz="24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+mj-ea"/>
              <a:cs typeface="+mj-cs"/>
            </a:endParaRPr>
          </a:p>
          <a:p>
            <a:pPr>
              <a:defRPr/>
            </a:pPr>
            <a:endParaRPr lang="pt-BR" sz="24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+mj-ea"/>
              <a:cs typeface="+mj-cs"/>
            </a:endParaRPr>
          </a:p>
          <a:p>
            <a:pPr>
              <a:defRPr/>
            </a:pPr>
            <a:endParaRPr lang="pt-BR" sz="24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+mj-ea"/>
              <a:cs typeface="+mj-cs"/>
            </a:endParaRPr>
          </a:p>
          <a:p>
            <a:pPr>
              <a:defRPr/>
            </a:pPr>
            <a:endParaRPr lang="pt-BR" sz="24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+mj-ea"/>
              <a:cs typeface="+mj-cs"/>
            </a:endParaRPr>
          </a:p>
          <a:p>
            <a:pPr>
              <a:defRPr/>
            </a:pPr>
            <a:endParaRPr lang="pt-BR" sz="32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0" y="6093296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www.ouvidorias.gov.br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08204"/>
            <a:ext cx="2190750" cy="2047875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3838375"/>
            <a:ext cx="3165500" cy="2017704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9471" y="3808203"/>
            <a:ext cx="219075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29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4720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Correição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296676" y="1442926"/>
            <a:ext cx="8229600" cy="5240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600" b="1" dirty="0">
                <a:solidFill>
                  <a:srgbClr val="C00000"/>
                </a:solidFill>
                <a:latin typeface="Calibri" panose="020F0502020204030204" pitchFamily="34" charset="0"/>
              </a:rPr>
              <a:t>Corregedoria-Geral da União </a:t>
            </a: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Órgão Central do Sistema de Correição </a:t>
            </a: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do Poder Executivo Federal</a:t>
            </a:r>
          </a:p>
          <a:p>
            <a:pPr algn="l"/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Principais ações:</a:t>
            </a:r>
          </a:p>
          <a:p>
            <a:pPr marL="342900" indent="-342900" algn="just">
              <a:buFontTx/>
              <a:buChar char="-"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Apuração de irregularidades de servidores públicos;</a:t>
            </a:r>
          </a:p>
          <a:p>
            <a:pPr marL="342900" indent="-342900" algn="just">
              <a:buFontTx/>
              <a:buChar char="-"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Apuração de responsabilidades de empresas;</a:t>
            </a:r>
          </a:p>
          <a:p>
            <a:pPr marL="342900" indent="-342900" algn="just">
              <a:buFontTx/>
              <a:buChar char="-"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Aplicação de penalidades administrativas;</a:t>
            </a:r>
          </a:p>
          <a:p>
            <a:pPr marL="342900" indent="-342900" algn="just">
              <a:buFontTx/>
              <a:buChar char="-"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Capacitação de gestores em PAD e PAR.</a:t>
            </a:r>
          </a:p>
          <a:p>
            <a:pPr marL="342900" indent="-342900" algn="just">
              <a:buFontTx/>
              <a:buChar char="-"/>
            </a:pPr>
            <a:endParaRPr lang="pt-BR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buFontTx/>
              <a:buChar char="-"/>
            </a:pPr>
            <a:endParaRPr lang="pt-BR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5578004"/>
            <a:ext cx="1870795" cy="110547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5578004"/>
            <a:ext cx="2662106" cy="1120886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259" y="5562587"/>
            <a:ext cx="2368720" cy="112705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1265" y="4293096"/>
            <a:ext cx="2347714" cy="111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967145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15320</TotalTime>
  <Words>1174</Words>
  <Application>Microsoft Office PowerPoint</Application>
  <PresentationFormat>Apresentação na tela (4:3)</PresentationFormat>
  <Paragraphs>173</Paragraphs>
  <Slides>25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8" baseType="lpstr">
      <vt:lpstr>MS PGothic</vt:lpstr>
      <vt:lpstr>MS PGothic</vt:lpstr>
      <vt:lpstr>Arial</vt:lpstr>
      <vt:lpstr>Calibri</vt:lpstr>
      <vt:lpstr>Calibri Light</vt:lpstr>
      <vt:lpstr>Cambria</vt:lpstr>
      <vt:lpstr>Lucida Sans Unicode</vt:lpstr>
      <vt:lpstr>Tahoma</vt:lpstr>
      <vt:lpstr>Times New Roman</vt:lpstr>
      <vt:lpstr>Vani</vt:lpstr>
      <vt:lpstr>Verdana</vt:lpstr>
      <vt:lpstr>Wingdings</vt:lpstr>
      <vt:lpstr>1_Tema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QUAL É A IMPORTÂNCIA DO CONTROLE SOCIAL?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O</dc:creator>
  <cp:lastModifiedBy>Marcelo Morais De Paula</cp:lastModifiedBy>
  <cp:revision>641</cp:revision>
  <cp:lastPrinted>2017-06-16T22:04:12Z</cp:lastPrinted>
  <dcterms:created xsi:type="dcterms:W3CDTF">2015-04-06T18:21:03Z</dcterms:created>
  <dcterms:modified xsi:type="dcterms:W3CDTF">2018-06-06T14:48:20Z</dcterms:modified>
</cp:coreProperties>
</file>