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  <p:sldMasterId id="2147483686" r:id="rId3"/>
    <p:sldMasterId id="2147483699" r:id="rId4"/>
  </p:sldMasterIdLst>
  <p:notesMasterIdLst>
    <p:notesMasterId r:id="rId64"/>
  </p:notesMasterIdLst>
  <p:sldIdLst>
    <p:sldId id="408" r:id="rId5"/>
    <p:sldId id="417" r:id="rId6"/>
    <p:sldId id="418" r:id="rId7"/>
    <p:sldId id="409" r:id="rId8"/>
    <p:sldId id="410" r:id="rId9"/>
    <p:sldId id="412" r:id="rId10"/>
    <p:sldId id="414" r:id="rId11"/>
    <p:sldId id="415" r:id="rId12"/>
    <p:sldId id="416" r:id="rId13"/>
    <p:sldId id="257" r:id="rId14"/>
    <p:sldId id="404" r:id="rId15"/>
    <p:sldId id="259" r:id="rId16"/>
    <p:sldId id="261" r:id="rId17"/>
    <p:sldId id="263" r:id="rId18"/>
    <p:sldId id="279" r:id="rId19"/>
    <p:sldId id="280" r:id="rId20"/>
    <p:sldId id="264" r:id="rId21"/>
    <p:sldId id="266" r:id="rId22"/>
    <p:sldId id="268" r:id="rId23"/>
    <p:sldId id="281" r:id="rId24"/>
    <p:sldId id="282" r:id="rId25"/>
    <p:sldId id="283" r:id="rId26"/>
    <p:sldId id="402" r:id="rId27"/>
    <p:sldId id="285" r:id="rId28"/>
    <p:sldId id="286" r:id="rId29"/>
    <p:sldId id="287" r:id="rId30"/>
    <p:sldId id="289" r:id="rId31"/>
    <p:sldId id="291" r:id="rId32"/>
    <p:sldId id="292" r:id="rId33"/>
    <p:sldId id="293" r:id="rId34"/>
    <p:sldId id="294" r:id="rId35"/>
    <p:sldId id="296" r:id="rId36"/>
    <p:sldId id="298" r:id="rId37"/>
    <p:sldId id="299" r:id="rId38"/>
    <p:sldId id="300" r:id="rId39"/>
    <p:sldId id="301" r:id="rId40"/>
    <p:sldId id="374" r:id="rId41"/>
    <p:sldId id="303" r:id="rId42"/>
    <p:sldId id="304" r:id="rId43"/>
    <p:sldId id="305" r:id="rId44"/>
    <p:sldId id="307" r:id="rId45"/>
    <p:sldId id="309" r:id="rId46"/>
    <p:sldId id="310" r:id="rId47"/>
    <p:sldId id="311" r:id="rId48"/>
    <p:sldId id="312" r:id="rId49"/>
    <p:sldId id="376" r:id="rId50"/>
    <p:sldId id="314" r:id="rId51"/>
    <p:sldId id="333" r:id="rId52"/>
    <p:sldId id="315" r:id="rId53"/>
    <p:sldId id="334" r:id="rId54"/>
    <p:sldId id="403" r:id="rId55"/>
    <p:sldId id="317" r:id="rId56"/>
    <p:sldId id="337" r:id="rId57"/>
    <p:sldId id="369" r:id="rId58"/>
    <p:sldId id="405" r:id="rId59"/>
    <p:sldId id="318" r:id="rId60"/>
    <p:sldId id="406" r:id="rId61"/>
    <p:sldId id="319" r:id="rId62"/>
    <p:sldId id="320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8427" autoAdjust="0"/>
  </p:normalViewPr>
  <p:slideViewPr>
    <p:cSldViewPr snapToGrid="0">
      <p:cViewPr varScale="1">
        <p:scale>
          <a:sx n="80" d="100"/>
          <a:sy n="80" d="100"/>
        </p:scale>
        <p:origin x="17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3200" u="sng"/>
            </a:pPr>
            <a:r>
              <a:rPr lang="pt-BR" sz="3200" u="sng" dirty="0"/>
              <a:t>Prefeituras com sítio</a:t>
            </a:r>
            <a:r>
              <a:rPr lang="pt-BR" sz="3200" u="sng" baseline="0" dirty="0"/>
              <a:t> eletrônico</a:t>
            </a:r>
            <a:endParaRPr lang="pt-BR" sz="3200" u="sng" dirty="0"/>
          </a:p>
        </c:rich>
      </c:tx>
      <c:layout>
        <c:manualLayout>
          <c:xMode val="edge"/>
          <c:yMode val="edge"/>
          <c:x val="0.11687930900759454"/>
          <c:y val="1.59565379087135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4"/>
          <c:y val="0.14592211976447081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dLbl>
              <c:idx val="2"/>
              <c:layout>
                <c:manualLayout>
                  <c:x val="-2.4675062309638555E-2"/>
                  <c:y val="-7.18785493873694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92-499C-A415-0ED3284DBA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111</c:v>
                </c:pt>
                <c:pt idx="1">
                  <c:v>120</c:v>
                </c:pt>
                <c:pt idx="2">
                  <c:v>135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B92-499C-A415-0ED3284DBA0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50606080"/>
        <c:axId val="50608000"/>
      </c:lineChart>
      <c:catAx>
        <c:axId val="50606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pt-BR" sz="28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50608000"/>
        <c:crosses val="autoZero"/>
        <c:auto val="1"/>
        <c:lblAlgn val="ctr"/>
        <c:lblOffset val="100"/>
        <c:noMultiLvlLbl val="0"/>
      </c:catAx>
      <c:valAx>
        <c:axId val="50608000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pt-BR" sz="2800" dirty="0"/>
                  <a:t>Número</a:t>
                </a:r>
                <a:r>
                  <a:rPr lang="pt-BR" sz="2800" baseline="0" dirty="0"/>
                  <a:t> de Prefeituras</a:t>
                </a:r>
                <a:endParaRPr lang="pt-BR" sz="28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50606080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3100" u="sng"/>
            </a:pPr>
            <a:r>
              <a:rPr lang="pt-BR" sz="3100" u="sng" dirty="0"/>
              <a:t>Prefeituras com Portal da Transparência</a:t>
            </a:r>
          </a:p>
        </c:rich>
      </c:tx>
      <c:layout>
        <c:manualLayout>
          <c:xMode val="edge"/>
          <c:yMode val="edge"/>
          <c:x val="0.12812319488097698"/>
          <c:y val="1.59565379087135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6"/>
          <c:y val="0.14592211976447084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52</c:v>
                </c:pt>
                <c:pt idx="1">
                  <c:v>107</c:v>
                </c:pt>
                <c:pt idx="2">
                  <c:v>109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3F-49B8-95EB-5BB4FA0BBD4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54511104"/>
        <c:axId val="54513024"/>
      </c:lineChart>
      <c:catAx>
        <c:axId val="54511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pt-BR" sz="28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54513024"/>
        <c:crosses val="autoZero"/>
        <c:auto val="1"/>
        <c:lblAlgn val="ctr"/>
        <c:lblOffset val="100"/>
        <c:noMultiLvlLbl val="0"/>
      </c:catAx>
      <c:valAx>
        <c:axId val="54513024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pt-BR" sz="28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54511104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2500" u="sng"/>
            </a:pPr>
            <a:r>
              <a:rPr lang="pt-BR" sz="2500" u="sng" dirty="0"/>
              <a:t>Prefeituras com Portal da Transparência Atualizado</a:t>
            </a:r>
          </a:p>
        </c:rich>
      </c:tx>
      <c:layout>
        <c:manualLayout>
          <c:xMode val="edge"/>
          <c:yMode val="edge"/>
          <c:x val="0.1275306745578175"/>
          <c:y val="6.838516246591509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3"/>
          <c:y val="0.14592211976447078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solidFill>
                <a:srgbClr val="FF0000"/>
              </a:solidFill>
              <a:ln w="76200">
                <a:solidFill>
                  <a:srgbClr val="0070C0"/>
                </a:solidFill>
              </a:ln>
            </c:spPr>
          </c:marker>
          <c:dPt>
            <c:idx val="1"/>
            <c:marker>
              <c:spPr>
                <a:solidFill>
                  <a:srgbClr val="FF0000"/>
                </a:solidFill>
                <a:ln w="762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B5E-46A1-B088-131F28E30040}"/>
              </c:ext>
            </c:extLst>
          </c:dPt>
          <c:dPt>
            <c:idx val="2"/>
            <c:marker>
              <c:spPr>
                <a:solidFill>
                  <a:srgbClr val="FF0000"/>
                </a:solidFill>
                <a:ln w="76200">
                  <a:solidFill>
                    <a:srgbClr val="FF0000"/>
                  </a:solidFill>
                </a:ln>
              </c:spPr>
            </c:marker>
            <c:bubble3D val="0"/>
            <c:spPr>
              <a:ln w="762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8B5E-46A1-B088-131F28E300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1">
                  <c:v>43</c:v>
                </c:pt>
                <c:pt idx="2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B5E-46A1-B088-131F28E3004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131377024"/>
        <c:axId val="131383296"/>
      </c:lineChart>
      <c:catAx>
        <c:axId val="131377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500"/>
                </a:pPr>
                <a:r>
                  <a:rPr lang="pt-BR" sz="25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131383296"/>
        <c:crosses val="autoZero"/>
        <c:auto val="1"/>
        <c:lblAlgn val="ctr"/>
        <c:lblOffset val="100"/>
        <c:noMultiLvlLbl val="0"/>
      </c:catAx>
      <c:valAx>
        <c:axId val="131383296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500"/>
                </a:pPr>
                <a:r>
                  <a:rPr lang="pt-BR" sz="25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31377024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3200" u="sng"/>
            </a:pPr>
            <a:r>
              <a:rPr lang="pt-BR" sz="3200" u="sng" dirty="0"/>
              <a:t>Prefeituras com SIC Eletrônico</a:t>
            </a:r>
          </a:p>
        </c:rich>
      </c:tx>
      <c:layout>
        <c:manualLayout>
          <c:xMode val="edge"/>
          <c:yMode val="edge"/>
          <c:x val="0.12761527545157456"/>
          <c:y val="4.559010831061007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7"/>
          <c:y val="0.14592211976447086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6</c:v>
                </c:pt>
                <c:pt idx="1">
                  <c:v>18</c:v>
                </c:pt>
                <c:pt idx="2">
                  <c:v>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FC-45D1-9CC4-EBB6B86CA7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131504000"/>
        <c:axId val="131514368"/>
      </c:lineChart>
      <c:catAx>
        <c:axId val="131504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pt-BR" sz="28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131514368"/>
        <c:crosses val="autoZero"/>
        <c:auto val="1"/>
        <c:lblAlgn val="ctr"/>
        <c:lblOffset val="100"/>
        <c:noMultiLvlLbl val="0"/>
      </c:catAx>
      <c:valAx>
        <c:axId val="131514368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pt-BR" sz="28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31504000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2800" u="sng"/>
            </a:pPr>
            <a:r>
              <a:rPr lang="pt-BR" sz="2800" u="sng" dirty="0"/>
              <a:t>Prefeituras que</a:t>
            </a:r>
            <a:r>
              <a:rPr lang="pt-BR" sz="2800" u="sng" baseline="0" dirty="0"/>
              <a:t> divulgam editais de licitação</a:t>
            </a:r>
            <a:endParaRPr lang="pt-BR" sz="2800" u="sng" dirty="0"/>
          </a:p>
        </c:rich>
      </c:tx>
      <c:layout>
        <c:manualLayout>
          <c:xMode val="edge"/>
          <c:yMode val="edge"/>
          <c:x val="0.12428755295533205"/>
          <c:y val="1.59565379087135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9"/>
          <c:y val="0.14592211976447089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10</c:v>
                </c:pt>
                <c:pt idx="1">
                  <c:v>28</c:v>
                </c:pt>
                <c:pt idx="2">
                  <c:v>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7CD-4DBC-BB73-A35F8F2D4B4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159516928"/>
        <c:axId val="159539584"/>
      </c:lineChart>
      <c:catAx>
        <c:axId val="159516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pt-BR" sz="28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159539584"/>
        <c:crosses val="autoZero"/>
        <c:auto val="1"/>
        <c:lblAlgn val="ctr"/>
        <c:lblOffset val="100"/>
        <c:noMultiLvlLbl val="0"/>
      </c:catAx>
      <c:valAx>
        <c:axId val="159539584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pt-BR" sz="28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59516928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2600" u="sng"/>
            </a:pPr>
            <a:r>
              <a:rPr lang="pt-BR" sz="2600" u="sng" dirty="0"/>
              <a:t>Prefeituras com Editais </a:t>
            </a:r>
            <a:r>
              <a:rPr lang="pt-BR" sz="2600" u="sng" baseline="0" dirty="0"/>
              <a:t>de licitação atualizados</a:t>
            </a:r>
            <a:endParaRPr lang="pt-BR" sz="2600" u="sng" dirty="0"/>
          </a:p>
        </c:rich>
      </c:tx>
      <c:layout>
        <c:manualLayout>
          <c:xMode val="edge"/>
          <c:yMode val="edge"/>
          <c:x val="0.12428755295533203"/>
          <c:y val="1.59565379087135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7"/>
          <c:y val="0.14592211976447086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1">
                  <c:v>23</c:v>
                </c:pt>
                <c:pt idx="2">
                  <c:v>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AF-4161-A3DB-D3DAC0EC11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160797824"/>
        <c:axId val="160799744"/>
      </c:lineChart>
      <c:catAx>
        <c:axId val="160797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600"/>
                </a:pPr>
                <a:r>
                  <a:rPr lang="pt-BR" sz="26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160799744"/>
        <c:crosses val="autoZero"/>
        <c:auto val="1"/>
        <c:lblAlgn val="ctr"/>
        <c:lblOffset val="100"/>
        <c:noMultiLvlLbl val="0"/>
      </c:catAx>
      <c:valAx>
        <c:axId val="160799744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600"/>
                </a:pPr>
                <a:r>
                  <a:rPr lang="pt-BR" sz="26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60797824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2600" u="sng"/>
            </a:pPr>
            <a:r>
              <a:rPr lang="pt-BR" sz="2600" u="sng" dirty="0"/>
              <a:t>Prefeituras que</a:t>
            </a:r>
            <a:r>
              <a:rPr lang="pt-BR" sz="2600" u="sng" baseline="0" dirty="0"/>
              <a:t> divulgam resultados de licitação</a:t>
            </a:r>
            <a:endParaRPr lang="pt-BR" sz="2600" u="sng" dirty="0"/>
          </a:p>
        </c:rich>
      </c:tx>
      <c:layout>
        <c:manualLayout>
          <c:xMode val="edge"/>
          <c:yMode val="edge"/>
          <c:x val="0.12428755295533207"/>
          <c:y val="1.59565379087135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3"/>
          <c:y val="0.14592211976447092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0E-4A04-87AF-00D7EFEA154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171621376"/>
        <c:axId val="171713664"/>
      </c:lineChart>
      <c:catAx>
        <c:axId val="171621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600"/>
                </a:pPr>
                <a:r>
                  <a:rPr lang="pt-BR" sz="26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171713664"/>
        <c:crosses val="autoZero"/>
        <c:auto val="1"/>
        <c:lblAlgn val="ctr"/>
        <c:lblOffset val="100"/>
        <c:noMultiLvlLbl val="0"/>
      </c:catAx>
      <c:valAx>
        <c:axId val="171713664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600"/>
                </a:pPr>
                <a:r>
                  <a:rPr lang="pt-BR" sz="26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71621376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 sz="2500" u="sng"/>
            </a:pPr>
            <a:r>
              <a:rPr lang="pt-BR" sz="2500" u="sng" dirty="0"/>
              <a:t>Prefeituras com Resultados </a:t>
            </a:r>
            <a:r>
              <a:rPr lang="pt-BR" sz="2500" u="sng" baseline="0" dirty="0"/>
              <a:t>de licitação atualizados</a:t>
            </a:r>
            <a:endParaRPr lang="pt-BR" sz="2500" u="sng" dirty="0"/>
          </a:p>
        </c:rich>
      </c:tx>
      <c:layout>
        <c:manualLayout>
          <c:xMode val="edge"/>
          <c:yMode val="edge"/>
          <c:x val="0.12428755295533203"/>
          <c:y val="1.59565379087135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73173386717727"/>
          <c:y val="0.14592211976447086"/>
          <c:w val="0.85661382175484779"/>
          <c:h val="0.64377920971743885"/>
        </c:manualLayout>
      </c:layout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Municípios com site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pPr>
              <a:ln w="76200">
                <a:solidFill>
                  <a:srgbClr val="0070C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1">
                  <c:v>6</c:v>
                </c:pt>
                <c:pt idx="2">
                  <c:v>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DBF-4F56-AA04-62F302EDD2D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75"/>
          <c:upBars/>
          <c:downBars/>
        </c:upDownBars>
        <c:marker val="1"/>
        <c:smooth val="0"/>
        <c:axId val="172269568"/>
        <c:axId val="172271488"/>
      </c:lineChart>
      <c:catAx>
        <c:axId val="172269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500"/>
                </a:pPr>
                <a:r>
                  <a:rPr lang="pt-BR" sz="2500" dirty="0"/>
                  <a:t>Ano</a:t>
                </a:r>
              </a:p>
            </c:rich>
          </c:tx>
          <c:layout>
            <c:manualLayout>
              <c:xMode val="edge"/>
              <c:yMode val="edge"/>
              <c:x val="0.5000387243297757"/>
              <c:y val="0.9105218253968256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2800"/>
            </a:pPr>
            <a:endParaRPr lang="pt-BR"/>
          </a:p>
        </c:txPr>
        <c:crossAx val="172271488"/>
        <c:crosses val="autoZero"/>
        <c:auto val="1"/>
        <c:lblAlgn val="ctr"/>
        <c:lblOffset val="100"/>
        <c:noMultiLvlLbl val="0"/>
      </c:catAx>
      <c:valAx>
        <c:axId val="172271488"/>
        <c:scaling>
          <c:orientation val="minMax"/>
          <c:max val="14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500"/>
                </a:pPr>
                <a:r>
                  <a:rPr lang="pt-BR" sz="2500" b="1" i="0" baseline="0" dirty="0"/>
                  <a:t>Número de Prefeituras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72269568"/>
        <c:crosses val="autoZero"/>
        <c:crossBetween val="between"/>
        <c:majorUnit val="24"/>
      </c:valAx>
      <c:spPr>
        <a:ln w="28575"/>
      </c:spPr>
    </c:plotArea>
    <c:plotVisOnly val="1"/>
    <c:dispBlanksAs val="gap"/>
    <c:showDLblsOverMax val="0"/>
  </c:chart>
  <c:spPr>
    <a:ln w="25400">
      <a:noFill/>
    </a:ln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t-BR" sz="2400" b="1" dirty="0">
                <a:solidFill>
                  <a:schemeClr val="tx1"/>
                </a:solidFill>
              </a:rPr>
              <a:t>Prefeituras (2014/2015/2016) x Câmaras (2016)</a:t>
            </a:r>
          </a:p>
        </c:rich>
      </c:tx>
      <c:layout>
        <c:manualLayout>
          <c:xMode val="edge"/>
          <c:yMode val="edge"/>
          <c:x val="0.1354265701057798"/>
          <c:y val="1.62255831099832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2014 P</c:v>
                </c:pt>
              </c:strCache>
            </c:strRef>
          </c:tx>
          <c:spPr>
            <a:solidFill>
              <a:schemeClr val="accent1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strRef>
              <c:f>Planilha1!$A$2:$A$6</c:f>
              <c:strCache>
                <c:ptCount val="5"/>
                <c:pt idx="0">
                  <c:v>Site</c:v>
                </c:pt>
                <c:pt idx="1">
                  <c:v>Portal</c:v>
                </c:pt>
                <c:pt idx="2">
                  <c:v>e-SIC</c:v>
                </c:pt>
                <c:pt idx="3">
                  <c:v>Edital</c:v>
                </c:pt>
                <c:pt idx="4">
                  <c:v>Resultado</c:v>
                </c:pt>
              </c:strCache>
            </c:strRef>
          </c:cat>
          <c:val>
            <c:numRef>
              <c:f>Planilha1!$B$2:$B$6</c:f>
              <c:numCache>
                <c:formatCode>General</c:formatCode>
                <c:ptCount val="5"/>
                <c:pt idx="0">
                  <c:v>111</c:v>
                </c:pt>
                <c:pt idx="1">
                  <c:v>52</c:v>
                </c:pt>
                <c:pt idx="2">
                  <c:v>6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C3-4DB8-B40D-1CEE0B382697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2015 P</c:v>
                </c:pt>
              </c:strCache>
            </c:strRef>
          </c:tx>
          <c:spPr>
            <a:solidFill>
              <a:schemeClr val="accent1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strRef>
              <c:f>Planilha1!$A$2:$A$6</c:f>
              <c:strCache>
                <c:ptCount val="5"/>
                <c:pt idx="0">
                  <c:v>Site</c:v>
                </c:pt>
                <c:pt idx="1">
                  <c:v>Portal</c:v>
                </c:pt>
                <c:pt idx="2">
                  <c:v>e-SIC</c:v>
                </c:pt>
                <c:pt idx="3">
                  <c:v>Edital</c:v>
                </c:pt>
                <c:pt idx="4">
                  <c:v>Resultado</c:v>
                </c:pt>
              </c:strCache>
            </c:strRef>
          </c:cat>
          <c:val>
            <c:numRef>
              <c:f>Planilha1!$C$2:$C$6</c:f>
              <c:numCache>
                <c:formatCode>General</c:formatCode>
                <c:ptCount val="5"/>
                <c:pt idx="0">
                  <c:v>120</c:v>
                </c:pt>
                <c:pt idx="1">
                  <c:v>107</c:v>
                </c:pt>
                <c:pt idx="2">
                  <c:v>18</c:v>
                </c:pt>
                <c:pt idx="3">
                  <c:v>28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C3-4DB8-B40D-1CEE0B382697}"/>
            </c:ext>
          </c:extLst>
        </c:ser>
        <c:ser>
          <c:idx val="2"/>
          <c:order val="2"/>
          <c:tx>
            <c:strRef>
              <c:f>Planilha1!$D$1</c:f>
              <c:strCache>
                <c:ptCount val="1"/>
                <c:pt idx="0">
                  <c:v>2016 P</c:v>
                </c:pt>
              </c:strCache>
            </c:strRef>
          </c:tx>
          <c:spPr>
            <a:solidFill>
              <a:schemeClr val="accent1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strRef>
              <c:f>Planilha1!$A$2:$A$6</c:f>
              <c:strCache>
                <c:ptCount val="5"/>
                <c:pt idx="0">
                  <c:v>Site</c:v>
                </c:pt>
                <c:pt idx="1">
                  <c:v>Portal</c:v>
                </c:pt>
                <c:pt idx="2">
                  <c:v>e-SIC</c:v>
                </c:pt>
                <c:pt idx="3">
                  <c:v>Edital</c:v>
                </c:pt>
                <c:pt idx="4">
                  <c:v>Resultado</c:v>
                </c:pt>
              </c:strCache>
            </c:strRef>
          </c:cat>
          <c:val>
            <c:numRef>
              <c:f>Planilha1!$D$2:$D$6</c:f>
              <c:numCache>
                <c:formatCode>General</c:formatCode>
                <c:ptCount val="5"/>
                <c:pt idx="0">
                  <c:v>135</c:v>
                </c:pt>
                <c:pt idx="1">
                  <c:v>109</c:v>
                </c:pt>
                <c:pt idx="2">
                  <c:v>71</c:v>
                </c:pt>
                <c:pt idx="3">
                  <c:v>72</c:v>
                </c:pt>
                <c:pt idx="4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C3-4DB8-B40D-1CEE0B382697}"/>
            </c:ext>
          </c:extLst>
        </c:ser>
        <c:ser>
          <c:idx val="3"/>
          <c:order val="3"/>
          <c:tx>
            <c:strRef>
              <c:f>Planilha1!$E$1</c:f>
              <c:strCache>
                <c:ptCount val="1"/>
                <c:pt idx="0">
                  <c:v>2016 C</c:v>
                </c:pt>
              </c:strCache>
            </c:strRef>
          </c:tx>
          <c:spPr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Planilha1!$A$2:$A$6</c:f>
              <c:strCache>
                <c:ptCount val="5"/>
                <c:pt idx="0">
                  <c:v>Site</c:v>
                </c:pt>
                <c:pt idx="1">
                  <c:v>Portal</c:v>
                </c:pt>
                <c:pt idx="2">
                  <c:v>e-SIC</c:v>
                </c:pt>
                <c:pt idx="3">
                  <c:v>Edital</c:v>
                </c:pt>
                <c:pt idx="4">
                  <c:v>Resultado</c:v>
                </c:pt>
              </c:strCache>
            </c:strRef>
          </c:cat>
          <c:val>
            <c:numRef>
              <c:f>Planilha1!$E$2:$E$6</c:f>
              <c:numCache>
                <c:formatCode>General</c:formatCode>
                <c:ptCount val="5"/>
                <c:pt idx="0">
                  <c:v>111</c:v>
                </c:pt>
                <c:pt idx="1">
                  <c:v>63</c:v>
                </c:pt>
                <c:pt idx="2">
                  <c:v>66</c:v>
                </c:pt>
                <c:pt idx="3">
                  <c:v>44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C3-4DB8-B40D-1CEE0B3826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691328"/>
        <c:axId val="180692864"/>
      </c:barChart>
      <c:catAx>
        <c:axId val="18069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0692864"/>
        <c:crosses val="autoZero"/>
        <c:auto val="1"/>
        <c:lblAlgn val="ctr"/>
        <c:lblOffset val="100"/>
        <c:noMultiLvlLbl val="0"/>
      </c:catAx>
      <c:valAx>
        <c:axId val="180692864"/>
        <c:scaling>
          <c:orientation val="minMax"/>
          <c:max val="14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0691328"/>
        <c:crosses val="autoZero"/>
        <c:crossBetween val="between"/>
        <c:majorUnit val="24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C2235-7F44-41FC-8077-089DE9CFC17C}" type="datetimeFigureOut">
              <a:rPr lang="pt-BR" smtClean="0"/>
              <a:pPr/>
              <a:t>15/05/2017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D6D48-7472-4669-A229-285D767D5E2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206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Fontes  de pesquisa: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Internet;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Coleta de dados: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preenchimento de formulário; </a:t>
            </a: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salvar a tela; avaliação, revisão e consolidação entre os bolsistas; e consolidação geral pelos coordenadores da CGU, UFPA e TCM-PA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Escopo do trabalho: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144 prefeituras e 144 câmaras do Estado do Pará;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Forma de apresentação: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consolidado do Estado;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742108-99E5-463C-B872-3C431B030FDA}" type="slidenum">
              <a:rPr kumimoji="0" lang="pt-B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846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237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376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33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32053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3156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4200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0481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591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3109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128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9251" y="6337657"/>
            <a:ext cx="2057400" cy="365125"/>
          </a:xfrm>
        </p:spPr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722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853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3564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1213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0793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1441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896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1201795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66905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92489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2334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0762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5803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07129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37825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9251" y="6337657"/>
            <a:ext cx="2057400" cy="365125"/>
          </a:xfrm>
        </p:spPr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80563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3465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60120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9370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9029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044649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345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936104"/>
          </a:xfrm>
          <a:prstGeom prst="rect">
            <a:avLst/>
          </a:prstGeom>
        </p:spPr>
        <p:txBody>
          <a:bodyPr/>
          <a:lstStyle>
            <a:lvl1pPr algn="ctr">
              <a:defRPr sz="4200" b="1"/>
            </a:lvl1pPr>
          </a:lstStyle>
          <a:p>
            <a:r>
              <a:rPr lang="pt-BR" dirty="0"/>
              <a:t>Clique para editar o estilo do título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39212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dirty="0"/>
              <a:t>Clique para editar os estilos do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918169-62D5-41A0-BE46-46BC969DD76F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38426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67544" y="2027981"/>
            <a:ext cx="4028256" cy="392129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58544" y="2027981"/>
            <a:ext cx="4028256" cy="392129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918169-62D5-41A0-BE46-46BC969DD76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936104"/>
          </a:xfrm>
          <a:prstGeom prst="rect">
            <a:avLst/>
          </a:prstGeom>
        </p:spPr>
        <p:txBody>
          <a:bodyPr/>
          <a:lstStyle>
            <a:lvl1pPr algn="ctr">
              <a:defRPr sz="4200" b="1"/>
            </a:lvl1pPr>
          </a:lstStyle>
          <a:p>
            <a:r>
              <a:rPr lang="pt-BR" dirty="0"/>
              <a:t>Clique para editar o estilo do título</a:t>
            </a:r>
          </a:p>
        </p:txBody>
      </p:sp>
    </p:spTree>
    <p:extLst>
      <p:ext uri="{BB962C8B-B14F-4D97-AF65-F5344CB8AC3E}">
        <p14:creationId xmlns:p14="http://schemas.microsoft.com/office/powerpoint/2010/main" val="39561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686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016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908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25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903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158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4.xml"/><Relationship Id="rId9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314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75530" cy="68579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30" y="1114097"/>
            <a:ext cx="7886700" cy="1028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38703"/>
            <a:ext cx="7886700" cy="3938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1522" y="631189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596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75530" cy="68579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30" y="1114097"/>
            <a:ext cx="7886700" cy="1028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38703"/>
            <a:ext cx="7886700" cy="3938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1522" y="631189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BCD3EE-FBE7-44A8-8A97-501F8350FA3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912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8641"/>
            <a:ext cx="360040" cy="43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ângulo 7"/>
          <p:cNvSpPr/>
          <p:nvPr userDrawn="1"/>
        </p:nvSpPr>
        <p:spPr>
          <a:xfrm>
            <a:off x="539552" y="188640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Laboratório de Inovação e Controle do Setor Público (LAIC-UFPA)</a:t>
            </a:r>
            <a:endParaRPr lang="pt-BR" sz="2400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37312"/>
            <a:ext cx="1224137" cy="52269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5" y="6165304"/>
            <a:ext cx="504057" cy="62390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932040" y="6165304"/>
            <a:ext cx="1034835" cy="69269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6568777" y="6165304"/>
            <a:ext cx="1171575" cy="692696"/>
          </a:xfrm>
          <a:prstGeom prst="rect">
            <a:avLst/>
          </a:prstGeom>
        </p:spPr>
      </p:pic>
      <p:sp>
        <p:nvSpPr>
          <p:cNvPr id="13" name="Espaço Reservado para Número de Slide 13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23ED6EA1-B2F8-41B7-AC36-F7A1DA42386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4" name="Conector reto 13"/>
          <p:cNvCxnSpPr/>
          <p:nvPr userDrawn="1"/>
        </p:nvCxnSpPr>
        <p:spPr>
          <a:xfrm>
            <a:off x="611560" y="692696"/>
            <a:ext cx="7920880" cy="0"/>
          </a:xfrm>
          <a:prstGeom prst="lin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 userDrawn="1"/>
        </p:nvCxnSpPr>
        <p:spPr>
          <a:xfrm>
            <a:off x="611560" y="6021288"/>
            <a:ext cx="7920880" cy="0"/>
          </a:xfrm>
          <a:prstGeom prst="lin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99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o.depaula@cgu.gov.br" TargetMode="External"/><Relationship Id="rId2" Type="http://schemas.openxmlformats.org/officeDocument/2006/relationships/hyperlink" Target="mailto:lidianedias@ufpa.br" TargetMode="Externa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1336675"/>
            <a:ext cx="8297863" cy="1446213"/>
          </a:xfrm>
        </p:spPr>
        <p:txBody>
          <a:bodyPr>
            <a:noAutofit/>
          </a:bodyPr>
          <a:lstStyle/>
          <a:p>
            <a:pPr algn="ctr">
              <a:spcBef>
                <a:spcPts val="1000"/>
              </a:spcBef>
            </a:pPr>
            <a:r>
              <a:rPr lang="pt-BR" sz="3400" b="1" dirty="0">
                <a:latin typeface="+mn-lt"/>
                <a:ea typeface="+mn-ea"/>
                <a:cs typeface="+mn-cs"/>
              </a:rPr>
              <a:t>Portais da Transparência dos Municípios Paraenses: 2014 - 2016</a:t>
            </a:r>
          </a:p>
        </p:txBody>
      </p:sp>
      <p:sp>
        <p:nvSpPr>
          <p:cNvPr id="3" name="Subtítulo 2"/>
          <p:cNvSpPr>
            <a:spLocks noGrp="1"/>
          </p:cNvSpPr>
          <p:nvPr>
            <p:ph idx="4294967295"/>
          </p:nvPr>
        </p:nvSpPr>
        <p:spPr>
          <a:xfrm>
            <a:off x="0" y="3192463"/>
            <a:ext cx="7886700" cy="3959225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pt-BR" sz="400" i="1" dirty="0"/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400" b="1" i="1" dirty="0"/>
              <a:t>Lidiane Nazaré da Silva Dias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800" i="1" dirty="0"/>
              <a:t>Doutora em Ciências Contábeis pela UnB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800" i="1" dirty="0"/>
              <a:t>Coordenadora do Projeto Portais da Transparência Paraenses - UFPA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800" i="1" dirty="0"/>
              <a:t>Vice-Diretora da Faculdade de Ciências Contábeis da UFPA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pt-BR" sz="700" i="1" dirty="0"/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400" b="1" i="1" dirty="0"/>
              <a:t>Marcelo Morais de Paula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800" i="1" dirty="0"/>
              <a:t>Auditor Federal de Finanças e Controle – CGU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800" i="1" dirty="0"/>
              <a:t>Coordenadora do Projeto Portais da Transparência Paraenses - CGU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pt-BR" sz="1800" i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324" y="5897631"/>
            <a:ext cx="7813495" cy="74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467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1052623" y="1924493"/>
            <a:ext cx="7432158" cy="3572539"/>
          </a:xfrm>
          <a:prstGeom prst="roundRect">
            <a:avLst>
              <a:gd name="adj" fmla="val 16667"/>
            </a:avLst>
          </a:prstGeom>
          <a:solidFill>
            <a:srgbClr val="F96513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5000" rIns="90000" bIns="45000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5400" b="1" dirty="0">
                <a:solidFill>
                  <a:schemeClr val="bg1"/>
                </a:solidFill>
                <a:latin typeface="Arial" charset="0"/>
                <a:cs typeface="Arial" charset="0"/>
              </a:rPr>
              <a:t>RESULTADOS CONSOLIDADOS DO ESTADO DO PARÁ 2016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5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743737" y="2434856"/>
            <a:ext cx="6177517" cy="1988287"/>
          </a:xfrm>
          <a:prstGeom prst="roundRect">
            <a:avLst>
              <a:gd name="adj" fmla="val 16667"/>
            </a:avLst>
          </a:prstGeom>
          <a:solidFill>
            <a:srgbClr val="F96513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5000" rIns="90000" bIns="45000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5400" b="1" dirty="0">
                <a:solidFill>
                  <a:schemeClr val="bg1"/>
                </a:solidFill>
                <a:latin typeface="Arial" charset="0"/>
                <a:cs typeface="Arial" charset="0"/>
              </a:rPr>
              <a:t>PREFEITURAS MUNICIPAIS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5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4491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6" name="Espaço Reservado para Conteúdo 27"/>
          <p:cNvSpPr txBox="1">
            <a:spLocks/>
          </p:cNvSpPr>
          <p:nvPr/>
        </p:nvSpPr>
        <p:spPr>
          <a:xfrm>
            <a:off x="496394" y="1052513"/>
            <a:ext cx="8231188" cy="4840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altLang="pt-BR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SÍTIO ELETRÔNICO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altLang="pt-BR" sz="6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PREFEITURAS</a:t>
            </a:r>
            <a:endParaRPr kumimoji="0" lang="pt-BR" altLang="pt-BR" sz="1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13</a:t>
            </a:fld>
            <a:endParaRPr lang="pt-BR"/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844819195"/>
              </p:ext>
            </p:extLst>
          </p:nvPr>
        </p:nvGraphicFramePr>
        <p:xfrm>
          <a:off x="600891" y="1097976"/>
          <a:ext cx="7889965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14</a:t>
            </a:fld>
            <a:endParaRPr lang="pt-BR"/>
          </a:p>
        </p:txBody>
      </p:sp>
      <p:pic>
        <p:nvPicPr>
          <p:cNvPr id="5" name="Picture 2" descr="C:\Users\Lidiane\Documents\UFPA\Dia Contra corrupção\Relatórios por equipe\Mapas atualizados\Municu00EDpios com ou sem su00EDt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4767" y="1553494"/>
            <a:ext cx="7053943" cy="529144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12007" y="1016988"/>
            <a:ext cx="8103920" cy="807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Sítio Eletrônico 2014 - Prefeitura</a:t>
            </a:r>
            <a:endParaRPr kumimoji="0" lang="pt-B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15</a:t>
            </a:fld>
            <a:endParaRPr lang="pt-BR"/>
          </a:p>
        </p:txBody>
      </p:sp>
      <p:pic>
        <p:nvPicPr>
          <p:cNvPr id="5" name="Picture 2" descr="E:\RETA FINAL\Mapas\RESULTADO FINAL\Site 201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70" y="1554480"/>
            <a:ext cx="7058373" cy="530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040081" y="864588"/>
            <a:ext cx="8103920" cy="807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Sítio Eletrônico 2015 - Prefeitura</a:t>
            </a:r>
            <a:endParaRPr kumimoji="0" lang="pt-B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10" name="Título 1"/>
          <p:cNvSpPr>
            <a:spLocks noGrp="1"/>
          </p:cNvSpPr>
          <p:nvPr>
            <p:ph type="title" idx="4294967295"/>
          </p:nvPr>
        </p:nvSpPr>
        <p:spPr>
          <a:xfrm>
            <a:off x="1039813" y="865188"/>
            <a:ext cx="8104187" cy="806450"/>
          </a:xfrm>
        </p:spPr>
        <p:txBody>
          <a:bodyPr>
            <a:normAutofit/>
          </a:bodyPr>
          <a:lstStyle/>
          <a:p>
            <a:pPr lvl="0"/>
            <a:r>
              <a:rPr lang="pt-BR" b="1" dirty="0"/>
              <a:t>Sítio Eletrônico 2016 - Prefeitura</a:t>
            </a:r>
            <a:endParaRPr lang="pt-BR" dirty="0"/>
          </a:p>
        </p:txBody>
      </p:sp>
      <p:pic>
        <p:nvPicPr>
          <p:cNvPr id="1026" name="Picture 2" descr="C:\Users\Projeto de Pesquisa\Documents\DICC 2016\pref\SIte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6736" y="1496175"/>
            <a:ext cx="5973778" cy="5374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5" name="Espaço Reservado para Conteúdo 27"/>
          <p:cNvSpPr txBox="1">
            <a:spLocks/>
          </p:cNvSpPr>
          <p:nvPr/>
        </p:nvSpPr>
        <p:spPr>
          <a:xfrm>
            <a:off x="404953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PORTAL DA TRANSPARÊNCIA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PREFEITURAS</a:t>
            </a:r>
            <a:endParaRPr kumimoji="0" lang="pt-BR" altLang="pt-BR" sz="1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18</a:t>
            </a:fld>
            <a:endParaRPr lang="pt-BR"/>
          </a:p>
        </p:txBody>
      </p:sp>
      <p:graphicFrame>
        <p:nvGraphicFramePr>
          <p:cNvPr id="8" name="Gráfico 7"/>
          <p:cNvGraphicFramePr/>
          <p:nvPr/>
        </p:nvGraphicFramePr>
        <p:xfrm>
          <a:off x="496389" y="1097976"/>
          <a:ext cx="8294913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1052738"/>
            <a:ext cx="9110086" cy="6323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noProof="0" dirty="0">
                <a:latin typeface="+mj-lt"/>
                <a:ea typeface="+mj-ea"/>
                <a:cs typeface="+mj-cs"/>
              </a:rPr>
              <a:t>Portal da Transparência 2014 - Prefeituras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" descr="C:\Users\Lidiane\Documents\UFPA\Dia Contra corrupção\Relatórios por equipe\Mapas atualizados\2. Municu00EDpios com ou sem Por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4740" y="1663700"/>
            <a:ext cx="7623554" cy="5194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710226"/>
            <a:ext cx="9144000" cy="3384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PROJETO DE EXTENSÃO OUVIDORIA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ATIVA DO PROGRAMA NACIONAL DE ALIMENTAÇÃO ESCOLAR NO ESTADO DO PARÁ: “ÉGUA DA MERENDA, JOÃO !”</a:t>
            </a:r>
          </a:p>
        </p:txBody>
      </p:sp>
    </p:spTree>
    <p:extLst>
      <p:ext uri="{BB962C8B-B14F-4D97-AF65-F5344CB8AC3E}">
        <p14:creationId xmlns:p14="http://schemas.microsoft.com/office/powerpoint/2010/main" val="3376001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20</a:t>
            </a:fld>
            <a:endParaRPr lang="pt-BR"/>
          </a:p>
        </p:txBody>
      </p:sp>
      <p:pic>
        <p:nvPicPr>
          <p:cNvPr id="5" name="Picture 2" descr="E:\RETA FINAL\Mapas\RESULTADO FINAL\Portal 201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270" y="1632003"/>
            <a:ext cx="6908800" cy="522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052738"/>
            <a:ext cx="9110086" cy="6323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noProof="0" dirty="0">
                <a:latin typeface="+mj-lt"/>
                <a:ea typeface="+mj-ea"/>
                <a:cs typeface="+mj-cs"/>
              </a:rPr>
              <a:t>Portal da Transparência 2015 - Prefeituras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21</a:t>
            </a:fld>
            <a:endParaRPr lang="pt-BR"/>
          </a:p>
        </p:txBody>
      </p:sp>
      <p:pic>
        <p:nvPicPr>
          <p:cNvPr id="3076" name="Picture 4" descr="C:\Users\Projeto de Pesquisa\Documents\DICC 2016\pref\Portais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820" y="1637778"/>
            <a:ext cx="5880100" cy="5220222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0" y="1026612"/>
            <a:ext cx="9110086" cy="6323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noProof="0" dirty="0">
                <a:latin typeface="+mj-lt"/>
                <a:ea typeface="+mj-ea"/>
                <a:cs typeface="+mj-cs"/>
              </a:rPr>
              <a:t>Portal da Transparência 2016 - Prefeituras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22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1588097"/>
            <a:ext cx="8231188" cy="384605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indent="-91440" algn="ctr" defTabSz="914400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PORTAL DA TRANSPARÊNCIA PREFEITURAS: </a:t>
            </a:r>
          </a:p>
          <a:p>
            <a:pPr marL="91440" indent="-91440" algn="ctr" defTabSz="914400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DADOS ATUALIZADOS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23</a:t>
            </a:fld>
            <a:endParaRPr lang="pt-BR"/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1347433167"/>
              </p:ext>
            </p:extLst>
          </p:nvPr>
        </p:nvGraphicFramePr>
        <p:xfrm>
          <a:off x="395536" y="1097976"/>
          <a:ext cx="8496944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435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24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-108539" y="1000486"/>
            <a:ext cx="9218625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noProof="0" dirty="0">
                <a:latin typeface="+mj-lt"/>
                <a:ea typeface="+mj-ea"/>
                <a:cs typeface="+mj-cs"/>
              </a:rPr>
              <a:t>Portal Atualizado 2015 - Prefeituras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G:\RESULTADO FINAL\portal atualizado 201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6710" y="1621489"/>
            <a:ext cx="6921500" cy="5236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25</a:t>
            </a:fld>
            <a:endParaRPr lang="pt-BR"/>
          </a:p>
        </p:txBody>
      </p:sp>
      <p:pic>
        <p:nvPicPr>
          <p:cNvPr id="4098" name="Picture 2" descr="C:\Users\Projeto de Pesquisa\Documents\DICC 2016\pref\Portais atualizados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0065" y="1637777"/>
            <a:ext cx="5880100" cy="5220223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-108539" y="1000486"/>
            <a:ext cx="9218625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noProof="0" dirty="0">
                <a:latin typeface="+mj-lt"/>
                <a:ea typeface="+mj-ea"/>
                <a:cs typeface="+mj-cs"/>
              </a:rPr>
              <a:t>Portal Atualizado 2016 - Prefeituras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26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noProof="0" dirty="0">
                <a:solidFill>
                  <a:schemeClr val="tx2"/>
                </a:solidFill>
                <a:cs typeface="Times New Roman" pitchFamily="18" charset="0"/>
              </a:rPr>
              <a:t>SIC ELETRÔNICO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PREFEITURAS</a:t>
            </a:r>
            <a:endParaRPr kumimoji="0" lang="pt-BR" altLang="pt-BR" sz="1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27</a:t>
            </a:fld>
            <a:endParaRPr lang="pt-BR"/>
          </a:p>
        </p:txBody>
      </p:sp>
      <p:graphicFrame>
        <p:nvGraphicFramePr>
          <p:cNvPr id="6" name="Gráfico 5"/>
          <p:cNvGraphicFramePr/>
          <p:nvPr/>
        </p:nvGraphicFramePr>
        <p:xfrm>
          <a:off x="683568" y="1097976"/>
          <a:ext cx="8120798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28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0" y="948234"/>
            <a:ext cx="9144000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SIC </a:t>
            </a:r>
            <a:r>
              <a:rPr lang="pt-BR" sz="4400" b="1" noProof="0" dirty="0" err="1">
                <a:latin typeface="+mj-lt"/>
                <a:ea typeface="+mj-ea"/>
                <a:cs typeface="+mj-cs"/>
              </a:rPr>
              <a:t>Eletr</a:t>
            </a:r>
            <a:r>
              <a:rPr lang="pt-BR" sz="4400" b="1" dirty="0" err="1">
                <a:latin typeface="+mj-lt"/>
                <a:ea typeface="+mj-ea"/>
                <a:cs typeface="+mj-cs"/>
              </a:rPr>
              <a:t>ônico</a:t>
            </a:r>
            <a:r>
              <a:rPr lang="pt-BR" sz="4400" b="1" dirty="0">
                <a:latin typeface="+mj-lt"/>
                <a:ea typeface="+mj-ea"/>
                <a:cs typeface="+mj-cs"/>
              </a:rPr>
              <a:t> 2014 - Prefeitura</a:t>
            </a:r>
            <a:endParaRPr lang="pt-BR" sz="44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" descr="C:\Users\Lidiane\Documents\UFPA\Dia Contra corrupção\Relatórios por equipe\Mapas atualizados\4. Municu00EDpios com ou sem SIC eletru00F4n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8610" y="1612900"/>
            <a:ext cx="6930414" cy="5245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29</a:t>
            </a:fld>
            <a:endParaRPr lang="pt-BR"/>
          </a:p>
        </p:txBody>
      </p:sp>
      <p:pic>
        <p:nvPicPr>
          <p:cNvPr id="5" name="Picture 2" descr="F:\@root\Mapas\mapas 2015\municípios com e sem E-sic 201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5105" y="1592628"/>
            <a:ext cx="6286500" cy="5265372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948234"/>
            <a:ext cx="9144000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SIC </a:t>
            </a:r>
            <a:r>
              <a:rPr lang="pt-BR" sz="4400" b="1" noProof="0" dirty="0" err="1">
                <a:latin typeface="+mj-lt"/>
                <a:ea typeface="+mj-ea"/>
                <a:cs typeface="+mj-cs"/>
              </a:rPr>
              <a:t>Eletr</a:t>
            </a:r>
            <a:r>
              <a:rPr lang="pt-BR" sz="4400" b="1" dirty="0" err="1">
                <a:latin typeface="+mj-lt"/>
                <a:ea typeface="+mj-ea"/>
                <a:cs typeface="+mj-cs"/>
              </a:rPr>
              <a:t>ônico</a:t>
            </a:r>
            <a:r>
              <a:rPr lang="pt-BR" sz="4400" b="1" dirty="0">
                <a:latin typeface="+mj-lt"/>
                <a:ea typeface="+mj-ea"/>
                <a:cs typeface="+mj-cs"/>
              </a:rPr>
              <a:t> 2015 - Prefeitura</a:t>
            </a:r>
            <a:endParaRPr lang="pt-BR" sz="44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710226"/>
            <a:ext cx="9144000" cy="3384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PROJETO DE EXTENSÃO OUVIDORIA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ATIVA DO PROGRAMA NACIONAL DE ALIMENTAÇÃO ESCOLAR NO ESTADO DO PARÁ: “ÉGUA DA MERENDA, JOÃO !”</a:t>
            </a:r>
          </a:p>
        </p:txBody>
      </p:sp>
    </p:spTree>
    <p:extLst>
      <p:ext uri="{BB962C8B-B14F-4D97-AF65-F5344CB8AC3E}">
        <p14:creationId xmlns:p14="http://schemas.microsoft.com/office/powerpoint/2010/main" val="41552209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30</a:t>
            </a:fld>
            <a:endParaRPr lang="pt-BR"/>
          </a:p>
        </p:txBody>
      </p:sp>
      <p:pic>
        <p:nvPicPr>
          <p:cNvPr id="5123" name="Picture 3" descr="C:\Users\Projeto de Pesquisa\Documents\DICC 2016\pref\E-sic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4298" y="1581403"/>
            <a:ext cx="5943600" cy="5276597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0" y="948234"/>
            <a:ext cx="9144000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SIC </a:t>
            </a:r>
            <a:r>
              <a:rPr lang="pt-BR" sz="4400" b="1" noProof="0" dirty="0" err="1">
                <a:latin typeface="+mj-lt"/>
                <a:ea typeface="+mj-ea"/>
                <a:cs typeface="+mj-cs"/>
              </a:rPr>
              <a:t>Eletr</a:t>
            </a:r>
            <a:r>
              <a:rPr lang="pt-BR" sz="4400" b="1" dirty="0" err="1">
                <a:latin typeface="+mj-lt"/>
                <a:ea typeface="+mj-ea"/>
                <a:cs typeface="+mj-cs"/>
              </a:rPr>
              <a:t>ônico</a:t>
            </a:r>
            <a:r>
              <a:rPr lang="pt-BR" sz="4400" b="1" dirty="0">
                <a:latin typeface="+mj-lt"/>
                <a:ea typeface="+mj-ea"/>
                <a:cs typeface="+mj-cs"/>
              </a:rPr>
              <a:t> 2016 - Prefeitura</a:t>
            </a:r>
            <a:endParaRPr lang="pt-BR" sz="44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31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70268" y="1222330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EDITAL DE LICITAÇÃO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PREFEITURA</a:t>
            </a:r>
            <a:endParaRPr kumimoji="0" lang="pt-BR" altLang="pt-BR" sz="1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32</a:t>
            </a:fld>
            <a:endParaRPr lang="pt-BR"/>
          </a:p>
        </p:txBody>
      </p:sp>
      <p:graphicFrame>
        <p:nvGraphicFramePr>
          <p:cNvPr id="6" name="Gráfico 5"/>
          <p:cNvGraphicFramePr/>
          <p:nvPr/>
        </p:nvGraphicFramePr>
        <p:xfrm>
          <a:off x="539552" y="1097976"/>
          <a:ext cx="8280920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33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0" y="961297"/>
            <a:ext cx="9144000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Editais de Licitações 2014 - Prefeitura</a:t>
            </a: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" descr="C:\Users\Lidiane\Documents\UFPA\Dia Contra corrupção\Relatórios por equipe\Mapas atualizados\6. Municu00EDpios com ou sem edita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150" y="1625601"/>
            <a:ext cx="7489659" cy="523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34</a:t>
            </a:fld>
            <a:endParaRPr lang="pt-BR"/>
          </a:p>
        </p:txBody>
      </p:sp>
      <p:pic>
        <p:nvPicPr>
          <p:cNvPr id="5" name="Picture 2" descr="E:\RETA FINAL\Mapas\RESULTADO FINAL\Edital 201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17" y="1592663"/>
            <a:ext cx="6959600" cy="52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961297"/>
            <a:ext cx="9144000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Editais de Licitações 2015 - Prefeitura</a:t>
            </a: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35</a:t>
            </a:fld>
            <a:endParaRPr lang="pt-BR"/>
          </a:p>
        </p:txBody>
      </p:sp>
      <p:pic>
        <p:nvPicPr>
          <p:cNvPr id="5" name="Picture 2" descr="C:\Users\Projeto de Pesquisa\Documents\DICC 2016\pref\Edital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9414" y="1623681"/>
            <a:ext cx="5918200" cy="5234319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961297"/>
            <a:ext cx="9144000" cy="5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Editais de Licitações 2016 - Prefeitura</a:t>
            </a: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36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548646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lvl="0" indent="-91440" algn="ctr" defTabSz="914400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EDITAL DE LICITAÇÃO</a:t>
            </a:r>
          </a:p>
          <a:p>
            <a:pPr marL="91440" lvl="0" indent="-91440" algn="ctr" defTabSz="914400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PREFEITURA: </a:t>
            </a:r>
            <a:r>
              <a:rPr lang="pt-BR" altLang="pt-BR" sz="6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ATUALIZADO</a:t>
            </a:r>
            <a:endParaRPr kumimoji="0" lang="pt-BR" altLang="pt-BR" sz="13800" b="1" i="1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37</a:t>
            </a:fld>
            <a:endParaRPr lang="pt-BR"/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247207434"/>
              </p:ext>
            </p:extLst>
          </p:nvPr>
        </p:nvGraphicFramePr>
        <p:xfrm>
          <a:off x="323528" y="1097976"/>
          <a:ext cx="8496944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45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38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0" y="961297"/>
            <a:ext cx="9144000" cy="70240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Editais de Licitação </a:t>
            </a:r>
            <a:r>
              <a:rPr lang="pt-BR" sz="4400" b="1" dirty="0">
                <a:latin typeface="+mj-lt"/>
                <a:ea typeface="+mj-ea"/>
                <a:cs typeface="+mj-cs"/>
              </a:rPr>
              <a:t>atualizados 2015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F:\@root\Mapas\mapas 2015\municípios com e sem Edital atualizado 201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0654" y="1663701"/>
            <a:ext cx="7203363" cy="5194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39</a:t>
            </a:fld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948234"/>
            <a:ext cx="9144000" cy="5409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Editais de Licitação </a:t>
            </a:r>
            <a:r>
              <a:rPr lang="pt-BR" sz="4400" b="1" dirty="0">
                <a:latin typeface="+mj-lt"/>
                <a:ea typeface="+mj-ea"/>
                <a:cs typeface="+mj-cs"/>
              </a:rPr>
              <a:t>atualizados 2016</a:t>
            </a:r>
            <a:endParaRPr kumimoji="0" lang="pt-BR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889" y="1611630"/>
            <a:ext cx="6080761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424763" y="1122639"/>
            <a:ext cx="6943450" cy="145075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 PROJETO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137683" y="1845734"/>
            <a:ext cx="7230529" cy="402336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Parceria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UFPA, CGU, Observatório Social de Belém (2014), MPE/PA (2015) e TCM/PA (2016);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Apresentar à sociedade em geral o cenário de atendimento à Lei de Acesso da Informação e à Lei Complementar nº131/2009 pelas prefeituras e câmaras municipais paraenses.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596684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40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RESULTADO DE LICITAÇÃO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PREFEITURAS</a:t>
            </a:r>
            <a:endParaRPr kumimoji="0" lang="pt-BR" altLang="pt-BR" sz="1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41</a:t>
            </a:fld>
            <a:endParaRPr lang="pt-BR"/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136094062"/>
              </p:ext>
            </p:extLst>
          </p:nvPr>
        </p:nvGraphicFramePr>
        <p:xfrm>
          <a:off x="323528" y="1097976"/>
          <a:ext cx="8496944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42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-447282" y="987422"/>
            <a:ext cx="10025049" cy="6976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200" b="1" dirty="0">
                <a:latin typeface="+mj-lt"/>
                <a:ea typeface="+mj-ea"/>
                <a:cs typeface="+mj-cs"/>
              </a:rPr>
              <a:t>Resultados de Licitações</a:t>
            </a:r>
            <a:r>
              <a:rPr lang="pt-BR" sz="4200" b="1" noProof="0" dirty="0">
                <a:latin typeface="+mj-lt"/>
                <a:ea typeface="+mj-ea"/>
                <a:cs typeface="+mj-cs"/>
              </a:rPr>
              <a:t> 2014 - Prefeituras</a:t>
            </a:r>
            <a:endParaRPr kumimoji="0" lang="pt-BR" sz="42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" descr="C:\Users\Lidiane\Documents\UFPA\Dia Contra corrupção\Relatórios por equipe\Mapas atualizados\7. Municu00EDpios com ou sem resultados de licitau00E7u00E3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005" y="1638301"/>
            <a:ext cx="7748681" cy="521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43</a:t>
            </a:fld>
            <a:endParaRPr lang="pt-BR"/>
          </a:p>
        </p:txBody>
      </p:sp>
      <p:pic>
        <p:nvPicPr>
          <p:cNvPr id="5" name="Picture 2" descr="E:\RETA FINAL\Mapas\RESULTADO FINAL\Licitação 201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457" y="1650313"/>
            <a:ext cx="6883400" cy="520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-447282" y="987422"/>
            <a:ext cx="10025049" cy="6976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200" b="1" dirty="0">
                <a:latin typeface="+mj-lt"/>
                <a:ea typeface="+mj-ea"/>
                <a:cs typeface="+mj-cs"/>
              </a:rPr>
              <a:t>Resultados de Licitações</a:t>
            </a:r>
            <a:r>
              <a:rPr lang="pt-BR" sz="4200" b="1" noProof="0" dirty="0">
                <a:latin typeface="+mj-lt"/>
                <a:ea typeface="+mj-ea"/>
                <a:cs typeface="+mj-cs"/>
              </a:rPr>
              <a:t> 2015 - Prefeituras</a:t>
            </a:r>
            <a:endParaRPr kumimoji="0" lang="pt-BR" sz="42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44</a:t>
            </a:fld>
            <a:endParaRPr lang="pt-BR"/>
          </a:p>
        </p:txBody>
      </p:sp>
      <p:pic>
        <p:nvPicPr>
          <p:cNvPr id="7170" name="Picture 2" descr="C:\Users\Projeto de Pesquisa\Documents\DICC 2016\pref\Resultado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3865" y="1589985"/>
            <a:ext cx="5956299" cy="5268015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-447282" y="987422"/>
            <a:ext cx="10025049" cy="6976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200" b="1" dirty="0">
                <a:latin typeface="+mj-lt"/>
                <a:ea typeface="+mj-ea"/>
                <a:cs typeface="+mj-cs"/>
              </a:rPr>
              <a:t>Resultados de Licitações</a:t>
            </a:r>
            <a:r>
              <a:rPr lang="pt-BR" sz="4200" b="1" noProof="0" dirty="0">
                <a:latin typeface="+mj-lt"/>
                <a:ea typeface="+mj-ea"/>
                <a:cs typeface="+mj-cs"/>
              </a:rPr>
              <a:t> 2016 - Prefeituras</a:t>
            </a:r>
            <a:endParaRPr kumimoji="0" lang="pt-BR" sz="42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45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RESULTADO DE LICITAÇÃO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PREFEITURAS: 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ATUALIZADO</a:t>
            </a:r>
            <a:endParaRPr kumimoji="0" lang="pt-BR" altLang="pt-BR" sz="13800" b="1" i="1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918037102"/>
              </p:ext>
            </p:extLst>
          </p:nvPr>
        </p:nvGraphicFramePr>
        <p:xfrm>
          <a:off x="323528" y="1097976"/>
          <a:ext cx="8496944" cy="5571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353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47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0" y="987422"/>
            <a:ext cx="9144000" cy="59318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Resultado de Licitação atualizado 2015</a:t>
            </a: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F:\@root\Mapas\mapas 2015\municípios com e sem Resultado de licitação atualizado 201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675" y="1628844"/>
            <a:ext cx="7133675" cy="52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48</a:t>
            </a:fld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987422"/>
            <a:ext cx="9144000" cy="59318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noProof="0" dirty="0">
                <a:latin typeface="+mj-lt"/>
                <a:ea typeface="+mj-ea"/>
                <a:cs typeface="+mj-cs"/>
              </a:rPr>
              <a:t>Resultado de Licitação atualizado 2016</a:t>
            </a:r>
            <a:endParaRPr kumimoji="0" lang="pt-BR" sz="44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31" y="1640885"/>
            <a:ext cx="6224940" cy="52025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49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lvl="0" indent="-91440" algn="ctr" defTabSz="914400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6600" b="1" dirty="0">
                <a:solidFill>
                  <a:schemeClr val="tx2"/>
                </a:solidFill>
                <a:cs typeface="Times New Roman" pitchFamily="18" charset="0"/>
              </a:rPr>
              <a:t>PREFEITURAS QUE ATENDEM A TODOS OS ITENS PESQUISADOS</a:t>
            </a: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456659" y="1122639"/>
            <a:ext cx="6911553" cy="145075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 PROJETO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137682" y="1845734"/>
            <a:ext cx="7324503" cy="43740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Produtos gerados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Matriz de análise: sintética (2014 e 2015) e ampliada (2016);</a:t>
            </a:r>
          </a:p>
          <a:p>
            <a:pPr marL="1371600" marR="0" lvl="2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v"/>
              <a:tabLst/>
              <a:defRPr/>
            </a:pP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2016: </a:t>
            </a:r>
            <a:r>
              <a:rPr kumimoji="0" lang="pt-BR" sz="24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108.288</a:t>
            </a: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verificações dos itens em análise;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Metodologia de análise;</a:t>
            </a:r>
          </a:p>
          <a:p>
            <a:pPr marL="1371600" lvl="2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v"/>
              <a:defRPr/>
            </a:pPr>
            <a:r>
              <a:rPr lang="pt-BR" sz="2400" kern="0" dirty="0"/>
              <a:t>Fonte de pesquisa, coleta de dados, escopo e apresentação de resultados;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Série histórica de dados;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Cenário geral dos sítios eletrônicos e dos Portais da Transparência paraenses</a:t>
            </a:r>
            <a:r>
              <a:rPr lang="pt-BR" sz="2700" kern="0" dirty="0"/>
              <a:t>.</a:t>
            </a:r>
            <a:endParaRPr kumimoji="0" lang="pt-BR" sz="27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15457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50</a:t>
            </a:fld>
            <a:endParaRPr lang="pt-BR"/>
          </a:p>
        </p:txBody>
      </p:sp>
      <p:pic>
        <p:nvPicPr>
          <p:cNvPr id="5" name="Picture 2" descr="C:\Users\Projeto de Pesquisa\Documents\DICC 2016\pref\2014$2015 geral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6423" y="1793442"/>
            <a:ext cx="5918200" cy="5064558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-561702" y="1021643"/>
            <a:ext cx="10215154" cy="9900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Prefeituras que atendem a todos os itens pesquisados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em 2014</a:t>
            </a:r>
            <a:endParaRPr lang="pt-BR" sz="33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3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51</a:t>
            </a:fld>
            <a:endParaRPr lang="pt-BR"/>
          </a:p>
        </p:txBody>
      </p:sp>
      <p:pic>
        <p:nvPicPr>
          <p:cNvPr id="5" name="Picture 2" descr="C:\Users\Projeto de Pesquisa\Documents\DICC 2016\pref\2014$2015 geral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6423" y="1793442"/>
            <a:ext cx="5918200" cy="5064558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-561702" y="1021643"/>
            <a:ext cx="10215154" cy="9900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Prefeituras que atendem a todos os itens pesquisados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em 2015</a:t>
            </a:r>
            <a:endParaRPr lang="pt-BR" sz="33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3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52</a:t>
            </a:fld>
            <a:endParaRPr lang="pt-BR"/>
          </a:p>
        </p:txBody>
      </p:sp>
      <p:pic>
        <p:nvPicPr>
          <p:cNvPr id="5" name="Picture 2" descr="C:\Users\Projeto de Pesquisa\Documents\DICC 2016\pref\100% prefeitur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4749" y="1854926"/>
            <a:ext cx="5642563" cy="5003073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-561702" y="1021643"/>
            <a:ext cx="10215154" cy="9900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Prefeituras que atendem a todos os itens pesquisados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em 2016 (33)</a:t>
            </a:r>
            <a:endParaRPr lang="pt-BR" sz="33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3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743737" y="2434856"/>
            <a:ext cx="6177517" cy="1988287"/>
          </a:xfrm>
          <a:prstGeom prst="roundRect">
            <a:avLst>
              <a:gd name="adj" fmla="val 16667"/>
            </a:avLst>
          </a:prstGeom>
          <a:solidFill>
            <a:srgbClr val="F96513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5000" rIns="90000" bIns="45000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5400" b="1" dirty="0">
                <a:solidFill>
                  <a:schemeClr val="bg1"/>
                </a:solidFill>
                <a:latin typeface="Arial" charset="0"/>
                <a:cs typeface="Arial" charset="0"/>
              </a:rPr>
              <a:t>CÂMARAS MUNICIPAIS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t-BR" sz="5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54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74428" y="926255"/>
            <a:ext cx="8931350" cy="107266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300" b="1" dirty="0">
                <a:latin typeface="+mj-lt"/>
                <a:ea typeface="+mj-ea"/>
                <a:cs typeface="+mj-cs"/>
              </a:rPr>
              <a:t>Câmaras que atendem a todos os itens pesquisados em 2016 (18)</a:t>
            </a:r>
            <a:endParaRPr lang="pt-BR" sz="3300" b="1" noProof="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3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380" y="1903228"/>
            <a:ext cx="5629413" cy="495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470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55</a:t>
            </a:fld>
            <a:endParaRPr lang="pt-BR"/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910799536"/>
              </p:ext>
            </p:extLst>
          </p:nvPr>
        </p:nvGraphicFramePr>
        <p:xfrm>
          <a:off x="539552" y="1124744"/>
          <a:ext cx="8136904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723239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1477108" y="1052514"/>
            <a:ext cx="6832879" cy="43535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endParaRPr kumimoji="0" lang="pt-BR" altLang="pt-BR" sz="320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endParaRPr kumimoji="0" lang="pt-BR" altLang="pt-BR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56</a:t>
            </a:fld>
            <a:endParaRPr lang="pt-BR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1437770" y="1247119"/>
            <a:ext cx="6911553" cy="72309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REFLEXÕES FINAIS</a:t>
            </a:r>
          </a:p>
        </p:txBody>
      </p:sp>
      <p:sp>
        <p:nvSpPr>
          <p:cNvPr id="14" name="Espaço Reservado para Conteúdo 2"/>
          <p:cNvSpPr txBox="1">
            <a:spLocks/>
          </p:cNvSpPr>
          <p:nvPr/>
        </p:nvSpPr>
        <p:spPr>
          <a:xfrm>
            <a:off x="977662" y="2164819"/>
            <a:ext cx="7537688" cy="43740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27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pt-BR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atuação em rede</a:t>
            </a:r>
            <a:r>
              <a:rPr kumimoji="0" lang="pt-BR" sz="27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como forma de </a:t>
            </a:r>
            <a:r>
              <a:rPr kumimoji="0" lang="pt-BR" sz="27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otimização de esforços</a:t>
            </a:r>
            <a:r>
              <a:rPr kumimoji="0" lang="pt-BR" sz="27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na busca de </a:t>
            </a:r>
            <a:r>
              <a:rPr kumimoji="0" lang="pt-BR" sz="27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melhores resultados</a:t>
            </a:r>
            <a:r>
              <a:rPr kumimoji="0" lang="pt-BR" sz="27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57200" indent="-457200"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defRPr/>
            </a:pPr>
            <a:r>
              <a:rPr lang="pt-BR" altLang="pt-BR" sz="2700" dirty="0"/>
              <a:t>Valorização dos </a:t>
            </a:r>
            <a:r>
              <a:rPr lang="pt-BR" altLang="pt-BR" sz="2700" b="1" dirty="0"/>
              <a:t>bons resultados</a:t>
            </a:r>
            <a:r>
              <a:rPr lang="pt-BR" altLang="pt-BR" sz="2700" dirty="0"/>
              <a:t>, sem deixar de lado a ação punitiva;</a:t>
            </a:r>
          </a:p>
          <a:p>
            <a:pPr marL="457200" indent="-457200"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defRPr/>
            </a:pPr>
            <a:r>
              <a:rPr lang="pt-BR" altLang="pt-BR" sz="2700" dirty="0"/>
              <a:t>Houve </a:t>
            </a:r>
            <a:r>
              <a:rPr lang="pt-BR" altLang="pt-BR" sz="2700" b="1" dirty="0"/>
              <a:t>avanços significativos </a:t>
            </a:r>
            <a:r>
              <a:rPr lang="pt-BR" altLang="pt-BR" sz="2700" dirty="0"/>
              <a:t>na transparência das prefeituras e câmaras dos municípios paraenses;</a:t>
            </a:r>
          </a:p>
          <a:p>
            <a:pPr marL="457200" indent="-457200"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defRPr/>
            </a:pPr>
            <a:r>
              <a:rPr lang="pt-BR" altLang="pt-BR" sz="2700" dirty="0"/>
              <a:t>Mesmo assim, ainda há </a:t>
            </a:r>
            <a:r>
              <a:rPr lang="pt-BR" altLang="pt-BR" sz="2700" b="1" dirty="0"/>
              <a:t>MUITO</a:t>
            </a:r>
            <a:r>
              <a:rPr lang="pt-BR" altLang="pt-BR" sz="2700" dirty="0"/>
              <a:t> a avançar;</a:t>
            </a: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57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0" y="1052513"/>
            <a:ext cx="9144000" cy="5805487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cs typeface="Times New Roman" pitchFamily="18" charset="0"/>
              </a:rPr>
              <a:t>AGRADECIMENTOS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3200" dirty="0">
                <a:cs typeface="Times New Roman" pitchFamily="18" charset="0"/>
              </a:rPr>
              <a:t>CGU, UFPA, TCM, MPE e </a:t>
            </a:r>
            <a:r>
              <a:rPr lang="pt-BR" altLang="pt-BR" sz="3200" dirty="0" err="1">
                <a:cs typeface="Times New Roman" pitchFamily="18" charset="0"/>
              </a:rPr>
              <a:t>OSBelém</a:t>
            </a:r>
            <a:endParaRPr lang="pt-BR" altLang="pt-BR" sz="3200" dirty="0"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endParaRPr lang="pt-BR" altLang="pt-BR" sz="800" b="1" dirty="0"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4000" b="1" dirty="0">
                <a:cs typeface="Times New Roman" pitchFamily="18" charset="0"/>
              </a:rPr>
              <a:t>EQUIPE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endParaRPr lang="pt-BR" altLang="pt-BR" sz="800" b="1" dirty="0"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kumimoji="0" lang="pt-BR" altLang="pt-BR" sz="32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Lidiane</a:t>
            </a:r>
            <a:r>
              <a:rPr kumimoji="0" lang="pt-BR" altLang="pt-BR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Dias (UFPA)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3200" dirty="0">
                <a:cs typeface="Times New Roman" pitchFamily="18" charset="0"/>
              </a:rPr>
              <a:t>Marcelo de Paula (CGU)</a:t>
            </a:r>
            <a:endParaRPr kumimoji="0" lang="pt-BR" altLang="pt-BR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kumimoji="0" lang="pt-BR" altLang="pt-BR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Paola </a:t>
            </a:r>
            <a:r>
              <a:rPr kumimoji="0" lang="pt-BR" altLang="pt-BR" sz="32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Cals</a:t>
            </a:r>
            <a:r>
              <a:rPr kumimoji="0" lang="pt-BR" altLang="pt-BR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(TCM)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3200" dirty="0">
                <a:cs typeface="Times New Roman" pitchFamily="18" charset="0"/>
              </a:rPr>
              <a:t>Karina </a:t>
            </a:r>
            <a:r>
              <a:rPr lang="pt-BR" altLang="pt-BR" sz="3200" dirty="0" err="1">
                <a:cs typeface="Times New Roman" pitchFamily="18" charset="0"/>
              </a:rPr>
              <a:t>Novelino</a:t>
            </a:r>
            <a:r>
              <a:rPr lang="pt-BR" altLang="pt-BR" sz="3200" dirty="0">
                <a:cs typeface="Times New Roman" pitchFamily="18" charset="0"/>
              </a:rPr>
              <a:t> (TCM)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kumimoji="0" lang="pt-BR" altLang="pt-BR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Ricardo de Souza (TCM)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kumimoji="0" lang="pt-BR" altLang="pt-BR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João Cavalcante </a:t>
            </a:r>
            <a:r>
              <a:rPr lang="pt-BR" altLang="pt-BR" sz="3200" dirty="0">
                <a:cs typeface="Times New Roman" pitchFamily="18" charset="0"/>
              </a:rPr>
              <a:t>(Estagiário TCM/UFPA)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kumimoji="0" lang="pt-BR" altLang="pt-BR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Mayara</a:t>
            </a:r>
            <a:r>
              <a:rPr kumimoji="0" lang="pt-BR" altLang="pt-BR" sz="32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Cruz </a:t>
            </a:r>
            <a:r>
              <a:rPr lang="pt-BR" altLang="pt-BR" sz="3200" dirty="0">
                <a:cs typeface="Times New Roman" pitchFamily="18" charset="0"/>
              </a:rPr>
              <a:t>(Estagiária TCM/UFPA) </a:t>
            </a:r>
          </a:p>
          <a:p>
            <a:pPr marL="9144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kumimoji="0" lang="pt-BR" altLang="pt-BR" sz="32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Rodrigo Neves (</a:t>
            </a:r>
            <a:r>
              <a:rPr lang="pt-BR" altLang="pt-BR" sz="3200" dirty="0">
                <a:cs typeface="Times New Roman" pitchFamily="18" charset="0"/>
              </a:rPr>
              <a:t>Estagiário</a:t>
            </a:r>
            <a:r>
              <a:rPr kumimoji="0" lang="pt-BR" altLang="pt-BR" sz="32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TCM/UFPA)</a:t>
            </a:r>
          </a:p>
          <a:p>
            <a:pPr marL="91440" lvl="0" indent="-91440" algn="ctr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endParaRPr kumimoji="0" lang="pt-BR" altLang="pt-BR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3826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58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1052513"/>
            <a:ext cx="8231188" cy="484028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endParaRPr kumimoji="0" lang="pt-BR" altLang="pt-BR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6600" b="1" dirty="0">
                <a:cs typeface="Times New Roman" pitchFamily="18" charset="0"/>
              </a:rPr>
              <a:t>CONTATOS</a:t>
            </a: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endParaRPr lang="pt-BR" altLang="pt-BR" sz="800" dirty="0">
              <a:solidFill>
                <a:schemeClr val="tx2"/>
              </a:solidFill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endParaRPr lang="pt-BR" altLang="pt-BR" sz="3200" dirty="0"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pt-BR" altLang="pt-BR" sz="3200" dirty="0" err="1">
                <a:cs typeface="Times New Roman" pitchFamily="18" charset="0"/>
              </a:rPr>
              <a:t>Lidiane</a:t>
            </a:r>
            <a:r>
              <a:rPr lang="pt-BR" altLang="pt-BR" sz="3200" dirty="0">
                <a:cs typeface="Times New Roman" pitchFamily="18" charset="0"/>
              </a:rPr>
              <a:t> Dias: </a:t>
            </a:r>
            <a:r>
              <a:rPr lang="pt-BR" altLang="pt-BR" sz="3200" dirty="0">
                <a:cs typeface="Times New Roman" pitchFamily="18" charset="0"/>
                <a:hlinkClick r:id="rId2"/>
              </a:rPr>
              <a:t>lidianedias@ufpa.br</a:t>
            </a:r>
            <a:endParaRPr lang="pt-BR" altLang="pt-BR" sz="3200" dirty="0"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endParaRPr kumimoji="0" lang="pt-BR" altLang="pt-BR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indent="-91440" algn="ctr" defTabSz="914400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defRPr/>
            </a:pPr>
            <a:r>
              <a:rPr lang="pt-BR" altLang="pt-BR" sz="3200" dirty="0">
                <a:cs typeface="Times New Roman" pitchFamily="18" charset="0"/>
              </a:rPr>
              <a:t>Marcelo de Paula: </a:t>
            </a:r>
            <a:r>
              <a:rPr lang="pt-BR" altLang="pt-BR" sz="3200" dirty="0">
                <a:cs typeface="Times New Roman" pitchFamily="18" charset="0"/>
                <a:hlinkClick r:id="rId3"/>
              </a:rPr>
              <a:t>marcelo.depaula@cgu.gov.br</a:t>
            </a:r>
            <a:endParaRPr lang="pt-BR" altLang="pt-BR" sz="3200" dirty="0"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endParaRPr kumimoji="0" lang="pt-BR" altLang="pt-BR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59</a:t>
            </a:fld>
            <a:endParaRPr lang="pt-BR"/>
          </a:p>
        </p:txBody>
      </p:sp>
      <p:sp>
        <p:nvSpPr>
          <p:cNvPr id="3" name="Espaço Reservado para Conteúdo 27"/>
          <p:cNvSpPr txBox="1">
            <a:spLocks/>
          </p:cNvSpPr>
          <p:nvPr/>
        </p:nvSpPr>
        <p:spPr>
          <a:xfrm>
            <a:off x="404953" y="2594711"/>
            <a:ext cx="8231188" cy="926412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pt-BR" altLang="pt-BR" sz="6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OBRIGADO (A) !!!!</a:t>
            </a:r>
            <a:endParaRPr kumimoji="0" lang="pt-BR" altLang="pt-BR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pt-BR" altLang="pt-BR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89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455821" y="1122640"/>
            <a:ext cx="6912392" cy="6167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EVOLUÇÃO DO PROJETO</a:t>
            </a:r>
            <a:endParaRPr kumimoji="0" lang="pt-BR" sz="4800" b="0" i="0" u="none" strike="noStrike" kern="1200" cap="none" spc="-5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740597" y="1811552"/>
            <a:ext cx="7822877" cy="47937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defRPr/>
            </a:pPr>
            <a:r>
              <a:rPr lang="pt-BR" sz="2600" b="1" dirty="0">
                <a:solidFill>
                  <a:sysClr val="windowText" lastClr="000000"/>
                </a:solidFill>
              </a:rPr>
              <a:t>Em 2014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144 Prefeituras;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Projeto de Extensão da disciplina de TI (FACICON/UFPA);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Foco na existência ou não das informações;</a:t>
            </a:r>
          </a:p>
          <a:p>
            <a:pPr lvl="1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defRPr/>
            </a:pPr>
            <a:r>
              <a:rPr lang="pt-BR" sz="2600" b="1" dirty="0">
                <a:solidFill>
                  <a:sysClr val="windowText" lastClr="000000"/>
                </a:solidFill>
              </a:rPr>
              <a:t>Em 2015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144 Prefeituras;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2 bolsistas financiados pelo </a:t>
            </a:r>
            <a:r>
              <a:rPr lang="pt-BR" sz="2600" kern="0" dirty="0" err="1">
                <a:solidFill>
                  <a:sysClr val="windowText" lastClr="000000"/>
                </a:solidFill>
              </a:rPr>
              <a:t>OSBelém</a:t>
            </a:r>
            <a:r>
              <a:rPr lang="pt-BR" sz="2600" kern="0" dirty="0">
                <a:solidFill>
                  <a:sysClr val="windowText" lastClr="000000"/>
                </a:solidFill>
              </a:rPr>
              <a:t>;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Análise qualitativa das informações;</a:t>
            </a:r>
          </a:p>
          <a:p>
            <a:pPr marL="914400" lvl="1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pt-BR" sz="2600" kern="0" dirty="0">
                <a:solidFill>
                  <a:sysClr val="windowText" lastClr="000000"/>
                </a:solidFill>
              </a:rPr>
              <a:t>Coleta de dados relacionada a Transparência Ativa (TA) e a Transparência Passiva (TP);</a:t>
            </a:r>
          </a:p>
          <a:p>
            <a:pPr marL="1371600" lvl="2" indent="-457200" algn="just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endParaRPr kumimoji="0" lang="pt-BR" sz="2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802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467853" y="1122639"/>
            <a:ext cx="6900360" cy="145075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 PROJETO EM 2016</a:t>
            </a:r>
            <a:endParaRPr kumimoji="0" lang="pt-BR" sz="4800" b="0" i="0" u="none" strike="noStrike" kern="1200" cap="none" spc="-5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998621" y="1845734"/>
            <a:ext cx="7516728" cy="40233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UFPA, CGU, </a:t>
            </a:r>
            <a:r>
              <a:rPr kumimoji="0" lang="pt-BR" sz="2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OSBelém</a:t>
            </a: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MPE e TCM-PA;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Matriz Única de Análise da Portais da Transparência para Prefeituras e Câmaras Municipais UFPA/CGU/TCM-PA/MPE;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144 Prefeituras e 144 Câmaras Municipais;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3 bolsistas financiados pelo TCM-PA;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Análise qualitativa das informações;</a:t>
            </a: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Período da coleta de dados: de 1/8/2016 a 30/11/2016.</a:t>
            </a:r>
          </a:p>
        </p:txBody>
      </p:sp>
    </p:spTree>
    <p:extLst>
      <p:ext uri="{BB962C8B-B14F-4D97-AF65-F5344CB8AC3E}">
        <p14:creationId xmlns:p14="http://schemas.microsoft.com/office/powerpoint/2010/main" val="3235351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431757" y="1122639"/>
            <a:ext cx="6936455" cy="72309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OBSERVAÇÕES</a:t>
            </a:r>
            <a:endParaRPr kumimoji="0" lang="pt-BR" sz="4800" b="0" i="0" u="none" strike="noStrike" kern="1200" cap="none" spc="-5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017270" y="1891454"/>
            <a:ext cx="7631029" cy="40233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just" defTabSz="91440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2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NÃO: </a:t>
            </a:r>
            <a:r>
              <a:rPr kumimoji="0" lang="pt-BR" sz="2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Sem site / Sem portal; Não localizado (inclusive nos casos de relação sem identificação); Site fora do ar; Não funcionou o link (arquivo não abriu, mensagem de erro, não carregou); Link abriu informação diferente;</a:t>
            </a:r>
          </a:p>
          <a:p>
            <a:pPr marL="457200" marR="0" lvl="0" indent="-457200" algn="just" defTabSz="91440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lang="pt-BR" sz="2600" b="1" kern="0" dirty="0"/>
              <a:t>Restrição do período eleitoral</a:t>
            </a:r>
            <a:r>
              <a:rPr lang="pt-BR" sz="2600" kern="0" dirty="0"/>
              <a:t>: Não se aplica aos itens da pesquisa;</a:t>
            </a:r>
          </a:p>
          <a:p>
            <a:pPr marL="457200" indent="-457200" algn="just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defRPr/>
            </a:pPr>
            <a:r>
              <a:rPr lang="pt-BR" sz="2600" kern="0" dirty="0"/>
              <a:t>Informações extremamente </a:t>
            </a:r>
            <a:r>
              <a:rPr lang="pt-BR" sz="2600" b="1" kern="0" dirty="0"/>
              <a:t>DINÂMICAS</a:t>
            </a:r>
            <a:r>
              <a:rPr lang="pt-BR" sz="2600" kern="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207699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CD3EE-FBE7-44A8-8A97-501F8350FA3C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431757" y="1122639"/>
            <a:ext cx="6936455" cy="72309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OBSERVAÇÕES</a:t>
            </a:r>
            <a:endParaRPr kumimoji="0" lang="pt-BR" sz="4800" b="0" i="0" u="none" strike="noStrike" kern="1200" cap="none" spc="-5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017270" y="1891454"/>
            <a:ext cx="7692390" cy="45893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1" indent="-457200" defTabSz="91440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lang="pt-BR" sz="2600" kern="0" dirty="0"/>
              <a:t>Utilização da informação </a:t>
            </a:r>
            <a:r>
              <a:rPr lang="pt-BR" sz="2600" b="1" kern="0" dirty="0"/>
              <a:t>mais favorável </a:t>
            </a:r>
            <a:r>
              <a:rPr lang="pt-BR" sz="2600" kern="0" dirty="0"/>
              <a:t>ao ente;</a:t>
            </a:r>
          </a:p>
          <a:p>
            <a:pPr marL="0" marR="0" lvl="1" indent="-457200" algn="just" defTabSz="91440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pt-BR" sz="2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Itens</a:t>
            </a:r>
            <a:r>
              <a:rPr kumimoji="0" lang="pt-BR" sz="260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da Matriz Única utilizados para a apresentação dos resultados do Projeto:</a:t>
            </a:r>
          </a:p>
          <a:p>
            <a:pPr marL="914400" lvl="3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v"/>
              <a:defRPr/>
            </a:pPr>
            <a:r>
              <a:rPr lang="pt-BR" sz="2500" kern="0" baseline="0" dirty="0"/>
              <a:t>Sítio</a:t>
            </a:r>
            <a:r>
              <a:rPr lang="pt-BR" sz="2500" kern="0" dirty="0"/>
              <a:t> eletrônico;</a:t>
            </a:r>
          </a:p>
          <a:p>
            <a:pPr marL="914400" lvl="3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v"/>
              <a:defRPr/>
            </a:pPr>
            <a:r>
              <a:rPr kumimoji="0" lang="pt-BR" sz="25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Portal da Transparência;</a:t>
            </a:r>
          </a:p>
          <a:p>
            <a:pPr marL="914400" lvl="3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v"/>
              <a:defRPr/>
            </a:pPr>
            <a:r>
              <a:rPr lang="pt-BR" sz="2500" kern="0" dirty="0"/>
              <a:t>SIC eletrônico;</a:t>
            </a:r>
          </a:p>
          <a:p>
            <a:pPr marL="914400" lvl="3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v"/>
              <a:defRPr/>
            </a:pPr>
            <a:r>
              <a:rPr kumimoji="0" lang="pt-BR" sz="25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Edital</a:t>
            </a:r>
            <a:r>
              <a:rPr kumimoji="0" lang="pt-BR" sz="250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de licitação;</a:t>
            </a:r>
          </a:p>
          <a:p>
            <a:pPr marL="914400" lvl="3" indent="-4572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v"/>
              <a:defRPr/>
            </a:pPr>
            <a:r>
              <a:rPr lang="pt-BR" sz="2500" kern="0" baseline="0" dirty="0"/>
              <a:t>Resultado</a:t>
            </a:r>
            <a:r>
              <a:rPr lang="pt-BR" sz="2500" kern="0" dirty="0"/>
              <a:t> de licitação.</a:t>
            </a:r>
            <a:endParaRPr kumimoji="0" lang="pt-BR" sz="25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914400" marR="0" lvl="1" indent="-457200" algn="just" defTabSz="91440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pt-BR" sz="2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7066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o Offic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1284</TotalTime>
  <Words>992</Words>
  <Application>Microsoft Office PowerPoint</Application>
  <PresentationFormat>Apresentação na tela (4:3)</PresentationFormat>
  <Paragraphs>226</Paragraphs>
  <Slides>59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59</vt:i4>
      </vt:variant>
    </vt:vector>
  </HeadingPairs>
  <TitlesOfParts>
    <vt:vector size="68" baseType="lpstr">
      <vt:lpstr>Arial</vt:lpstr>
      <vt:lpstr>Calibri</vt:lpstr>
      <vt:lpstr>Calibri Light</vt:lpstr>
      <vt:lpstr>Times New Roman</vt:lpstr>
      <vt:lpstr>Wingdings</vt:lpstr>
      <vt:lpstr>Tema do Office</vt:lpstr>
      <vt:lpstr>1_Tema do Office</vt:lpstr>
      <vt:lpstr>2_Tema do Office</vt:lpstr>
      <vt:lpstr>3_Tema do Office</vt:lpstr>
      <vt:lpstr>Portais da Transparência dos Municípios Paraenses: 2014 - 2016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Sítio Eletrônico 2016 - Prefeitura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Morais De Paula</dc:creator>
  <cp:lastModifiedBy>Marcelo Morais De Paula</cp:lastModifiedBy>
  <cp:revision>175</cp:revision>
  <dcterms:created xsi:type="dcterms:W3CDTF">2016-12-06T20:15:30Z</dcterms:created>
  <dcterms:modified xsi:type="dcterms:W3CDTF">2017-05-15T22:43:14Z</dcterms:modified>
</cp:coreProperties>
</file>