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2" r:id="rId3"/>
    <p:sldId id="276" r:id="rId4"/>
    <p:sldId id="277" r:id="rId5"/>
    <p:sldId id="281" r:id="rId6"/>
    <p:sldId id="258" r:id="rId7"/>
    <p:sldId id="275" r:id="rId8"/>
    <p:sldId id="270" r:id="rId9"/>
    <p:sldId id="259" r:id="rId10"/>
    <p:sldId id="273" r:id="rId11"/>
    <p:sldId id="274" r:id="rId12"/>
    <p:sldId id="257" r:id="rId13"/>
    <p:sldId id="280" r:id="rId14"/>
    <p:sldId id="278" r:id="rId15"/>
    <p:sldId id="268" r:id="rId16"/>
    <p:sldId id="269" r:id="rId17"/>
    <p:sldId id="272" r:id="rId18"/>
    <p:sldId id="282" r:id="rId1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3976" autoAdjust="0"/>
  </p:normalViewPr>
  <p:slideViewPr>
    <p:cSldViewPr snapToGrid="0">
      <p:cViewPr varScale="1">
        <p:scale>
          <a:sx n="76" d="100"/>
          <a:sy n="76" d="100"/>
        </p:scale>
        <p:origin x="10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051394-E727-46D6-A3D8-EAD804408A1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5691819-E6EB-4C06-B4B6-EC4A6BE3D0B7}">
      <dgm:prSet phldrT="[Texto]"/>
      <dgm:spPr/>
      <dgm:t>
        <a:bodyPr/>
        <a:lstStyle/>
        <a:p>
          <a:r>
            <a:rPr lang="pt-BR" dirty="0"/>
            <a:t>Fornecer</a:t>
          </a:r>
        </a:p>
      </dgm:t>
    </dgm:pt>
    <dgm:pt modelId="{727570A7-37BD-4CAE-ABF1-B2395B62BF10}" type="parTrans" cxnId="{7686E632-4B53-4F07-AC5B-7B7B1996D02D}">
      <dgm:prSet/>
      <dgm:spPr/>
      <dgm:t>
        <a:bodyPr/>
        <a:lstStyle/>
        <a:p>
          <a:endParaRPr lang="pt-BR"/>
        </a:p>
      </dgm:t>
    </dgm:pt>
    <dgm:pt modelId="{C265FD4A-69D3-4BD6-A6B4-5DFCAA27C37D}" type="sibTrans" cxnId="{7686E632-4B53-4F07-AC5B-7B7B1996D02D}">
      <dgm:prSet/>
      <dgm:spPr/>
      <dgm:t>
        <a:bodyPr/>
        <a:lstStyle/>
        <a:p>
          <a:endParaRPr lang="pt-BR"/>
        </a:p>
      </dgm:t>
    </dgm:pt>
    <dgm:pt modelId="{B2140E53-3DAA-44EF-95FA-6E69D4C58FA2}">
      <dgm:prSet phldrT="[Texto]"/>
      <dgm:spPr/>
      <dgm:t>
        <a:bodyPr/>
        <a:lstStyle/>
        <a:p>
          <a:r>
            <a:rPr lang="pt-BR" dirty="0"/>
            <a:t>avaliação</a:t>
          </a:r>
        </a:p>
      </dgm:t>
    </dgm:pt>
    <dgm:pt modelId="{C14D8901-043A-4600-8BAE-5470A51048AD}" type="parTrans" cxnId="{FE47A749-AE7B-44B5-B256-F1F01661A11C}">
      <dgm:prSet/>
      <dgm:spPr/>
      <dgm:t>
        <a:bodyPr/>
        <a:lstStyle/>
        <a:p>
          <a:endParaRPr lang="pt-BR"/>
        </a:p>
      </dgm:t>
    </dgm:pt>
    <dgm:pt modelId="{AEEFFA55-0B68-4702-972D-FB87B6416224}" type="sibTrans" cxnId="{FE47A749-AE7B-44B5-B256-F1F01661A11C}">
      <dgm:prSet/>
      <dgm:spPr/>
      <dgm:t>
        <a:bodyPr/>
        <a:lstStyle/>
        <a:p>
          <a:endParaRPr lang="pt-BR"/>
        </a:p>
      </dgm:t>
    </dgm:pt>
    <dgm:pt modelId="{495D227E-CCE5-4C99-A63A-DF687EE99799}">
      <dgm:prSet phldrT="[Texto]"/>
      <dgm:spPr/>
      <dgm:t>
        <a:bodyPr/>
        <a:lstStyle/>
        <a:p>
          <a:r>
            <a:rPr lang="pt-BR" dirty="0"/>
            <a:t>consultoria</a:t>
          </a:r>
        </a:p>
      </dgm:t>
    </dgm:pt>
    <dgm:pt modelId="{34D2C1F4-0C12-448D-BC13-BF3939466E26}" type="parTrans" cxnId="{70C64B0F-169F-45F2-9C2E-6654E38463F3}">
      <dgm:prSet/>
      <dgm:spPr/>
      <dgm:t>
        <a:bodyPr/>
        <a:lstStyle/>
        <a:p>
          <a:endParaRPr lang="pt-BR"/>
        </a:p>
      </dgm:t>
    </dgm:pt>
    <dgm:pt modelId="{062BF644-A665-4A28-9463-8030F41A2768}" type="sibTrans" cxnId="{70C64B0F-169F-45F2-9C2E-6654E38463F3}">
      <dgm:prSet/>
      <dgm:spPr/>
      <dgm:t>
        <a:bodyPr/>
        <a:lstStyle/>
        <a:p>
          <a:endParaRPr lang="pt-BR"/>
        </a:p>
      </dgm:t>
    </dgm:pt>
    <dgm:pt modelId="{B42FB4C6-B7BA-427C-834A-53E241A4D74E}">
      <dgm:prSet phldrT="[Texto]"/>
      <dgm:spPr/>
      <dgm:t>
        <a:bodyPr/>
        <a:lstStyle/>
        <a:p>
          <a:r>
            <a:rPr lang="pt-BR" dirty="0"/>
            <a:t>Contribuir</a:t>
          </a:r>
        </a:p>
      </dgm:t>
    </dgm:pt>
    <dgm:pt modelId="{A65C0F7D-2D22-4FA8-937F-E7E3261F2F5C}" type="parTrans" cxnId="{38EDB9B9-B6B5-4DD5-9A8F-6DBFECCCE0CD}">
      <dgm:prSet/>
      <dgm:spPr/>
      <dgm:t>
        <a:bodyPr/>
        <a:lstStyle/>
        <a:p>
          <a:endParaRPr lang="pt-BR"/>
        </a:p>
      </dgm:t>
    </dgm:pt>
    <dgm:pt modelId="{F8AFA1A4-E3E4-467C-9E4F-3959D50AC298}" type="sibTrans" cxnId="{38EDB9B9-B6B5-4DD5-9A8F-6DBFECCCE0CD}">
      <dgm:prSet/>
      <dgm:spPr/>
      <dgm:t>
        <a:bodyPr/>
        <a:lstStyle/>
        <a:p>
          <a:endParaRPr lang="pt-BR"/>
        </a:p>
      </dgm:t>
    </dgm:pt>
    <dgm:pt modelId="{98A1AEFC-A3CD-4FB4-8C12-FE38ED8C5295}">
      <dgm:prSet phldrT="[Texto]"/>
      <dgm:spPr/>
      <dgm:t>
        <a:bodyPr/>
        <a:lstStyle/>
        <a:p>
          <a:r>
            <a:rPr lang="pt-BR" dirty="0"/>
            <a:t>aprimoramento da gestão</a:t>
          </a:r>
        </a:p>
      </dgm:t>
    </dgm:pt>
    <dgm:pt modelId="{200184AF-1F06-49EA-AF69-461D25F78869}" type="parTrans" cxnId="{39F86055-2C5F-45CD-96B0-43E0B12A3791}">
      <dgm:prSet/>
      <dgm:spPr/>
      <dgm:t>
        <a:bodyPr/>
        <a:lstStyle/>
        <a:p>
          <a:endParaRPr lang="pt-BR"/>
        </a:p>
      </dgm:t>
    </dgm:pt>
    <dgm:pt modelId="{6C80622A-C5CF-4CB0-A35C-66B5B290DCDE}" type="sibTrans" cxnId="{39F86055-2C5F-45CD-96B0-43E0B12A3791}">
      <dgm:prSet/>
      <dgm:spPr/>
      <dgm:t>
        <a:bodyPr/>
        <a:lstStyle/>
        <a:p>
          <a:endParaRPr lang="pt-BR"/>
        </a:p>
      </dgm:t>
    </dgm:pt>
    <dgm:pt modelId="{45BC7FB8-34F4-4989-BAF3-2C8CE2F6AAB6}">
      <dgm:prSet phldrT="[Texto]"/>
      <dgm:spPr/>
      <dgm:t>
        <a:bodyPr/>
        <a:lstStyle/>
        <a:p>
          <a:r>
            <a:rPr lang="pt-BR" dirty="0"/>
            <a:t>melhoria das políticas públicas</a:t>
          </a:r>
        </a:p>
      </dgm:t>
    </dgm:pt>
    <dgm:pt modelId="{2E281F29-9F6C-413A-8B8C-FB4A6214890B}" type="parTrans" cxnId="{ADDD4A0F-5B22-40E7-8D55-E0849F7F4F6A}">
      <dgm:prSet/>
      <dgm:spPr/>
      <dgm:t>
        <a:bodyPr/>
        <a:lstStyle/>
        <a:p>
          <a:endParaRPr lang="pt-BR"/>
        </a:p>
      </dgm:t>
    </dgm:pt>
    <dgm:pt modelId="{69DC474C-6B87-4420-96BA-E2963DEA6085}" type="sibTrans" cxnId="{ADDD4A0F-5B22-40E7-8D55-E0849F7F4F6A}">
      <dgm:prSet/>
      <dgm:spPr/>
      <dgm:t>
        <a:bodyPr/>
        <a:lstStyle/>
        <a:p>
          <a:endParaRPr lang="pt-BR"/>
        </a:p>
      </dgm:t>
    </dgm:pt>
    <dgm:pt modelId="{7FFEEFFE-32D3-416A-919B-E736AE4F774B}">
      <dgm:prSet phldrT="[Texto]"/>
      <dgm:spPr/>
      <dgm:t>
        <a:bodyPr/>
        <a:lstStyle/>
        <a:p>
          <a:r>
            <a:rPr lang="pt-BR" dirty="0"/>
            <a:t>Apoiar</a:t>
          </a:r>
        </a:p>
      </dgm:t>
    </dgm:pt>
    <dgm:pt modelId="{8B96B7F2-B189-4324-8B0B-5A90B44B749C}" type="parTrans" cxnId="{4DDC51B6-F5DC-4DD4-B004-4428DEF3F8A1}">
      <dgm:prSet/>
      <dgm:spPr/>
      <dgm:t>
        <a:bodyPr/>
        <a:lstStyle/>
        <a:p>
          <a:endParaRPr lang="pt-BR"/>
        </a:p>
      </dgm:t>
    </dgm:pt>
    <dgm:pt modelId="{4D8E2A58-52D2-4C41-A28C-096E5F95B225}" type="sibTrans" cxnId="{4DDC51B6-F5DC-4DD4-B004-4428DEF3F8A1}">
      <dgm:prSet/>
      <dgm:spPr/>
      <dgm:t>
        <a:bodyPr/>
        <a:lstStyle/>
        <a:p>
          <a:endParaRPr lang="pt-BR"/>
        </a:p>
      </dgm:t>
    </dgm:pt>
    <dgm:pt modelId="{FAEFDD98-3E3E-4326-8C69-3B1B64E62E6F}">
      <dgm:prSet phldrT="[Texto]"/>
      <dgm:spPr/>
      <dgm:t>
        <a:bodyPr/>
        <a:lstStyle/>
        <a:p>
          <a:r>
            <a:rPr lang="pt-BR" dirty="0"/>
            <a:t>estruturação e funcionamento da 1ª e da 2ª linha de defesa</a:t>
          </a:r>
        </a:p>
      </dgm:t>
    </dgm:pt>
    <dgm:pt modelId="{EA67EC49-A954-4D5E-A8F2-236BC2E2A32F}" type="parTrans" cxnId="{7C8B67BA-F0FA-45C5-894C-8DBB324111E9}">
      <dgm:prSet/>
      <dgm:spPr/>
      <dgm:t>
        <a:bodyPr/>
        <a:lstStyle/>
        <a:p>
          <a:endParaRPr lang="pt-BR"/>
        </a:p>
      </dgm:t>
    </dgm:pt>
    <dgm:pt modelId="{5FC300B7-77C0-44ED-97F5-EEA22BA30784}" type="sibTrans" cxnId="{7C8B67BA-F0FA-45C5-894C-8DBB324111E9}">
      <dgm:prSet/>
      <dgm:spPr/>
      <dgm:t>
        <a:bodyPr/>
        <a:lstStyle/>
        <a:p>
          <a:endParaRPr lang="pt-BR"/>
        </a:p>
      </dgm:t>
    </dgm:pt>
    <dgm:pt modelId="{AD6CC4A5-0DCF-4700-895C-71407F55C069}" type="pres">
      <dgm:prSet presAssocID="{8B051394-E727-46D6-A3D8-EAD804408A1D}" presName="Name0" presStyleCnt="0">
        <dgm:presLayoutVars>
          <dgm:dir/>
          <dgm:animLvl val="lvl"/>
          <dgm:resizeHandles val="exact"/>
        </dgm:presLayoutVars>
      </dgm:prSet>
      <dgm:spPr/>
    </dgm:pt>
    <dgm:pt modelId="{5D7F3410-CD52-40AF-9FCB-463BF841ACB9}" type="pres">
      <dgm:prSet presAssocID="{45691819-E6EB-4C06-B4B6-EC4A6BE3D0B7}" presName="linNode" presStyleCnt="0"/>
      <dgm:spPr/>
    </dgm:pt>
    <dgm:pt modelId="{EAE13B12-069A-4522-B681-E83658A8649A}" type="pres">
      <dgm:prSet presAssocID="{45691819-E6EB-4C06-B4B6-EC4A6BE3D0B7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1165EB37-40B3-456E-9EA4-7DF808F11823}" type="pres">
      <dgm:prSet presAssocID="{45691819-E6EB-4C06-B4B6-EC4A6BE3D0B7}" presName="descendantText" presStyleLbl="alignAccFollowNode1" presStyleIdx="0" presStyleCnt="3">
        <dgm:presLayoutVars>
          <dgm:bulletEnabled val="1"/>
        </dgm:presLayoutVars>
      </dgm:prSet>
      <dgm:spPr/>
    </dgm:pt>
    <dgm:pt modelId="{79B79047-4EA8-4251-B336-A29DF8D7BC87}" type="pres">
      <dgm:prSet presAssocID="{C265FD4A-69D3-4BD6-A6B4-5DFCAA27C37D}" presName="sp" presStyleCnt="0"/>
      <dgm:spPr/>
    </dgm:pt>
    <dgm:pt modelId="{9622C955-C5EA-4718-B571-1BE16AEFEDCB}" type="pres">
      <dgm:prSet presAssocID="{B42FB4C6-B7BA-427C-834A-53E241A4D74E}" presName="linNode" presStyleCnt="0"/>
      <dgm:spPr/>
    </dgm:pt>
    <dgm:pt modelId="{57A0DE05-E2F6-48A3-BF77-8DCE1622207E}" type="pres">
      <dgm:prSet presAssocID="{B42FB4C6-B7BA-427C-834A-53E241A4D74E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03F90C4C-806C-4683-9801-24A6B5F1B03B}" type="pres">
      <dgm:prSet presAssocID="{B42FB4C6-B7BA-427C-834A-53E241A4D74E}" presName="descendantText" presStyleLbl="alignAccFollowNode1" presStyleIdx="1" presStyleCnt="3">
        <dgm:presLayoutVars>
          <dgm:bulletEnabled val="1"/>
        </dgm:presLayoutVars>
      </dgm:prSet>
      <dgm:spPr/>
    </dgm:pt>
    <dgm:pt modelId="{D363B79E-33D7-4468-91D0-2EA3CBEE1AAA}" type="pres">
      <dgm:prSet presAssocID="{F8AFA1A4-E3E4-467C-9E4F-3959D50AC298}" presName="sp" presStyleCnt="0"/>
      <dgm:spPr/>
    </dgm:pt>
    <dgm:pt modelId="{DD45F459-6E4D-464E-8714-52E3E18725B4}" type="pres">
      <dgm:prSet presAssocID="{7FFEEFFE-32D3-416A-919B-E736AE4F774B}" presName="linNode" presStyleCnt="0"/>
      <dgm:spPr/>
    </dgm:pt>
    <dgm:pt modelId="{33B2C3B0-C36F-47C6-8EA0-5E2C34A124AC}" type="pres">
      <dgm:prSet presAssocID="{7FFEEFFE-32D3-416A-919B-E736AE4F774B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386AF0B2-290C-46DE-A06F-7607FAB92768}" type="pres">
      <dgm:prSet presAssocID="{7FFEEFFE-32D3-416A-919B-E736AE4F774B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3ADDAF03-E8A2-45A6-82B6-E46B5C578362}" type="presOf" srcId="{FAEFDD98-3E3E-4326-8C69-3B1B64E62E6F}" destId="{386AF0B2-290C-46DE-A06F-7607FAB92768}" srcOrd="0" destOrd="0" presId="urn:microsoft.com/office/officeart/2005/8/layout/vList5"/>
    <dgm:cxn modelId="{ADDD4A0F-5B22-40E7-8D55-E0849F7F4F6A}" srcId="{B42FB4C6-B7BA-427C-834A-53E241A4D74E}" destId="{45BC7FB8-34F4-4989-BAF3-2C8CE2F6AAB6}" srcOrd="1" destOrd="0" parTransId="{2E281F29-9F6C-413A-8B8C-FB4A6214890B}" sibTransId="{69DC474C-6B87-4420-96BA-E2963DEA6085}"/>
    <dgm:cxn modelId="{70C64B0F-169F-45F2-9C2E-6654E38463F3}" srcId="{45691819-E6EB-4C06-B4B6-EC4A6BE3D0B7}" destId="{495D227E-CCE5-4C99-A63A-DF687EE99799}" srcOrd="1" destOrd="0" parTransId="{34D2C1F4-0C12-448D-BC13-BF3939466E26}" sibTransId="{062BF644-A665-4A28-9463-8030F41A2768}"/>
    <dgm:cxn modelId="{F42A3D13-0B7E-4741-BEB4-F0E89601CE2B}" type="presOf" srcId="{45BC7FB8-34F4-4989-BAF3-2C8CE2F6AAB6}" destId="{03F90C4C-806C-4683-9801-24A6B5F1B03B}" srcOrd="0" destOrd="1" presId="urn:microsoft.com/office/officeart/2005/8/layout/vList5"/>
    <dgm:cxn modelId="{7686E632-4B53-4F07-AC5B-7B7B1996D02D}" srcId="{8B051394-E727-46D6-A3D8-EAD804408A1D}" destId="{45691819-E6EB-4C06-B4B6-EC4A6BE3D0B7}" srcOrd="0" destOrd="0" parTransId="{727570A7-37BD-4CAE-ABF1-B2395B62BF10}" sibTransId="{C265FD4A-69D3-4BD6-A6B4-5DFCAA27C37D}"/>
    <dgm:cxn modelId="{A6AEAB62-5CEA-499F-8AD4-0D54F1D753C4}" type="presOf" srcId="{495D227E-CCE5-4C99-A63A-DF687EE99799}" destId="{1165EB37-40B3-456E-9EA4-7DF808F11823}" srcOrd="0" destOrd="1" presId="urn:microsoft.com/office/officeart/2005/8/layout/vList5"/>
    <dgm:cxn modelId="{FE47A749-AE7B-44B5-B256-F1F01661A11C}" srcId="{45691819-E6EB-4C06-B4B6-EC4A6BE3D0B7}" destId="{B2140E53-3DAA-44EF-95FA-6E69D4C58FA2}" srcOrd="0" destOrd="0" parTransId="{C14D8901-043A-4600-8BAE-5470A51048AD}" sibTransId="{AEEFFA55-0B68-4702-972D-FB87B6416224}"/>
    <dgm:cxn modelId="{9B9A7A6B-A258-4470-9002-7F6CC537CDD9}" type="presOf" srcId="{98A1AEFC-A3CD-4FB4-8C12-FE38ED8C5295}" destId="{03F90C4C-806C-4683-9801-24A6B5F1B03B}" srcOrd="0" destOrd="0" presId="urn:microsoft.com/office/officeart/2005/8/layout/vList5"/>
    <dgm:cxn modelId="{39F86055-2C5F-45CD-96B0-43E0B12A3791}" srcId="{B42FB4C6-B7BA-427C-834A-53E241A4D74E}" destId="{98A1AEFC-A3CD-4FB4-8C12-FE38ED8C5295}" srcOrd="0" destOrd="0" parTransId="{200184AF-1F06-49EA-AF69-461D25F78869}" sibTransId="{6C80622A-C5CF-4CB0-A35C-66B5B290DCDE}"/>
    <dgm:cxn modelId="{784E847B-EC9B-4FA6-805C-0B9EFECA26E5}" type="presOf" srcId="{B2140E53-3DAA-44EF-95FA-6E69D4C58FA2}" destId="{1165EB37-40B3-456E-9EA4-7DF808F11823}" srcOrd="0" destOrd="0" presId="urn:microsoft.com/office/officeart/2005/8/layout/vList5"/>
    <dgm:cxn modelId="{AA8BDF8A-CB53-4ECF-972B-C4791C250D31}" type="presOf" srcId="{45691819-E6EB-4C06-B4B6-EC4A6BE3D0B7}" destId="{EAE13B12-069A-4522-B681-E83658A8649A}" srcOrd="0" destOrd="0" presId="urn:microsoft.com/office/officeart/2005/8/layout/vList5"/>
    <dgm:cxn modelId="{4DDC51B6-F5DC-4DD4-B004-4428DEF3F8A1}" srcId="{8B051394-E727-46D6-A3D8-EAD804408A1D}" destId="{7FFEEFFE-32D3-416A-919B-E736AE4F774B}" srcOrd="2" destOrd="0" parTransId="{8B96B7F2-B189-4324-8B0B-5A90B44B749C}" sibTransId="{4D8E2A58-52D2-4C41-A28C-096E5F95B225}"/>
    <dgm:cxn modelId="{38EDB9B9-B6B5-4DD5-9A8F-6DBFECCCE0CD}" srcId="{8B051394-E727-46D6-A3D8-EAD804408A1D}" destId="{B42FB4C6-B7BA-427C-834A-53E241A4D74E}" srcOrd="1" destOrd="0" parTransId="{A65C0F7D-2D22-4FA8-937F-E7E3261F2F5C}" sibTransId="{F8AFA1A4-E3E4-467C-9E4F-3959D50AC298}"/>
    <dgm:cxn modelId="{7C8B67BA-F0FA-45C5-894C-8DBB324111E9}" srcId="{7FFEEFFE-32D3-416A-919B-E736AE4F774B}" destId="{FAEFDD98-3E3E-4326-8C69-3B1B64E62E6F}" srcOrd="0" destOrd="0" parTransId="{EA67EC49-A954-4D5E-A8F2-236BC2E2A32F}" sibTransId="{5FC300B7-77C0-44ED-97F5-EEA22BA30784}"/>
    <dgm:cxn modelId="{6860A9DE-E8C3-4F02-8E39-F22F662E547F}" type="presOf" srcId="{8B051394-E727-46D6-A3D8-EAD804408A1D}" destId="{AD6CC4A5-0DCF-4700-895C-71407F55C069}" srcOrd="0" destOrd="0" presId="urn:microsoft.com/office/officeart/2005/8/layout/vList5"/>
    <dgm:cxn modelId="{F0FA89F0-C356-4DEF-858A-7DD0C7E6FC3F}" type="presOf" srcId="{7FFEEFFE-32D3-416A-919B-E736AE4F774B}" destId="{33B2C3B0-C36F-47C6-8EA0-5E2C34A124AC}" srcOrd="0" destOrd="0" presId="urn:microsoft.com/office/officeart/2005/8/layout/vList5"/>
    <dgm:cxn modelId="{4E623AFA-A3E2-405F-9BA6-9CE132B3A6F4}" type="presOf" srcId="{B42FB4C6-B7BA-427C-834A-53E241A4D74E}" destId="{57A0DE05-E2F6-48A3-BF77-8DCE1622207E}" srcOrd="0" destOrd="0" presId="urn:microsoft.com/office/officeart/2005/8/layout/vList5"/>
    <dgm:cxn modelId="{0C8E67E5-13EA-45EA-9FB7-87D05C4F1478}" type="presParOf" srcId="{AD6CC4A5-0DCF-4700-895C-71407F55C069}" destId="{5D7F3410-CD52-40AF-9FCB-463BF841ACB9}" srcOrd="0" destOrd="0" presId="urn:microsoft.com/office/officeart/2005/8/layout/vList5"/>
    <dgm:cxn modelId="{F8E3ACE2-82C1-41FD-BD31-921FC3A823B7}" type="presParOf" srcId="{5D7F3410-CD52-40AF-9FCB-463BF841ACB9}" destId="{EAE13B12-069A-4522-B681-E83658A8649A}" srcOrd="0" destOrd="0" presId="urn:microsoft.com/office/officeart/2005/8/layout/vList5"/>
    <dgm:cxn modelId="{B6BE35E5-5319-4FE9-BA77-55B63C851F90}" type="presParOf" srcId="{5D7F3410-CD52-40AF-9FCB-463BF841ACB9}" destId="{1165EB37-40B3-456E-9EA4-7DF808F11823}" srcOrd="1" destOrd="0" presId="urn:microsoft.com/office/officeart/2005/8/layout/vList5"/>
    <dgm:cxn modelId="{0DB65E97-B41F-46A8-9E30-D54CD8DECF11}" type="presParOf" srcId="{AD6CC4A5-0DCF-4700-895C-71407F55C069}" destId="{79B79047-4EA8-4251-B336-A29DF8D7BC87}" srcOrd="1" destOrd="0" presId="urn:microsoft.com/office/officeart/2005/8/layout/vList5"/>
    <dgm:cxn modelId="{E0E0CBF0-CF88-4150-9CEF-789DD02861F9}" type="presParOf" srcId="{AD6CC4A5-0DCF-4700-895C-71407F55C069}" destId="{9622C955-C5EA-4718-B571-1BE16AEFEDCB}" srcOrd="2" destOrd="0" presId="urn:microsoft.com/office/officeart/2005/8/layout/vList5"/>
    <dgm:cxn modelId="{1A3C47EC-D778-4BE3-A40E-122E7F2AE91A}" type="presParOf" srcId="{9622C955-C5EA-4718-B571-1BE16AEFEDCB}" destId="{57A0DE05-E2F6-48A3-BF77-8DCE1622207E}" srcOrd="0" destOrd="0" presId="urn:microsoft.com/office/officeart/2005/8/layout/vList5"/>
    <dgm:cxn modelId="{124D03FF-1E2E-4D4F-AEA3-FB989AF9B9A3}" type="presParOf" srcId="{9622C955-C5EA-4718-B571-1BE16AEFEDCB}" destId="{03F90C4C-806C-4683-9801-24A6B5F1B03B}" srcOrd="1" destOrd="0" presId="urn:microsoft.com/office/officeart/2005/8/layout/vList5"/>
    <dgm:cxn modelId="{B19BDEB8-D627-448A-B784-07769967F376}" type="presParOf" srcId="{AD6CC4A5-0DCF-4700-895C-71407F55C069}" destId="{D363B79E-33D7-4468-91D0-2EA3CBEE1AAA}" srcOrd="3" destOrd="0" presId="urn:microsoft.com/office/officeart/2005/8/layout/vList5"/>
    <dgm:cxn modelId="{A1655508-42DF-4D13-94C6-431C95509A9C}" type="presParOf" srcId="{AD6CC4A5-0DCF-4700-895C-71407F55C069}" destId="{DD45F459-6E4D-464E-8714-52E3E18725B4}" srcOrd="4" destOrd="0" presId="urn:microsoft.com/office/officeart/2005/8/layout/vList5"/>
    <dgm:cxn modelId="{CA7E0308-871F-4297-A3AF-33B84B58B6FA}" type="presParOf" srcId="{DD45F459-6E4D-464E-8714-52E3E18725B4}" destId="{33B2C3B0-C36F-47C6-8EA0-5E2C34A124AC}" srcOrd="0" destOrd="0" presId="urn:microsoft.com/office/officeart/2005/8/layout/vList5"/>
    <dgm:cxn modelId="{AAD2D854-1DF4-447F-87B8-2956115E1EAC}" type="presParOf" srcId="{DD45F459-6E4D-464E-8714-52E3E18725B4}" destId="{386AF0B2-290C-46DE-A06F-7607FAB9276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067235-E564-4949-B4E7-DF86EA64CD71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6BCB8C3-262C-41A1-9C33-CDA99D948F83}">
      <dgm:prSet phldrT="[Texto]"/>
      <dgm:spPr/>
      <dgm:t>
        <a:bodyPr/>
        <a:lstStyle/>
        <a:p>
          <a:r>
            <a:rPr lang="pt-BR" dirty="0"/>
            <a:t>Apuração</a:t>
          </a:r>
        </a:p>
      </dgm:t>
    </dgm:pt>
    <dgm:pt modelId="{1B88886B-C7D5-4B9A-B10E-23A7BA6C8896}" type="parTrans" cxnId="{9355C9FD-F239-43BB-AF58-F48B681E8096}">
      <dgm:prSet/>
      <dgm:spPr/>
      <dgm:t>
        <a:bodyPr/>
        <a:lstStyle/>
        <a:p>
          <a:endParaRPr lang="pt-BR"/>
        </a:p>
      </dgm:t>
    </dgm:pt>
    <dgm:pt modelId="{08416EA9-F718-4050-B274-82C04FB2F33A}" type="sibTrans" cxnId="{9355C9FD-F239-43BB-AF58-F48B681E8096}">
      <dgm:prSet/>
      <dgm:spPr/>
      <dgm:t>
        <a:bodyPr/>
        <a:lstStyle/>
        <a:p>
          <a:endParaRPr lang="pt-BR"/>
        </a:p>
      </dgm:t>
    </dgm:pt>
    <dgm:pt modelId="{EE1B1898-50BC-442B-95A2-6C187734A0C2}">
      <dgm:prSet phldrT="[Texto]"/>
      <dgm:spPr/>
      <dgm:t>
        <a:bodyPr/>
        <a:lstStyle/>
        <a:p>
          <a:r>
            <a:rPr lang="pt-BR" dirty="0"/>
            <a:t>Fraude</a:t>
          </a:r>
        </a:p>
      </dgm:t>
    </dgm:pt>
    <dgm:pt modelId="{F48066ED-5DDE-4593-836F-B70479CFF69F}" type="parTrans" cxnId="{EF0BBC1C-637D-45C9-AC47-3B26BFEFD840}">
      <dgm:prSet/>
      <dgm:spPr/>
      <dgm:t>
        <a:bodyPr/>
        <a:lstStyle/>
        <a:p>
          <a:endParaRPr lang="pt-BR"/>
        </a:p>
      </dgm:t>
    </dgm:pt>
    <dgm:pt modelId="{49BD40BE-65F9-441A-90AD-216A460A28CB}" type="sibTrans" cxnId="{EF0BBC1C-637D-45C9-AC47-3B26BFEFD840}">
      <dgm:prSet/>
      <dgm:spPr/>
      <dgm:t>
        <a:bodyPr/>
        <a:lstStyle/>
        <a:p>
          <a:endParaRPr lang="pt-BR"/>
        </a:p>
      </dgm:t>
    </dgm:pt>
    <dgm:pt modelId="{210E140D-E9CE-4DA0-8941-E98852A030A3}">
      <dgm:prSet phldrT="[Texto]"/>
      <dgm:spPr/>
      <dgm:t>
        <a:bodyPr/>
        <a:lstStyle/>
        <a:p>
          <a:r>
            <a:rPr lang="pt-BR" dirty="0"/>
            <a:t>Erro</a:t>
          </a:r>
        </a:p>
      </dgm:t>
    </dgm:pt>
    <dgm:pt modelId="{343427DF-F541-47E5-9D8C-CF57E9602AD5}" type="parTrans" cxnId="{22CF273F-869F-4144-9F13-6BBD8FE24430}">
      <dgm:prSet/>
      <dgm:spPr/>
      <dgm:t>
        <a:bodyPr/>
        <a:lstStyle/>
        <a:p>
          <a:endParaRPr lang="pt-BR"/>
        </a:p>
      </dgm:t>
    </dgm:pt>
    <dgm:pt modelId="{C8C9C530-4976-4846-8FA6-97D7A4791567}" type="sibTrans" cxnId="{22CF273F-869F-4144-9F13-6BBD8FE24430}">
      <dgm:prSet/>
      <dgm:spPr/>
      <dgm:t>
        <a:bodyPr/>
        <a:lstStyle/>
        <a:p>
          <a:endParaRPr lang="pt-BR"/>
        </a:p>
      </dgm:t>
    </dgm:pt>
    <dgm:pt modelId="{B24A8FA0-D41D-4D87-BFD3-508AACC04628}" type="pres">
      <dgm:prSet presAssocID="{E6067235-E564-4949-B4E7-DF86EA64CD7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32EF95F-8E6A-41A8-8A9D-94555773767A}" type="pres">
      <dgm:prSet presAssocID="{D6BCB8C3-262C-41A1-9C33-CDA99D948F83}" presName="vertOne" presStyleCnt="0"/>
      <dgm:spPr/>
    </dgm:pt>
    <dgm:pt modelId="{8276F12A-D994-450A-8157-4F7FD7C59C7B}" type="pres">
      <dgm:prSet presAssocID="{D6BCB8C3-262C-41A1-9C33-CDA99D948F83}" presName="txOne" presStyleLbl="node0" presStyleIdx="0" presStyleCnt="1" custLinFactNeighborX="-313" custLinFactNeighborY="8846">
        <dgm:presLayoutVars>
          <dgm:chPref val="3"/>
        </dgm:presLayoutVars>
      </dgm:prSet>
      <dgm:spPr/>
    </dgm:pt>
    <dgm:pt modelId="{1C3E5CD9-CDB3-4669-9EB5-3A375CF55F69}" type="pres">
      <dgm:prSet presAssocID="{D6BCB8C3-262C-41A1-9C33-CDA99D948F83}" presName="parTransOne" presStyleCnt="0"/>
      <dgm:spPr/>
    </dgm:pt>
    <dgm:pt modelId="{CE5E141F-7595-4443-8903-18724B125A2E}" type="pres">
      <dgm:prSet presAssocID="{D6BCB8C3-262C-41A1-9C33-CDA99D948F83}" presName="horzOne" presStyleCnt="0"/>
      <dgm:spPr/>
    </dgm:pt>
    <dgm:pt modelId="{D0A94A1D-7F57-4E5E-A35B-BB761C6CDB55}" type="pres">
      <dgm:prSet presAssocID="{EE1B1898-50BC-442B-95A2-6C187734A0C2}" presName="vertTwo" presStyleCnt="0"/>
      <dgm:spPr/>
    </dgm:pt>
    <dgm:pt modelId="{F7BAD65C-E54B-4442-A75D-8D79B461E182}" type="pres">
      <dgm:prSet presAssocID="{EE1B1898-50BC-442B-95A2-6C187734A0C2}" presName="txTwo" presStyleLbl="node2" presStyleIdx="0" presStyleCnt="2">
        <dgm:presLayoutVars>
          <dgm:chPref val="3"/>
        </dgm:presLayoutVars>
      </dgm:prSet>
      <dgm:spPr/>
    </dgm:pt>
    <dgm:pt modelId="{D1670827-4449-437F-914D-2AE2E20DDC15}" type="pres">
      <dgm:prSet presAssocID="{EE1B1898-50BC-442B-95A2-6C187734A0C2}" presName="horzTwo" presStyleCnt="0"/>
      <dgm:spPr/>
    </dgm:pt>
    <dgm:pt modelId="{6543A198-69B2-40E4-9F6F-92D11E1A630A}" type="pres">
      <dgm:prSet presAssocID="{49BD40BE-65F9-441A-90AD-216A460A28CB}" presName="sibSpaceTwo" presStyleCnt="0"/>
      <dgm:spPr/>
    </dgm:pt>
    <dgm:pt modelId="{549FEA6B-8E85-4C9C-9255-685418BDCD1E}" type="pres">
      <dgm:prSet presAssocID="{210E140D-E9CE-4DA0-8941-E98852A030A3}" presName="vertTwo" presStyleCnt="0"/>
      <dgm:spPr/>
    </dgm:pt>
    <dgm:pt modelId="{8F0D33B1-62DB-43F4-8F7A-BB9634B7363C}" type="pres">
      <dgm:prSet presAssocID="{210E140D-E9CE-4DA0-8941-E98852A030A3}" presName="txTwo" presStyleLbl="node2" presStyleIdx="1" presStyleCnt="2">
        <dgm:presLayoutVars>
          <dgm:chPref val="3"/>
        </dgm:presLayoutVars>
      </dgm:prSet>
      <dgm:spPr/>
    </dgm:pt>
    <dgm:pt modelId="{872782AD-3EF6-4A3A-8B4D-519E39F0F764}" type="pres">
      <dgm:prSet presAssocID="{210E140D-E9CE-4DA0-8941-E98852A030A3}" presName="horzTwo" presStyleCnt="0"/>
      <dgm:spPr/>
    </dgm:pt>
  </dgm:ptLst>
  <dgm:cxnLst>
    <dgm:cxn modelId="{A63CEA03-89D8-4308-A4D0-8BE4CB7390E6}" type="presOf" srcId="{E6067235-E564-4949-B4E7-DF86EA64CD71}" destId="{B24A8FA0-D41D-4D87-BFD3-508AACC04628}" srcOrd="0" destOrd="0" presId="urn:microsoft.com/office/officeart/2005/8/layout/hierarchy4"/>
    <dgm:cxn modelId="{EF0BBC1C-637D-45C9-AC47-3B26BFEFD840}" srcId="{D6BCB8C3-262C-41A1-9C33-CDA99D948F83}" destId="{EE1B1898-50BC-442B-95A2-6C187734A0C2}" srcOrd="0" destOrd="0" parTransId="{F48066ED-5DDE-4593-836F-B70479CFF69F}" sibTransId="{49BD40BE-65F9-441A-90AD-216A460A28CB}"/>
    <dgm:cxn modelId="{36B77338-D744-4B46-A29A-6B3501509046}" type="presOf" srcId="{EE1B1898-50BC-442B-95A2-6C187734A0C2}" destId="{F7BAD65C-E54B-4442-A75D-8D79B461E182}" srcOrd="0" destOrd="0" presId="urn:microsoft.com/office/officeart/2005/8/layout/hierarchy4"/>
    <dgm:cxn modelId="{22CF273F-869F-4144-9F13-6BBD8FE24430}" srcId="{D6BCB8C3-262C-41A1-9C33-CDA99D948F83}" destId="{210E140D-E9CE-4DA0-8941-E98852A030A3}" srcOrd="1" destOrd="0" parTransId="{343427DF-F541-47E5-9D8C-CF57E9602AD5}" sibTransId="{C8C9C530-4976-4846-8FA6-97D7A4791567}"/>
    <dgm:cxn modelId="{C044886C-3171-4442-BB12-C499CA780F67}" type="presOf" srcId="{D6BCB8C3-262C-41A1-9C33-CDA99D948F83}" destId="{8276F12A-D994-450A-8157-4F7FD7C59C7B}" srcOrd="0" destOrd="0" presId="urn:microsoft.com/office/officeart/2005/8/layout/hierarchy4"/>
    <dgm:cxn modelId="{1DA0E3D9-6C89-41B1-8A05-56890E908D70}" type="presOf" srcId="{210E140D-E9CE-4DA0-8941-E98852A030A3}" destId="{8F0D33B1-62DB-43F4-8F7A-BB9634B7363C}" srcOrd="0" destOrd="0" presId="urn:microsoft.com/office/officeart/2005/8/layout/hierarchy4"/>
    <dgm:cxn modelId="{9355C9FD-F239-43BB-AF58-F48B681E8096}" srcId="{E6067235-E564-4949-B4E7-DF86EA64CD71}" destId="{D6BCB8C3-262C-41A1-9C33-CDA99D948F83}" srcOrd="0" destOrd="0" parTransId="{1B88886B-C7D5-4B9A-B10E-23A7BA6C8896}" sibTransId="{08416EA9-F718-4050-B274-82C04FB2F33A}"/>
    <dgm:cxn modelId="{F7B535CB-F0D3-4205-BA68-EA1FA8C591A3}" type="presParOf" srcId="{B24A8FA0-D41D-4D87-BFD3-508AACC04628}" destId="{632EF95F-8E6A-41A8-8A9D-94555773767A}" srcOrd="0" destOrd="0" presId="urn:microsoft.com/office/officeart/2005/8/layout/hierarchy4"/>
    <dgm:cxn modelId="{0C86B7B1-835A-4C45-BD5B-5286E7F56112}" type="presParOf" srcId="{632EF95F-8E6A-41A8-8A9D-94555773767A}" destId="{8276F12A-D994-450A-8157-4F7FD7C59C7B}" srcOrd="0" destOrd="0" presId="urn:microsoft.com/office/officeart/2005/8/layout/hierarchy4"/>
    <dgm:cxn modelId="{670699F9-F224-4D79-8067-A922AD0662B3}" type="presParOf" srcId="{632EF95F-8E6A-41A8-8A9D-94555773767A}" destId="{1C3E5CD9-CDB3-4669-9EB5-3A375CF55F69}" srcOrd="1" destOrd="0" presId="urn:microsoft.com/office/officeart/2005/8/layout/hierarchy4"/>
    <dgm:cxn modelId="{28ABF162-34C9-4F6D-B47E-74A3C697044C}" type="presParOf" srcId="{632EF95F-8E6A-41A8-8A9D-94555773767A}" destId="{CE5E141F-7595-4443-8903-18724B125A2E}" srcOrd="2" destOrd="0" presId="urn:microsoft.com/office/officeart/2005/8/layout/hierarchy4"/>
    <dgm:cxn modelId="{26DE05C3-9EC6-411D-B796-C628F7A1CDE7}" type="presParOf" srcId="{CE5E141F-7595-4443-8903-18724B125A2E}" destId="{D0A94A1D-7F57-4E5E-A35B-BB761C6CDB55}" srcOrd="0" destOrd="0" presId="urn:microsoft.com/office/officeart/2005/8/layout/hierarchy4"/>
    <dgm:cxn modelId="{70798F3D-6377-4E94-9F49-008C67A26222}" type="presParOf" srcId="{D0A94A1D-7F57-4E5E-A35B-BB761C6CDB55}" destId="{F7BAD65C-E54B-4442-A75D-8D79B461E182}" srcOrd="0" destOrd="0" presId="urn:microsoft.com/office/officeart/2005/8/layout/hierarchy4"/>
    <dgm:cxn modelId="{A65BFF6C-228E-4452-BD39-2439E304AA45}" type="presParOf" srcId="{D0A94A1D-7F57-4E5E-A35B-BB761C6CDB55}" destId="{D1670827-4449-437F-914D-2AE2E20DDC15}" srcOrd="1" destOrd="0" presId="urn:microsoft.com/office/officeart/2005/8/layout/hierarchy4"/>
    <dgm:cxn modelId="{5287565A-F626-4F69-9987-1C68021EFAE3}" type="presParOf" srcId="{CE5E141F-7595-4443-8903-18724B125A2E}" destId="{6543A198-69B2-40E4-9F6F-92D11E1A630A}" srcOrd="1" destOrd="0" presId="urn:microsoft.com/office/officeart/2005/8/layout/hierarchy4"/>
    <dgm:cxn modelId="{7F0EFDCD-C17A-4DF3-B68F-0732512B055D}" type="presParOf" srcId="{CE5E141F-7595-4443-8903-18724B125A2E}" destId="{549FEA6B-8E85-4C9C-9255-685418BDCD1E}" srcOrd="2" destOrd="0" presId="urn:microsoft.com/office/officeart/2005/8/layout/hierarchy4"/>
    <dgm:cxn modelId="{F76773A5-45E6-407E-B2E1-338101D9C966}" type="presParOf" srcId="{549FEA6B-8E85-4C9C-9255-685418BDCD1E}" destId="{8F0D33B1-62DB-43F4-8F7A-BB9634B7363C}" srcOrd="0" destOrd="0" presId="urn:microsoft.com/office/officeart/2005/8/layout/hierarchy4"/>
    <dgm:cxn modelId="{6472DF9F-E66D-436D-B477-5297ACE0F566}" type="presParOf" srcId="{549FEA6B-8E85-4C9C-9255-685418BDCD1E}" destId="{872782AD-3EF6-4A3A-8B4D-519E39F0F76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65EB37-40B3-456E-9EA4-7DF808F11823}">
      <dsp:nvSpPr>
        <dsp:cNvPr id="0" name=""/>
        <dsp:cNvSpPr/>
      </dsp:nvSpPr>
      <dsp:spPr>
        <a:xfrm rot="5400000">
          <a:off x="3596685" y="-1282259"/>
          <a:ext cx="1047750" cy="387817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100" kern="1200" dirty="0"/>
            <a:t>avaliação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100" kern="1200" dirty="0"/>
            <a:t>consultoria</a:t>
          </a:r>
        </a:p>
      </dsp:txBody>
      <dsp:txXfrm rot="-5400000">
        <a:off x="2181474" y="184099"/>
        <a:ext cx="3827027" cy="945456"/>
      </dsp:txXfrm>
    </dsp:sp>
    <dsp:sp modelId="{EAE13B12-069A-4522-B681-E83658A8649A}">
      <dsp:nvSpPr>
        <dsp:cNvPr id="0" name=""/>
        <dsp:cNvSpPr/>
      </dsp:nvSpPr>
      <dsp:spPr>
        <a:xfrm>
          <a:off x="0" y="1984"/>
          <a:ext cx="2181473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Fornecer</a:t>
          </a:r>
        </a:p>
      </dsp:txBody>
      <dsp:txXfrm>
        <a:off x="63934" y="65918"/>
        <a:ext cx="2053605" cy="1181819"/>
      </dsp:txXfrm>
    </dsp:sp>
    <dsp:sp modelId="{03F90C4C-806C-4683-9801-24A6B5F1B03B}">
      <dsp:nvSpPr>
        <dsp:cNvPr id="0" name=""/>
        <dsp:cNvSpPr/>
      </dsp:nvSpPr>
      <dsp:spPr>
        <a:xfrm rot="5400000">
          <a:off x="3596685" y="92912"/>
          <a:ext cx="1047750" cy="387817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100" kern="1200" dirty="0"/>
            <a:t>aprimoramento da gestão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100" kern="1200" dirty="0"/>
            <a:t>melhoria das políticas públicas</a:t>
          </a:r>
        </a:p>
      </dsp:txBody>
      <dsp:txXfrm rot="-5400000">
        <a:off x="2181474" y="1559271"/>
        <a:ext cx="3827027" cy="945456"/>
      </dsp:txXfrm>
    </dsp:sp>
    <dsp:sp modelId="{57A0DE05-E2F6-48A3-BF77-8DCE1622207E}">
      <dsp:nvSpPr>
        <dsp:cNvPr id="0" name=""/>
        <dsp:cNvSpPr/>
      </dsp:nvSpPr>
      <dsp:spPr>
        <a:xfrm>
          <a:off x="0" y="1377156"/>
          <a:ext cx="2181473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Contribuir</a:t>
          </a:r>
        </a:p>
      </dsp:txBody>
      <dsp:txXfrm>
        <a:off x="63934" y="1441090"/>
        <a:ext cx="2053605" cy="1181819"/>
      </dsp:txXfrm>
    </dsp:sp>
    <dsp:sp modelId="{386AF0B2-290C-46DE-A06F-7607FAB92768}">
      <dsp:nvSpPr>
        <dsp:cNvPr id="0" name=""/>
        <dsp:cNvSpPr/>
      </dsp:nvSpPr>
      <dsp:spPr>
        <a:xfrm rot="5400000">
          <a:off x="3596685" y="1468084"/>
          <a:ext cx="1047750" cy="387817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100" kern="1200" dirty="0"/>
            <a:t>estruturação e funcionamento da 1ª e da 2ª linha de defesa</a:t>
          </a:r>
        </a:p>
      </dsp:txBody>
      <dsp:txXfrm rot="-5400000">
        <a:off x="2181474" y="2934443"/>
        <a:ext cx="3827027" cy="945456"/>
      </dsp:txXfrm>
    </dsp:sp>
    <dsp:sp modelId="{33B2C3B0-C36F-47C6-8EA0-5E2C34A124AC}">
      <dsp:nvSpPr>
        <dsp:cNvPr id="0" name=""/>
        <dsp:cNvSpPr/>
      </dsp:nvSpPr>
      <dsp:spPr>
        <a:xfrm>
          <a:off x="0" y="2752328"/>
          <a:ext cx="2181473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Apoiar</a:t>
          </a:r>
        </a:p>
      </dsp:txBody>
      <dsp:txXfrm>
        <a:off x="63934" y="2816262"/>
        <a:ext cx="2053605" cy="11818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76F12A-D994-450A-8157-4F7FD7C59C7B}">
      <dsp:nvSpPr>
        <dsp:cNvPr id="0" name=""/>
        <dsp:cNvSpPr/>
      </dsp:nvSpPr>
      <dsp:spPr>
        <a:xfrm>
          <a:off x="0" y="16885"/>
          <a:ext cx="6406109" cy="21050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6500" kern="1200" dirty="0"/>
            <a:t>Apuração</a:t>
          </a:r>
        </a:p>
      </dsp:txBody>
      <dsp:txXfrm>
        <a:off x="61655" y="78540"/>
        <a:ext cx="6282799" cy="1981756"/>
      </dsp:txXfrm>
    </dsp:sp>
    <dsp:sp modelId="{F7BAD65C-E54B-4442-A75D-8D79B461E182}">
      <dsp:nvSpPr>
        <dsp:cNvPr id="0" name=""/>
        <dsp:cNvSpPr/>
      </dsp:nvSpPr>
      <dsp:spPr>
        <a:xfrm>
          <a:off x="2366" y="2279024"/>
          <a:ext cx="3073949" cy="21050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6500" kern="1200" dirty="0"/>
            <a:t>Fraude</a:t>
          </a:r>
        </a:p>
      </dsp:txBody>
      <dsp:txXfrm>
        <a:off x="64021" y="2340679"/>
        <a:ext cx="2950639" cy="1981756"/>
      </dsp:txXfrm>
    </dsp:sp>
    <dsp:sp modelId="{8F0D33B1-62DB-43F4-8F7A-BB9634B7363C}">
      <dsp:nvSpPr>
        <dsp:cNvPr id="0" name=""/>
        <dsp:cNvSpPr/>
      </dsp:nvSpPr>
      <dsp:spPr>
        <a:xfrm>
          <a:off x="3334527" y="2279024"/>
          <a:ext cx="3073949" cy="21050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6500" kern="1200" dirty="0"/>
            <a:t>Erro</a:t>
          </a:r>
        </a:p>
      </dsp:txBody>
      <dsp:txXfrm>
        <a:off x="3396182" y="2340679"/>
        <a:ext cx="2950639" cy="19817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B5EF8-2610-42C4-A1C6-519E142B6174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6AA62-87A3-4A92-893D-2CB31311569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5884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Acrescentar também a participação na elaboração e aperfeiçoamento de legislações acerca dos temas afetos às funções exercidas pelas diversas áreas da CGU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AA62-87A3-4A92-893D-2CB31311569A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1734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/>
              <a:t>Lei 12.846/2013 e Decreto 8.420/15 – Responsabilização 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administrativa e civil de pessoas jurídicas pela prática de atos contra a administração pública, nacional ou estrangeira, e dá outras providências – acordos de leniência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/>
              <a:t>IN Conjunta MP/CGU nº 01/2016 – </a:t>
            </a:r>
            <a:r>
              <a:rPr lang="pt-BR" dirty="0"/>
              <a:t>Dispõe sobre controles internos, gestão de riscos e governança no âmbito do Poder Executivo federal – agiu como propulsora na implementação de forma mais abrangente da Gestão de Riscos na APEF</a:t>
            </a:r>
            <a:endParaRPr lang="pt-BR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Lei 13.303/16 e </a:t>
            </a:r>
            <a:r>
              <a:rPr lang="pt-BR" sz="1200" dirty="0"/>
              <a:t>Decreto 8.945/16 – Dispões sobre o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estatuto jurídico e as estruturas da empresa pública, da sociedade de economia mista e de suas subsidiárias, no âmbito da União, dos Estados, do Distrito Federal e dos Municípios para fortalecer a governança, gestão de riscos e controles internos nessas organizações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/>
              <a:t>IN SFC 03/2017 - Aprova o Referencial Técnico da Atividade de Auditoria Interna Governamental do Poder Executivo Federal, que estabelece os princípios, as diretrizes e os requisitos fundamentais para a prática profissional da atividade de auditoria interna governamental do Poder Executivo Federal alinhados as melhores práticas internacionais para o exercício da Auditoria Interna (IPPF)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/>
              <a:t>Decreto 9.203/17 -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Dispõe sobre a política de governança da administração pública federal direta, autárquica e fundacional – visando fortalecer a estratégia, liderança e controle na APEF.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Lembrar que as leis citadas possuem abrangência nos demais entes federativos</a:t>
            </a:r>
            <a:endParaRPr lang="pt-B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51F02-DD2C-41E9-93D0-69902D5EE08E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2110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A existência das funções dentro de uma estrutura proporciona sinergia na atuação das diversas áreas permitindo maior coordenação no combate dos casos mais relacionados a fraudes e corrupção.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AA62-87A3-4A92-893D-2CB31311569A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63297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Importante ressaltar que o combate a corrupção não é responsável direta das Auditorias Internas, até porque não dispões de instrumentos e prerrogativas necessárias para a maioria das apurações. De outra forma, por gerar grande conhecimento sobre os negócios da organização e na realização de seus trabalhos eles devem considerar a possibilidade de ocorrência de fraudes no planejamento dos trabalhos e adequado tratamento quando se depara com indícios de </a:t>
            </a:r>
            <a:r>
              <a:rPr lang="pt-BR"/>
              <a:t>sua ocorrência.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AA62-87A3-4A92-893D-2CB31311569A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85335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Primeira</a:t>
            </a:r>
            <a:r>
              <a:rPr lang="pt-BR" baseline="0" dirty="0"/>
              <a:t> imagem: médico legista. </a:t>
            </a:r>
          </a:p>
          <a:p>
            <a:r>
              <a:rPr lang="pt-BR" baseline="0" dirty="0"/>
              <a:t>Representa a antiga CGU. Olhar voltado para traz. </a:t>
            </a:r>
          </a:p>
          <a:p>
            <a:r>
              <a:rPr lang="pt-BR" baseline="0" dirty="0"/>
              <a:t>Verificação do que deu errado e suas causas.</a:t>
            </a:r>
          </a:p>
          <a:p>
            <a:endParaRPr lang="pt-BR" baseline="0" dirty="0"/>
          </a:p>
          <a:p>
            <a:r>
              <a:rPr lang="pt-BR" baseline="0" dirty="0"/>
              <a:t>Segunda imagem: clínico geral</a:t>
            </a:r>
          </a:p>
          <a:p>
            <a:r>
              <a:rPr lang="pt-BR" baseline="0" dirty="0"/>
              <a:t>Representa a nova CGU. Olhar voltado para frente.</a:t>
            </a:r>
          </a:p>
          <a:p>
            <a:r>
              <a:rPr lang="pt-BR" baseline="0" dirty="0"/>
              <a:t>Ação preventiva. Gestão de riscos e avaliação dos controles.</a:t>
            </a:r>
          </a:p>
          <a:p>
            <a:endParaRPr lang="pt-BR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srgbClr val="002060"/>
                </a:solidFill>
              </a:rPr>
              <a:t>Mudança de paradigma: exige reprogramação de nosso modo de planejar e executar nossos trabalhos e de interagir com os gestores. 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51F02-DD2C-41E9-93D0-69902D5EE08E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13362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51F02-DD2C-41E9-93D0-69902D5EE08E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2703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pt-BR" sz="1200" dirty="0">
                <a:solidFill>
                  <a:srgbClr val="002060"/>
                </a:solidFill>
              </a:rPr>
              <a:t>Ferramentas desenvolvidas pela SFC que permitem o monitoramento contínuo dos gastos em relação à Tecnologia da Informação e à folha</a:t>
            </a:r>
            <a:r>
              <a:rPr lang="pt-BR" sz="1200" baseline="0" dirty="0">
                <a:solidFill>
                  <a:srgbClr val="002060"/>
                </a:solidFill>
              </a:rPr>
              <a:t> de pagamento, disponibilizado aos gestores para que possam atuar tempestivamente. 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51F02-DD2C-41E9-93D0-69902D5EE08E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06713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51F02-DD2C-41E9-93D0-69902D5EE08E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1851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"/>
            <a:ext cx="1219392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678325" y="5861913"/>
            <a:ext cx="9144000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t-BR" altLang="pt-BR" sz="1600" i="1" dirty="0">
                <a:solidFill>
                  <a:schemeClr val="tx1"/>
                </a:solidFill>
              </a:rPr>
              <a:t>14 de Dezembro de 2017, Salvador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34990" y="4006748"/>
            <a:ext cx="10075192" cy="189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800" i="1" dirty="0"/>
              <a:t>20 Anos da Controladoria-Geral do Município de Salvador</a:t>
            </a:r>
            <a:endParaRPr lang="pt-BR" sz="2400" i="1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pt-BR" altLang="pt-BR" sz="2800" i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802954" y="1086717"/>
            <a:ext cx="10894741" cy="349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b="1" dirty="0">
                <a:solidFill>
                  <a:srgbClr val="002060"/>
                </a:solidFill>
              </a:rPr>
              <a:t>O PAPEL DO AUDITOR NA PREVENÇÃO À FRAUDE E NO COMBATE À CORRUPÇÃO</a:t>
            </a:r>
            <a:endParaRPr lang="pt-BR" altLang="pt-BR" sz="4000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808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m relaciona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474" y="2636884"/>
            <a:ext cx="4318876" cy="288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m para médico legist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921" y="2634822"/>
            <a:ext cx="4326759" cy="288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4"/>
          <p:cNvSpPr txBox="1">
            <a:spLocks/>
          </p:cNvSpPr>
          <p:nvPr/>
        </p:nvSpPr>
        <p:spPr>
          <a:xfrm>
            <a:off x="1549400" y="1025481"/>
            <a:ext cx="8960952" cy="1221592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pt-B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000" b="1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pt-BR" dirty="0"/>
              <a:t>Perspectivas modernas da Auditoria Interna </a:t>
            </a:r>
          </a:p>
        </p:txBody>
      </p:sp>
    </p:spTree>
    <p:extLst>
      <p:ext uri="{BB962C8B-B14F-4D97-AF65-F5344CB8AC3E}">
        <p14:creationId xmlns:p14="http://schemas.microsoft.com/office/powerpoint/2010/main" val="4083391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1808814" y="981711"/>
            <a:ext cx="8405756" cy="560959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pt-B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000" b="1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pt-BR" dirty="0"/>
              <a:t>Evolução da atuação da Auditoria Interna</a:t>
            </a: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492175"/>
              </p:ext>
            </p:extLst>
          </p:nvPr>
        </p:nvGraphicFramePr>
        <p:xfrm>
          <a:off x="1483745" y="1880562"/>
          <a:ext cx="9185603" cy="4573396"/>
        </p:xfrm>
        <a:graphic>
          <a:graphicData uri="http://schemas.openxmlformats.org/drawingml/2006/table">
            <a:tbl>
              <a:tblPr firstRow="1" bandRow="1"/>
              <a:tblGrid>
                <a:gridCol w="1182393">
                  <a:extLst>
                    <a:ext uri="{9D8B030D-6E8A-4147-A177-3AD203B41FA5}">
                      <a16:colId xmlns:a16="http://schemas.microsoft.com/office/drawing/2014/main" val="46503531"/>
                    </a:ext>
                  </a:extLst>
                </a:gridCol>
                <a:gridCol w="1930353">
                  <a:extLst>
                    <a:ext uri="{9D8B030D-6E8A-4147-A177-3AD203B41FA5}">
                      <a16:colId xmlns:a16="http://schemas.microsoft.com/office/drawing/2014/main" val="2371281379"/>
                    </a:ext>
                  </a:extLst>
                </a:gridCol>
                <a:gridCol w="1930353">
                  <a:extLst>
                    <a:ext uri="{9D8B030D-6E8A-4147-A177-3AD203B41FA5}">
                      <a16:colId xmlns:a16="http://schemas.microsoft.com/office/drawing/2014/main" val="2515279669"/>
                    </a:ext>
                  </a:extLst>
                </a:gridCol>
                <a:gridCol w="1930353">
                  <a:extLst>
                    <a:ext uri="{9D8B030D-6E8A-4147-A177-3AD203B41FA5}">
                      <a16:colId xmlns:a16="http://schemas.microsoft.com/office/drawing/2014/main" val="19848841"/>
                    </a:ext>
                  </a:extLst>
                </a:gridCol>
                <a:gridCol w="2212151">
                  <a:extLst>
                    <a:ext uri="{9D8B030D-6E8A-4147-A177-3AD203B41FA5}">
                      <a16:colId xmlns:a16="http://schemas.microsoft.com/office/drawing/2014/main" val="1867321315"/>
                    </a:ext>
                  </a:extLst>
                </a:gridCol>
              </a:tblGrid>
              <a:tr h="51981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 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pt-BR" sz="1500" u="none" strike="noStrike" dirty="0">
                          <a:effectLst/>
                        </a:rPr>
                        <a:t>Foco no Controle </a:t>
                      </a:r>
                      <a:endParaRPr lang="pt-BR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pt-BR" sz="1500" u="none" strike="noStrike" dirty="0">
                          <a:effectLst/>
                        </a:rPr>
                        <a:t>Foco no Processo </a:t>
                      </a:r>
                      <a:endParaRPr lang="pt-BR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pt-BR" sz="1500" u="none" strike="noStrike" dirty="0">
                          <a:effectLst/>
                        </a:rPr>
                        <a:t>Foco no Risco </a:t>
                      </a:r>
                      <a:endParaRPr lang="pt-BR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pt-BR" sz="1500" u="none" strike="noStrike" dirty="0">
                          <a:effectLst/>
                        </a:rPr>
                        <a:t>Foco no Gerenciamento de Risco</a:t>
                      </a:r>
                      <a:endParaRPr lang="pt-BR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988703"/>
                  </a:ext>
                </a:extLst>
              </a:tr>
              <a:tr h="114559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pt-BR" sz="1400" b="1" u="none" strike="noStrike" dirty="0">
                          <a:effectLst/>
                        </a:rPr>
                        <a:t>Objetivo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Conformidade com leis e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normativos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Efetividade e eficiência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do processo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Efetividade dos controles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e dos procedimentos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para a mitigação dos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riscos críticos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Efetividade do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gerenciamento de riscos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para o alcance dos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objetivos e mitigação dos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riscos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2543498"/>
                  </a:ext>
                </a:extLst>
              </a:tr>
              <a:tr h="182763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pt-BR" sz="1400" b="1" u="none" strike="noStrike" dirty="0">
                          <a:effectLst/>
                        </a:rPr>
                        <a:t>Abordagem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Compreender as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diretrizes e verificar a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conformidade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Comparar o processo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com as melhores práticas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Identificar os riscos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críticos do negócio e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avaliar os controles para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mitigação dos riscos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Entender os objetivos,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identificar os riscos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associados aos objetivos,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conhecer o apetite a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riscos, identificar medidas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de desempenho e avaliar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a efetividade do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gerenciamento de riscos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261112"/>
                  </a:ext>
                </a:extLst>
              </a:tr>
              <a:tr h="1080355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pt-BR" sz="1400" b="1" u="none" strike="noStrike" dirty="0">
                          <a:effectLst/>
                        </a:rPr>
                        <a:t>Foco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Identificar não-conformidades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e erros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Identificar oportunidades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de melhoria do processo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Identificar controles e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procedimentos que não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são efetivos para mitigar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os riscos críticos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Identificar oportunidades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de melhoria no</a:t>
                      </a:r>
                      <a:br>
                        <a:rPr lang="pt-BR" sz="1200" u="none" strike="noStrike" dirty="0">
                          <a:effectLst/>
                        </a:rPr>
                      </a:br>
                      <a:r>
                        <a:rPr lang="pt-BR" sz="1200" u="none" strike="noStrike" dirty="0">
                          <a:effectLst/>
                        </a:rPr>
                        <a:t>gerenciamento de riscos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5250646"/>
                  </a:ext>
                </a:extLst>
              </a:tr>
            </a:tbl>
          </a:graphicData>
        </a:graphic>
      </p:graphicFrame>
      <p:sp>
        <p:nvSpPr>
          <p:cNvPr id="2" name="Retângulo 1"/>
          <p:cNvSpPr/>
          <p:nvPr/>
        </p:nvSpPr>
        <p:spPr>
          <a:xfrm>
            <a:off x="6510669" y="1880562"/>
            <a:ext cx="1925965" cy="4573395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2603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5504BAA2-6691-4FBA-8068-3D9571B83A49}"/>
              </a:ext>
            </a:extLst>
          </p:cNvPr>
          <p:cNvSpPr/>
          <p:nvPr/>
        </p:nvSpPr>
        <p:spPr>
          <a:xfrm>
            <a:off x="662659" y="704021"/>
            <a:ext cx="11200759" cy="10156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pt-BR" sz="4000" b="1" dirty="0">
                <a:solidFill>
                  <a:srgbClr val="002060"/>
                </a:solidFill>
                <a:latin typeface="+mj-lt"/>
              </a:rPr>
              <a:t>IN 03/2017 – Auditoria Interna Governamental do PEF 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C8E66463-73AF-4EA3-8AFF-AEB87426D2A1}"/>
              </a:ext>
            </a:extLst>
          </p:cNvPr>
          <p:cNvSpPr txBox="1"/>
          <p:nvPr/>
        </p:nvSpPr>
        <p:spPr>
          <a:xfrm>
            <a:off x="494121" y="2022604"/>
            <a:ext cx="107452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3200" dirty="0"/>
              <a:t>Serviços de Avaliação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3200" dirty="0"/>
              <a:t>Serviços de Consultoria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3200" dirty="0"/>
              <a:t>Serviços de Apuração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3200" dirty="0"/>
              <a:t>Serviços de Supervisão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3200" dirty="0"/>
              <a:t>Serviços Complementares</a:t>
            </a:r>
          </a:p>
        </p:txBody>
      </p:sp>
      <p:sp>
        <p:nvSpPr>
          <p:cNvPr id="10" name="Chave Direita 9">
            <a:extLst>
              <a:ext uri="{FF2B5EF4-FFF2-40B4-BE49-F238E27FC236}">
                <a16:creationId xmlns:a16="http://schemas.microsoft.com/office/drawing/2014/main" id="{472F8903-E5B6-4FBD-9ACD-A269302F45A4}"/>
              </a:ext>
            </a:extLst>
          </p:cNvPr>
          <p:cNvSpPr/>
          <p:nvPr/>
        </p:nvSpPr>
        <p:spPr>
          <a:xfrm>
            <a:off x="5089602" y="2207924"/>
            <a:ext cx="680224" cy="2096429"/>
          </a:xfrm>
          <a:prstGeom prst="rightBrace">
            <a:avLst/>
          </a:prstGeom>
          <a:ln w="34925" cmpd="thinThick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DE04090-FCD4-4D14-BB3D-F9CB2F83CBAB}"/>
              </a:ext>
            </a:extLst>
          </p:cNvPr>
          <p:cNvSpPr txBox="1"/>
          <p:nvPr/>
        </p:nvSpPr>
        <p:spPr>
          <a:xfrm>
            <a:off x="6016634" y="2828041"/>
            <a:ext cx="49743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i="1" dirty="0"/>
              <a:t>Serviços prestados pelas</a:t>
            </a:r>
          </a:p>
          <a:p>
            <a:pPr algn="ctr"/>
            <a:r>
              <a:rPr lang="pt-BR" sz="3600" b="1" i="1" dirty="0"/>
              <a:t>Auditorias Internas</a:t>
            </a:r>
          </a:p>
        </p:txBody>
      </p:sp>
      <p:sp>
        <p:nvSpPr>
          <p:cNvPr id="12" name="Seta: para a Direita 11">
            <a:extLst>
              <a:ext uri="{FF2B5EF4-FFF2-40B4-BE49-F238E27FC236}">
                <a16:creationId xmlns:a16="http://schemas.microsoft.com/office/drawing/2014/main" id="{30B693F8-E8E5-478B-8F5A-B384DBA5AB0C}"/>
              </a:ext>
            </a:extLst>
          </p:cNvPr>
          <p:cNvSpPr/>
          <p:nvPr/>
        </p:nvSpPr>
        <p:spPr>
          <a:xfrm>
            <a:off x="5231568" y="4825791"/>
            <a:ext cx="764498" cy="4646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7540BE1D-29D4-41D1-8AD0-E5838B4927BF}"/>
              </a:ext>
            </a:extLst>
          </p:cNvPr>
          <p:cNvSpPr txBox="1"/>
          <p:nvPr/>
        </p:nvSpPr>
        <p:spPr>
          <a:xfrm>
            <a:off x="6016634" y="4435491"/>
            <a:ext cx="54893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i="1" dirty="0"/>
              <a:t>Demais Atividades do </a:t>
            </a:r>
          </a:p>
          <a:p>
            <a:r>
              <a:rPr lang="pt-BR" sz="3600" b="1" i="1" dirty="0"/>
              <a:t>Sistema de Controle Interno</a:t>
            </a:r>
          </a:p>
        </p:txBody>
      </p:sp>
    </p:spTree>
    <p:extLst>
      <p:ext uri="{BB962C8B-B14F-4D97-AF65-F5344CB8AC3E}">
        <p14:creationId xmlns:p14="http://schemas.microsoft.com/office/powerpoint/2010/main" val="3680147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/>
          </p:nvPr>
        </p:nvGraphicFramePr>
        <p:xfrm>
          <a:off x="1898708" y="1843481"/>
          <a:ext cx="605964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ítulo 4"/>
          <p:cNvSpPr txBox="1">
            <a:spLocks/>
          </p:cNvSpPr>
          <p:nvPr/>
        </p:nvSpPr>
        <p:spPr>
          <a:xfrm>
            <a:off x="1813796" y="858565"/>
            <a:ext cx="8405756" cy="79113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rgbClr val="002060"/>
                </a:solidFill>
                <a:latin typeface="+mn-lt"/>
              </a:rPr>
              <a:t>Terceira Linha de Defesa</a:t>
            </a:r>
          </a:p>
        </p:txBody>
      </p:sp>
      <p:grpSp>
        <p:nvGrpSpPr>
          <p:cNvPr id="8" name="Agrupar 7"/>
          <p:cNvGrpSpPr/>
          <p:nvPr/>
        </p:nvGrpSpPr>
        <p:grpSpPr>
          <a:xfrm>
            <a:off x="3880870" y="1774906"/>
            <a:ext cx="6563853" cy="4201150"/>
            <a:chOff x="2335598" y="1784023"/>
            <a:chExt cx="6563853" cy="4201150"/>
          </a:xfrm>
        </p:grpSpPr>
        <p:sp>
          <p:nvSpPr>
            <p:cNvPr id="6" name="Retângulo 5"/>
            <p:cNvSpPr/>
            <p:nvPr/>
          </p:nvSpPr>
          <p:spPr>
            <a:xfrm>
              <a:off x="2519947" y="1784023"/>
              <a:ext cx="6379504" cy="420115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effectLst>
              <a:softEdge rad="38100"/>
            </a:effectLst>
          </p:spPr>
          <p:txBody>
            <a:bodyPr wrap="square">
              <a:spAutoFit/>
            </a:bodyPr>
            <a:lstStyle/>
            <a:p>
              <a:r>
                <a:rPr lang="pt-BR" sz="2400" b="1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Serviços de avaliação</a:t>
              </a:r>
            </a:p>
            <a:p>
              <a:endParaRPr lang="pt-BR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r>
                <a:rPr lang="pt-BR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Análise objetiva de evidências para concluir sobre: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sz="17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 execução das metas do plano plurianual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sz="17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 execução dos programas de governo e orçamentos da União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sz="17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 regularidade, economicidade, eficiência e eficácia da gestão orçamentária, financeira e patrimonial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sz="17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 regularidade da aplicação de recursos públicos por entes privados </a:t>
              </a:r>
            </a:p>
            <a:p>
              <a:r>
                <a:rPr lang="pt-BR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  </a:t>
              </a:r>
              <a:endParaRPr lang="pt-BR" sz="1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r>
                <a:rPr lang="pt-BR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 avaliação dos processos de gestão de riscos e controles deve contemplar, em especial: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sz="17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adequação e suficiência dos mecanismos de GR e controles estabelecidos;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sz="17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eficácia da gestão dos principais riscos;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sz="17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conformidade das atividades com a política de gestão de riscos</a:t>
              </a:r>
            </a:p>
          </p:txBody>
        </p:sp>
        <p:sp>
          <p:nvSpPr>
            <p:cNvPr id="2" name="Triângulo isósceles 1"/>
            <p:cNvSpPr/>
            <p:nvPr/>
          </p:nvSpPr>
          <p:spPr>
            <a:xfrm rot="1741937">
              <a:off x="2335598" y="2330114"/>
              <a:ext cx="343488" cy="296110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9" name="Agrupar 8"/>
          <p:cNvGrpSpPr/>
          <p:nvPr/>
        </p:nvGrpSpPr>
        <p:grpSpPr>
          <a:xfrm>
            <a:off x="3883648" y="1841917"/>
            <a:ext cx="6508718" cy="4062651"/>
            <a:chOff x="2348203" y="1853273"/>
            <a:chExt cx="6508718" cy="4062651"/>
          </a:xfrm>
        </p:grpSpPr>
        <p:sp>
          <p:nvSpPr>
            <p:cNvPr id="5" name="Retângulo 4"/>
            <p:cNvSpPr/>
            <p:nvPr/>
          </p:nvSpPr>
          <p:spPr>
            <a:xfrm>
              <a:off x="2519947" y="1853273"/>
              <a:ext cx="6336974" cy="406265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effectLst>
              <a:softEdge rad="38100"/>
            </a:effectLst>
          </p:spPr>
          <p:txBody>
            <a:bodyPr wrap="square">
              <a:spAutoFit/>
            </a:bodyPr>
            <a:lstStyle/>
            <a:p>
              <a:r>
                <a:rPr lang="pt-BR" sz="2400" b="1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Serviços de consultoria</a:t>
              </a:r>
              <a:endParaRPr lang="pt-BR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endParaRPr lang="pt-BR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atividades de </a:t>
              </a:r>
              <a:r>
                <a:rPr lang="pt-BR" u="sng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assessoria e aconselhamento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realizados a partir de </a:t>
              </a:r>
              <a:r>
                <a:rPr lang="pt-BR" u="sng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solicitação da gestão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aceitação condicionada:</a:t>
              </a:r>
            </a:p>
            <a:p>
              <a:pPr marL="742950" lvl="1" indent="-285750">
                <a:buFont typeface="Courier New" panose="02070309020205020404" pitchFamily="49" charset="0"/>
                <a:buChar char="o"/>
              </a:pPr>
              <a:r>
                <a:rPr lang="pt-BR" u="sng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assuntos estratégicos</a:t>
              </a:r>
              <a:r>
                <a:rPr lang="pt-BR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: processos de governança, de gerenciamento de riscos e de controles internos</a:t>
              </a:r>
            </a:p>
            <a:p>
              <a:pPr marL="742950" lvl="1" indent="-285750">
                <a:buFont typeface="Courier New" panose="02070309020205020404" pitchFamily="49" charset="0"/>
                <a:buChar char="o"/>
              </a:pPr>
              <a:r>
                <a:rPr lang="pt-BR" u="sng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planejamento</a:t>
              </a:r>
              <a:r>
                <a:rPr lang="pt-BR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: inclusão no plano anual de auditoria interna (pode implicar substituição de trabalhos)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u="sng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abordagem</a:t>
              </a:r>
              <a:r>
                <a:rPr lang="pt-BR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condizente com os valores, as estratégias e os objetivos da Unidade Auditada</a:t>
              </a:r>
            </a:p>
            <a:p>
              <a:r>
                <a:rPr lang="pt-BR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 </a:t>
              </a:r>
            </a:p>
            <a:p>
              <a:r>
                <a:rPr lang="pt-BR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Ao prestar serviços de consultoria, a UAIG não deve assumir qualquer responsabilidade da gestão  </a:t>
              </a:r>
              <a:endParaRPr lang="pt-BR" dirty="0"/>
            </a:p>
          </p:txBody>
        </p:sp>
        <p:sp>
          <p:nvSpPr>
            <p:cNvPr id="7" name="Triângulo isósceles 6"/>
            <p:cNvSpPr/>
            <p:nvPr/>
          </p:nvSpPr>
          <p:spPr>
            <a:xfrm rot="1741937">
              <a:off x="2348203" y="2324790"/>
              <a:ext cx="343488" cy="296110"/>
            </a:xfrm>
            <a:prstGeom prst="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3918023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266700" y="2330528"/>
            <a:ext cx="12192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rgbClr val="002060"/>
                </a:solidFill>
              </a:rPr>
              <a:t>Portal da Transparência e mais recentemente o Painel de Gastos de TI: painel que traz, com informações consolidadas e gráficos dinâmicos, a como são geridos e gastos os recursos públicos destinados à aquisição de bens e serviços de Tecnologia da Informação (TI) nos órgãos e entidades do Poder Executivo Federal.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rgbClr val="002060"/>
                </a:solidFill>
              </a:rPr>
              <a:t>Análise da consistência da Folha de Pagamento de Servidores Públicos Federais: cruzamentos entre diversas bases de dados que trazem indícios de irregularidades com encaminhamento aos gestores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119271" y="937944"/>
            <a:ext cx="11867320" cy="175432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pt-B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000" b="1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pt-BR" dirty="0"/>
              <a:t>Ferramentas para suportar o monitoramento contínuo de gastos pela 1ª e 2ª linhas de defesa das organizações</a:t>
            </a: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062034"/>
              </p:ext>
            </p:extLst>
          </p:nvPr>
        </p:nvGraphicFramePr>
        <p:xfrm>
          <a:off x="1809750" y="4454186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128599516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605268798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pt-BR" dirty="0"/>
                        <a:t>Valores devolvidos e cessados – 2014 a 2016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3456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R$ 12,6</a:t>
                      </a:r>
                      <a:r>
                        <a:rPr lang="pt-BR" baseline="0" dirty="0"/>
                        <a:t> milhões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7682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R$ 35,7 milhões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8522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</a:t>
                      </a:r>
                      <a:r>
                        <a:rPr lang="pt-BR"/>
                        <a:t>6 milhões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3849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5342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8F600F84-1AD8-4DBB-BEB3-5F4465E5EB44}"/>
              </a:ext>
            </a:extLst>
          </p:cNvPr>
          <p:cNvGraphicFramePr/>
          <p:nvPr>
            <p:extLst/>
          </p:nvPr>
        </p:nvGraphicFramePr>
        <p:xfrm>
          <a:off x="2994835" y="1079500"/>
          <a:ext cx="6410843" cy="4385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2050DEF5-2D0B-4ED1-94C8-DD3325678EBC}"/>
              </a:ext>
            </a:extLst>
          </p:cNvPr>
          <p:cNvSpPr txBox="1"/>
          <p:nvPr/>
        </p:nvSpPr>
        <p:spPr>
          <a:xfrm>
            <a:off x="2758557" y="5465233"/>
            <a:ext cx="33374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i="1" dirty="0">
                <a:solidFill>
                  <a:srgbClr val="FF0000"/>
                </a:solidFill>
              </a:rPr>
              <a:t>Atos ilegais e intencionais caracterizados por desonestidade, dissimulação ou quebra de confiança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C8A66C27-C23D-4BC7-8A51-0DEEDA131D30}"/>
              </a:ext>
            </a:extLst>
          </p:cNvPr>
          <p:cNvSpPr/>
          <p:nvPr/>
        </p:nvSpPr>
        <p:spPr>
          <a:xfrm>
            <a:off x="6007100" y="5465233"/>
            <a:ext cx="37414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i="1" dirty="0">
                <a:solidFill>
                  <a:srgbClr val="FF0000"/>
                </a:solidFill>
              </a:rPr>
              <a:t>Ato não-intencional na elaboração de registros e demonstrações contábeis, que resulte em incorreções deles</a:t>
            </a:r>
          </a:p>
        </p:txBody>
      </p:sp>
    </p:spTree>
    <p:extLst>
      <p:ext uri="{BB962C8B-B14F-4D97-AF65-F5344CB8AC3E}">
        <p14:creationId xmlns:p14="http://schemas.microsoft.com/office/powerpoint/2010/main" val="2729352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19B6F22E-9C3A-4E51-92A0-B3B2077A12E3}"/>
              </a:ext>
            </a:extLst>
          </p:cNvPr>
          <p:cNvSpPr txBox="1"/>
          <p:nvPr/>
        </p:nvSpPr>
        <p:spPr>
          <a:xfrm>
            <a:off x="3038717" y="1000348"/>
            <a:ext cx="6272294" cy="70788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pt-BR"/>
            </a:defPPr>
            <a:lvl1pPr algn="ctr">
              <a:lnSpc>
                <a:spcPct val="100000"/>
              </a:lnSpc>
              <a:defRPr sz="4000" b="1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pt-BR" dirty="0"/>
              <a:t>Resolução CFC nº 1.203/2009 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15734390-F860-4220-9C41-4DED3B1A6EA6}"/>
              </a:ext>
            </a:extLst>
          </p:cNvPr>
          <p:cNvSpPr txBox="1"/>
          <p:nvPr/>
        </p:nvSpPr>
        <p:spPr>
          <a:xfrm>
            <a:off x="800106" y="2355934"/>
            <a:ext cx="107495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dirty="0"/>
              <a:t>“A fraude pode envolver esquemas sofisticados e cuidadosamente organizados para sua ocultação, de forma que os procedimentos de auditoria aplicados para coletar evidências podem ser </a:t>
            </a:r>
            <a:r>
              <a:rPr lang="pt-BR" sz="3200" i="1" dirty="0"/>
              <a:t>ineficazes</a:t>
            </a:r>
            <a:r>
              <a:rPr lang="pt-BR" sz="3200" dirty="0"/>
              <a:t> para a detecção de distorção relevante que envolva, por exemplo, conluio para a falsificação de documentação que possa fazer o auditor acreditar que a evidência é válida quando ela não é.”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6770293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4"/>
          <p:cNvSpPr txBox="1">
            <a:spLocks/>
          </p:cNvSpPr>
          <p:nvPr/>
        </p:nvSpPr>
        <p:spPr>
          <a:xfrm>
            <a:off x="1901129" y="946099"/>
            <a:ext cx="8405756" cy="791131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pt-B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000" b="1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pt-BR" dirty="0"/>
              <a:t>Articulação Institucional</a:t>
            </a:r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087C60C9-2784-41C9-B0F4-3ED03540D4B7}"/>
              </a:ext>
            </a:extLst>
          </p:cNvPr>
          <p:cNvGrpSpPr/>
          <p:nvPr/>
        </p:nvGrpSpPr>
        <p:grpSpPr>
          <a:xfrm>
            <a:off x="2287637" y="1795464"/>
            <a:ext cx="7632740" cy="4691600"/>
            <a:chOff x="2287637" y="1795464"/>
            <a:chExt cx="7305675" cy="4257675"/>
          </a:xfrm>
        </p:grpSpPr>
        <p:pic>
          <p:nvPicPr>
            <p:cNvPr id="1026" name="Picture 2" descr="Imagem relacionada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7637" y="1795464"/>
              <a:ext cx="7305675" cy="4257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Elipse 12"/>
            <p:cNvSpPr/>
            <p:nvPr/>
          </p:nvSpPr>
          <p:spPr>
            <a:xfrm>
              <a:off x="5186218" y="2324100"/>
              <a:ext cx="1100283" cy="114610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200" b="1" dirty="0">
                  <a:solidFill>
                    <a:schemeClr val="accent1">
                      <a:lumMod val="50000"/>
                    </a:schemeClr>
                  </a:solidFill>
                </a:rPr>
                <a:t>CGU</a:t>
              </a:r>
            </a:p>
          </p:txBody>
        </p:sp>
        <p:sp>
          <p:nvSpPr>
            <p:cNvPr id="16" name="Elipse 15"/>
            <p:cNvSpPr/>
            <p:nvPr/>
          </p:nvSpPr>
          <p:spPr>
            <a:xfrm>
              <a:off x="3867150" y="4457700"/>
              <a:ext cx="1066800" cy="10287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pt-BR" sz="22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7" name="Elipse 16"/>
            <p:cNvSpPr/>
            <p:nvPr/>
          </p:nvSpPr>
          <p:spPr>
            <a:xfrm>
              <a:off x="6516667" y="3124200"/>
              <a:ext cx="1239806" cy="12763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pt-BR" sz="2200" b="1" dirty="0">
                  <a:solidFill>
                    <a:schemeClr val="accent1">
                      <a:lumMod val="50000"/>
                    </a:schemeClr>
                  </a:solidFill>
                </a:rPr>
                <a:t>CISET</a:t>
              </a:r>
            </a:p>
          </p:txBody>
        </p:sp>
        <p:sp>
          <p:nvSpPr>
            <p:cNvPr id="19" name="Elipse 18"/>
            <p:cNvSpPr/>
            <p:nvPr/>
          </p:nvSpPr>
          <p:spPr>
            <a:xfrm>
              <a:off x="5334000" y="3957637"/>
              <a:ext cx="800100" cy="6477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pt-BR" sz="2200" b="1" dirty="0">
                  <a:solidFill>
                    <a:schemeClr val="accent1">
                      <a:lumMod val="50000"/>
                    </a:schemeClr>
                  </a:solidFill>
                </a:rPr>
                <a:t>AECI</a:t>
              </a:r>
            </a:p>
          </p:txBody>
        </p:sp>
        <p:sp>
          <p:nvSpPr>
            <p:cNvPr id="20" name="Elipse 19"/>
            <p:cNvSpPr/>
            <p:nvPr/>
          </p:nvSpPr>
          <p:spPr>
            <a:xfrm>
              <a:off x="8304165" y="3181350"/>
              <a:ext cx="546941" cy="5524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pt-BR" sz="22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4" name="CaixaDeTexto 13"/>
            <p:cNvSpPr txBox="1"/>
            <p:nvPr/>
          </p:nvSpPr>
          <p:spPr>
            <a:xfrm>
              <a:off x="8197824" y="3238501"/>
              <a:ext cx="94454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2200" b="1" dirty="0" err="1">
                  <a:solidFill>
                    <a:schemeClr val="accent1">
                      <a:lumMod val="50000"/>
                    </a:schemeClr>
                  </a:solidFill>
                </a:rPr>
                <a:t>Audin</a:t>
              </a:r>
              <a:endParaRPr lang="pt-BR" sz="22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2" name="Elipse 21"/>
            <p:cNvSpPr/>
            <p:nvPr/>
          </p:nvSpPr>
          <p:spPr>
            <a:xfrm>
              <a:off x="2785746" y="4193352"/>
              <a:ext cx="469919" cy="4467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pt-BR" sz="22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4" name="Elipse 23"/>
            <p:cNvSpPr/>
            <p:nvPr/>
          </p:nvSpPr>
          <p:spPr>
            <a:xfrm>
              <a:off x="6523812" y="4705350"/>
              <a:ext cx="410389" cy="4167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pt-BR" sz="22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5" name="CaixaDeTexto 24"/>
            <p:cNvSpPr txBox="1"/>
            <p:nvPr/>
          </p:nvSpPr>
          <p:spPr>
            <a:xfrm>
              <a:off x="6516666" y="4705350"/>
              <a:ext cx="820786" cy="4381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2200" b="1" dirty="0">
                  <a:solidFill>
                    <a:schemeClr val="accent1">
                      <a:lumMod val="50000"/>
                    </a:schemeClr>
                  </a:solidFill>
                </a:rPr>
                <a:t>PF</a:t>
              </a:r>
            </a:p>
          </p:txBody>
        </p:sp>
        <p:sp>
          <p:nvSpPr>
            <p:cNvPr id="26" name="Elipse 25"/>
            <p:cNvSpPr/>
            <p:nvPr/>
          </p:nvSpPr>
          <p:spPr>
            <a:xfrm>
              <a:off x="3359054" y="3508304"/>
              <a:ext cx="660497" cy="68414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pt-BR" sz="22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3390865" y="3667125"/>
              <a:ext cx="820786" cy="4381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2200" b="1" dirty="0">
                  <a:solidFill>
                    <a:schemeClr val="accent1">
                      <a:lumMod val="50000"/>
                    </a:schemeClr>
                  </a:solidFill>
                </a:rPr>
                <a:t>TCU</a:t>
              </a:r>
            </a:p>
          </p:txBody>
        </p:sp>
        <p:sp>
          <p:nvSpPr>
            <p:cNvPr id="27" name="CaixaDeTexto 26"/>
            <p:cNvSpPr txBox="1"/>
            <p:nvPr/>
          </p:nvSpPr>
          <p:spPr>
            <a:xfrm>
              <a:off x="2691466" y="4214570"/>
              <a:ext cx="8207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2000" b="1" dirty="0">
                  <a:solidFill>
                    <a:schemeClr val="accent1">
                      <a:lumMod val="50000"/>
                    </a:schemeClr>
                  </a:solidFill>
                </a:rPr>
                <a:t>MPF</a:t>
              </a:r>
            </a:p>
          </p:txBody>
        </p:sp>
        <p:sp>
          <p:nvSpPr>
            <p:cNvPr id="28" name="CaixaDeTexto 27"/>
            <p:cNvSpPr txBox="1"/>
            <p:nvPr/>
          </p:nvSpPr>
          <p:spPr>
            <a:xfrm>
              <a:off x="3734547" y="4630597"/>
              <a:ext cx="145167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200" b="1" dirty="0">
                  <a:solidFill>
                    <a:schemeClr val="accent1">
                      <a:lumMod val="50000"/>
                    </a:schemeClr>
                  </a:solidFill>
                </a:rPr>
                <a:t>Controle Social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0137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569" y="5597356"/>
            <a:ext cx="2565239" cy="510778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367AADBC-CD18-41EA-AA39-144E13EC2771}"/>
              </a:ext>
            </a:extLst>
          </p:cNvPr>
          <p:cNvSpPr txBox="1"/>
          <p:nvPr/>
        </p:nvSpPr>
        <p:spPr>
          <a:xfrm>
            <a:off x="2130055" y="1120237"/>
            <a:ext cx="8022264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>
                <a:latin typeface="+mj-lt"/>
              </a:rPr>
              <a:t>“The </a:t>
            </a:r>
            <a:r>
              <a:rPr lang="pt-BR" sz="3200" b="1" dirty="0" err="1">
                <a:latin typeface="+mj-lt"/>
              </a:rPr>
              <a:t>difficulty</a:t>
            </a:r>
            <a:r>
              <a:rPr lang="pt-BR" sz="3200" b="1" dirty="0">
                <a:latin typeface="+mj-lt"/>
              </a:rPr>
              <a:t> lies, </a:t>
            </a:r>
            <a:r>
              <a:rPr lang="pt-BR" sz="3200" b="1" dirty="0" err="1">
                <a:latin typeface="+mj-lt"/>
              </a:rPr>
              <a:t>not</a:t>
            </a:r>
            <a:r>
              <a:rPr lang="pt-BR" sz="3200" b="1" dirty="0">
                <a:latin typeface="+mj-lt"/>
              </a:rPr>
              <a:t> in </a:t>
            </a:r>
            <a:r>
              <a:rPr lang="pt-BR" sz="3200" b="1" dirty="0" err="1">
                <a:latin typeface="+mj-lt"/>
              </a:rPr>
              <a:t>the</a:t>
            </a:r>
            <a:r>
              <a:rPr lang="pt-BR" sz="3200" b="1" dirty="0">
                <a:latin typeface="+mj-lt"/>
              </a:rPr>
              <a:t> </a:t>
            </a:r>
            <a:r>
              <a:rPr lang="pt-BR" sz="3200" b="1" dirty="0" err="1">
                <a:latin typeface="+mj-lt"/>
              </a:rPr>
              <a:t>news</a:t>
            </a:r>
            <a:r>
              <a:rPr lang="pt-BR" sz="3200" b="1" dirty="0">
                <a:latin typeface="+mj-lt"/>
              </a:rPr>
              <a:t> </a:t>
            </a:r>
            <a:r>
              <a:rPr lang="pt-BR" sz="3200" b="1" dirty="0" err="1">
                <a:latin typeface="+mj-lt"/>
              </a:rPr>
              <a:t>ideas</a:t>
            </a:r>
            <a:r>
              <a:rPr lang="pt-BR" sz="3200" b="1" dirty="0">
                <a:latin typeface="+mj-lt"/>
              </a:rPr>
              <a:t>, </a:t>
            </a:r>
            <a:r>
              <a:rPr lang="pt-BR" sz="3200" b="1" dirty="0" err="1">
                <a:latin typeface="+mj-lt"/>
              </a:rPr>
              <a:t>but</a:t>
            </a:r>
            <a:r>
              <a:rPr lang="pt-BR" sz="3200" b="1" dirty="0">
                <a:latin typeface="+mj-lt"/>
              </a:rPr>
              <a:t> in </a:t>
            </a:r>
            <a:r>
              <a:rPr lang="pt-BR" sz="3200" b="1" dirty="0" err="1">
                <a:latin typeface="+mj-lt"/>
              </a:rPr>
              <a:t>escaping</a:t>
            </a:r>
            <a:r>
              <a:rPr lang="pt-BR" sz="3200" b="1" dirty="0">
                <a:latin typeface="+mj-lt"/>
              </a:rPr>
              <a:t> </a:t>
            </a:r>
            <a:r>
              <a:rPr lang="pt-BR" sz="3200" b="1" dirty="0" err="1">
                <a:latin typeface="+mj-lt"/>
              </a:rPr>
              <a:t>from</a:t>
            </a:r>
            <a:r>
              <a:rPr lang="pt-BR" sz="3200" b="1" dirty="0">
                <a:latin typeface="+mj-lt"/>
              </a:rPr>
              <a:t> </a:t>
            </a:r>
            <a:r>
              <a:rPr lang="pt-BR" sz="3200" b="1" dirty="0" err="1">
                <a:latin typeface="+mj-lt"/>
              </a:rPr>
              <a:t>the</a:t>
            </a:r>
            <a:r>
              <a:rPr lang="pt-BR" sz="3200" b="1" dirty="0">
                <a:latin typeface="+mj-lt"/>
              </a:rPr>
              <a:t> </a:t>
            </a:r>
            <a:r>
              <a:rPr lang="pt-BR" sz="3200" b="1" dirty="0" err="1">
                <a:latin typeface="+mj-lt"/>
              </a:rPr>
              <a:t>old</a:t>
            </a:r>
            <a:r>
              <a:rPr lang="pt-BR" sz="3200" b="1" dirty="0">
                <a:latin typeface="+mj-lt"/>
              </a:rPr>
              <a:t> </a:t>
            </a:r>
            <a:r>
              <a:rPr lang="pt-BR" sz="3200" b="1" dirty="0" err="1">
                <a:latin typeface="+mj-lt"/>
              </a:rPr>
              <a:t>ones</a:t>
            </a:r>
            <a:r>
              <a:rPr lang="pt-BR" sz="3200" b="1" dirty="0">
                <a:latin typeface="+mj-lt"/>
              </a:rPr>
              <a:t>, </a:t>
            </a:r>
            <a:r>
              <a:rPr lang="pt-BR" sz="3200" b="1" dirty="0" err="1">
                <a:latin typeface="+mj-lt"/>
              </a:rPr>
              <a:t>which</a:t>
            </a:r>
            <a:r>
              <a:rPr lang="pt-BR" sz="3200" b="1" dirty="0">
                <a:latin typeface="+mj-lt"/>
              </a:rPr>
              <a:t> </a:t>
            </a:r>
            <a:r>
              <a:rPr lang="pt-BR" sz="3200" b="1" dirty="0" err="1">
                <a:latin typeface="+mj-lt"/>
              </a:rPr>
              <a:t>ramify</a:t>
            </a:r>
            <a:r>
              <a:rPr lang="pt-BR" sz="3200" b="1" dirty="0">
                <a:latin typeface="+mj-lt"/>
              </a:rPr>
              <a:t>, for </a:t>
            </a:r>
            <a:r>
              <a:rPr lang="pt-BR" sz="3200" b="1" dirty="0" err="1">
                <a:latin typeface="+mj-lt"/>
              </a:rPr>
              <a:t>those</a:t>
            </a:r>
            <a:r>
              <a:rPr lang="pt-BR" sz="3200" b="1" dirty="0">
                <a:latin typeface="+mj-lt"/>
              </a:rPr>
              <a:t> </a:t>
            </a:r>
            <a:r>
              <a:rPr lang="pt-BR" sz="3200" b="1" dirty="0" err="1">
                <a:latin typeface="+mj-lt"/>
              </a:rPr>
              <a:t>brought</a:t>
            </a:r>
            <a:r>
              <a:rPr lang="pt-BR" sz="3200" b="1" dirty="0">
                <a:latin typeface="+mj-lt"/>
              </a:rPr>
              <a:t> </a:t>
            </a:r>
            <a:r>
              <a:rPr lang="pt-BR" sz="3200" b="1" dirty="0" err="1">
                <a:latin typeface="+mj-lt"/>
              </a:rPr>
              <a:t>up</a:t>
            </a:r>
            <a:r>
              <a:rPr lang="pt-BR" sz="3200" b="1" dirty="0">
                <a:latin typeface="+mj-lt"/>
              </a:rPr>
              <a:t> as </a:t>
            </a:r>
            <a:r>
              <a:rPr lang="pt-BR" sz="3200" b="1" dirty="0" err="1">
                <a:latin typeface="+mj-lt"/>
              </a:rPr>
              <a:t>most</a:t>
            </a:r>
            <a:r>
              <a:rPr lang="pt-BR" sz="3200" b="1" dirty="0">
                <a:latin typeface="+mj-lt"/>
              </a:rPr>
              <a:t> </a:t>
            </a:r>
            <a:r>
              <a:rPr lang="pt-BR" sz="3200" b="1" dirty="0" err="1">
                <a:latin typeface="+mj-lt"/>
              </a:rPr>
              <a:t>of</a:t>
            </a:r>
            <a:r>
              <a:rPr lang="pt-BR" sz="3200" b="1" dirty="0">
                <a:latin typeface="+mj-lt"/>
              </a:rPr>
              <a:t> </a:t>
            </a:r>
            <a:r>
              <a:rPr lang="pt-BR" sz="3200" b="1" dirty="0" err="1">
                <a:latin typeface="+mj-lt"/>
              </a:rPr>
              <a:t>us</a:t>
            </a:r>
            <a:r>
              <a:rPr lang="pt-BR" sz="3200" b="1" dirty="0">
                <a:latin typeface="+mj-lt"/>
              </a:rPr>
              <a:t> </a:t>
            </a:r>
            <a:r>
              <a:rPr lang="pt-BR" sz="3200" b="1" dirty="0" err="1">
                <a:latin typeface="+mj-lt"/>
              </a:rPr>
              <a:t>have</a:t>
            </a:r>
            <a:r>
              <a:rPr lang="pt-BR" sz="3200" b="1" dirty="0">
                <a:latin typeface="+mj-lt"/>
              </a:rPr>
              <a:t> </a:t>
            </a:r>
            <a:r>
              <a:rPr lang="pt-BR" sz="3200" b="1" dirty="0" err="1">
                <a:latin typeface="+mj-lt"/>
              </a:rPr>
              <a:t>been</a:t>
            </a:r>
            <a:r>
              <a:rPr lang="pt-BR" sz="3200" b="1" dirty="0">
                <a:latin typeface="+mj-lt"/>
              </a:rPr>
              <a:t>, </a:t>
            </a:r>
            <a:r>
              <a:rPr lang="pt-BR" sz="3200" b="1" dirty="0" err="1">
                <a:latin typeface="+mj-lt"/>
              </a:rPr>
              <a:t>into</a:t>
            </a:r>
            <a:r>
              <a:rPr lang="pt-BR" sz="3200" b="1" dirty="0">
                <a:latin typeface="+mj-lt"/>
              </a:rPr>
              <a:t> </a:t>
            </a:r>
            <a:r>
              <a:rPr lang="pt-BR" sz="3200" b="1" dirty="0" err="1">
                <a:latin typeface="+mj-lt"/>
              </a:rPr>
              <a:t>every</a:t>
            </a:r>
            <a:r>
              <a:rPr lang="pt-BR" sz="3200" b="1" dirty="0">
                <a:latin typeface="+mj-lt"/>
              </a:rPr>
              <a:t> corner </a:t>
            </a:r>
            <a:r>
              <a:rPr lang="pt-BR" sz="3200" b="1" dirty="0" err="1">
                <a:latin typeface="+mj-lt"/>
              </a:rPr>
              <a:t>of</a:t>
            </a:r>
            <a:r>
              <a:rPr lang="pt-BR" sz="3200" b="1" dirty="0">
                <a:latin typeface="+mj-lt"/>
              </a:rPr>
              <a:t> </a:t>
            </a:r>
            <a:r>
              <a:rPr lang="pt-BR" sz="3200" b="1" dirty="0" err="1">
                <a:latin typeface="+mj-lt"/>
              </a:rPr>
              <a:t>our</a:t>
            </a:r>
            <a:r>
              <a:rPr lang="pt-BR" sz="3200" b="1" dirty="0">
                <a:latin typeface="+mj-lt"/>
              </a:rPr>
              <a:t> minds”</a:t>
            </a:r>
          </a:p>
          <a:p>
            <a:pPr algn="r"/>
            <a:r>
              <a:rPr lang="pt-BR" sz="2700" b="1" dirty="0">
                <a:latin typeface="+mj-lt"/>
              </a:rPr>
              <a:t>	John Maynard Keynes</a:t>
            </a:r>
          </a:p>
          <a:p>
            <a:pPr algn="ctr"/>
            <a:endParaRPr lang="pt-BR" sz="2700" b="1" dirty="0">
              <a:latin typeface="+mj-lt"/>
            </a:endParaRPr>
          </a:p>
          <a:p>
            <a:pPr algn="ctr"/>
            <a:r>
              <a:rPr lang="pt-BR" sz="2700" b="1" dirty="0">
                <a:latin typeface="+mj-lt"/>
              </a:rPr>
              <a:t>OBRIGADO!</a:t>
            </a:r>
          </a:p>
          <a:p>
            <a:pPr algn="ctr"/>
            <a:endParaRPr lang="pt-BR" sz="2700" b="1" dirty="0">
              <a:latin typeface="+mj-lt"/>
            </a:endParaRPr>
          </a:p>
          <a:p>
            <a:pPr algn="ctr"/>
            <a:endParaRPr lang="pt-BR" sz="2700" b="1" dirty="0">
              <a:latin typeface="+mj-lt"/>
            </a:endParaRPr>
          </a:p>
          <a:p>
            <a:pPr algn="ctr"/>
            <a:endParaRPr lang="pt-BR" sz="27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1045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BFC27AEE-88DC-488A-8B71-592C6E8F8A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2187" y="5891929"/>
            <a:ext cx="7655445" cy="826924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BA827FE5-AEA0-4F35-B712-DE0E1226E1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55" y="1181467"/>
            <a:ext cx="12134589" cy="447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505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2106477" y="3044168"/>
            <a:ext cx="8389245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1079" indent="-311079">
              <a:lnSpc>
                <a:spcPct val="150000"/>
              </a:lnSpc>
              <a:spcBef>
                <a:spcPts val="544"/>
              </a:spcBef>
              <a:buFont typeface="Arial" panose="020B0604020202020204" pitchFamily="34" charset="0"/>
              <a:buChar char="•"/>
            </a:pPr>
            <a:r>
              <a:rPr lang="pt-BR" sz="3000" dirty="0"/>
              <a:t>Afetas os investimentos</a:t>
            </a:r>
          </a:p>
          <a:p>
            <a:pPr marL="311079" indent="-311079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3000" dirty="0"/>
              <a:t>Limita crescimento econômico</a:t>
            </a:r>
          </a:p>
          <a:p>
            <a:pPr marL="311079" indent="-311079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3000" dirty="0"/>
              <a:t>Distorce a competição regular e os gastos públicos</a:t>
            </a:r>
          </a:p>
          <a:p>
            <a:pPr marL="311079" indent="-311079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3000" dirty="0"/>
              <a:t>Afeta a credibilidade do Governo e instituições</a:t>
            </a:r>
          </a:p>
          <a:p>
            <a:pPr marL="311079" indent="-311079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3000" dirty="0"/>
              <a:t>Amplia as desigualdades</a:t>
            </a:r>
            <a:endParaRPr lang="pt-BR" sz="2000" dirty="0"/>
          </a:p>
        </p:txBody>
      </p:sp>
      <p:pic>
        <p:nvPicPr>
          <p:cNvPr id="1026" name="Picture 2" descr="Image result for cost of corrup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672" y="2291482"/>
            <a:ext cx="3422983" cy="1711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486325" y="1342047"/>
            <a:ext cx="6858720" cy="51761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20000"/>
          </a:bodyPr>
          <a:lstStyle>
            <a:lvl1pPr defTabSz="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pt-BR" altLang="pt-BR" sz="4000" b="1" dirty="0">
                <a:solidFill>
                  <a:srgbClr val="002060"/>
                </a:solidFill>
                <a:latin typeface="+mj-lt"/>
              </a:rPr>
              <a:t>Custos da Corrupção</a:t>
            </a:r>
          </a:p>
        </p:txBody>
      </p:sp>
    </p:spTree>
    <p:extLst>
      <p:ext uri="{BB962C8B-B14F-4D97-AF65-F5344CB8AC3E}">
        <p14:creationId xmlns:p14="http://schemas.microsoft.com/office/powerpoint/2010/main" val="3484367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098776" y="802606"/>
            <a:ext cx="7507973" cy="58477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pt-BR" sz="3200" b="1" u="sng" dirty="0">
                <a:latin typeface="+mj-lt"/>
                <a:ea typeface="+mj-ea"/>
                <a:cs typeface="Calibri" pitchFamily="34" charset="0"/>
              </a:rPr>
              <a:t>Iniciativas da CGU contra a corrupção </a:t>
            </a:r>
          </a:p>
        </p:txBody>
      </p:sp>
      <p:pic>
        <p:nvPicPr>
          <p:cNvPr id="3" name="Picture 3" descr="C:\Users\sergioaf\Pictures\CGU\Logos\HD_20120516102547selo_acesso_horizontal_jp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9393" y="1793761"/>
            <a:ext cx="1844782" cy="80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cgu.gov.br/assuntos/etica-e-integridade/setor-privado/imagens/responsabilizao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" t="18328" r="5926" b="16314"/>
          <a:stretch/>
        </p:blipFill>
        <p:spPr bwMode="auto">
          <a:xfrm>
            <a:off x="4481948" y="5473232"/>
            <a:ext cx="2540267" cy="977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439" y="3158109"/>
            <a:ext cx="3528689" cy="1998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Descrição: header_logo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89"/>
          <a:stretch/>
        </p:blipFill>
        <p:spPr bwMode="auto">
          <a:xfrm>
            <a:off x="9384583" y="1564367"/>
            <a:ext cx="1557502" cy="1363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onflito de Interesses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71" t="22584" r="12309" b="23845"/>
          <a:stretch/>
        </p:blipFill>
        <p:spPr bwMode="auto">
          <a:xfrm>
            <a:off x="1251925" y="5366023"/>
            <a:ext cx="1800388" cy="1341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2" t="35007" r="23035" b="15194"/>
          <a:stretch/>
        </p:blipFill>
        <p:spPr bwMode="auto">
          <a:xfrm>
            <a:off x="9374704" y="3145709"/>
            <a:ext cx="1546626" cy="1335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3777" y="2117134"/>
            <a:ext cx="2045869" cy="214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CaixaDeTexto 9"/>
          <p:cNvSpPr txBox="1"/>
          <p:nvPr/>
        </p:nvSpPr>
        <p:spPr>
          <a:xfrm>
            <a:off x="635662" y="1599032"/>
            <a:ext cx="1682097" cy="594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33" b="1" dirty="0"/>
              <a:t>Auditorias de recursos públicos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147" y="1718478"/>
            <a:ext cx="1698433" cy="2120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11"/>
          <a:srcRect l="45603" t="42276" r="12522" b="21773"/>
          <a:stretch/>
        </p:blipFill>
        <p:spPr>
          <a:xfrm>
            <a:off x="8091048" y="4957746"/>
            <a:ext cx="3438083" cy="1889107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C1D70022-209E-4CC3-9572-86C59B78AAD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89617" y="4177895"/>
            <a:ext cx="1875619" cy="1003852"/>
          </a:xfrm>
          <a:prstGeom prst="rect">
            <a:avLst/>
          </a:prstGeom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32AE169D-A794-4F03-A561-70A96B4627AB}"/>
              </a:ext>
            </a:extLst>
          </p:cNvPr>
          <p:cNvSpPr txBox="1"/>
          <p:nvPr/>
        </p:nvSpPr>
        <p:spPr>
          <a:xfrm>
            <a:off x="2168963" y="3594114"/>
            <a:ext cx="1682097" cy="594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33" b="1" dirty="0"/>
              <a:t>Proposição de legislações</a:t>
            </a:r>
          </a:p>
        </p:txBody>
      </p:sp>
    </p:spTree>
    <p:extLst>
      <p:ext uri="{BB962C8B-B14F-4D97-AF65-F5344CB8AC3E}">
        <p14:creationId xmlns:p14="http://schemas.microsoft.com/office/powerpoint/2010/main" val="69668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4"/>
          <p:cNvSpPr txBox="1">
            <a:spLocks/>
          </p:cNvSpPr>
          <p:nvPr/>
        </p:nvSpPr>
        <p:spPr>
          <a:xfrm>
            <a:off x="1901129" y="946099"/>
            <a:ext cx="8405756" cy="791131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pt-B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000" b="1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pt-BR" dirty="0"/>
              <a:t>Avanços normativos recentes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059AF5FA-C022-4E9E-909A-055BD0AE99EB}"/>
              </a:ext>
            </a:extLst>
          </p:cNvPr>
          <p:cNvSpPr txBox="1"/>
          <p:nvPr/>
        </p:nvSpPr>
        <p:spPr>
          <a:xfrm>
            <a:off x="983356" y="1926074"/>
            <a:ext cx="10655366" cy="3811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1079" indent="-311079">
              <a:lnSpc>
                <a:spcPct val="150000"/>
              </a:lnSpc>
              <a:spcBef>
                <a:spcPts val="544"/>
              </a:spcBef>
              <a:buFont typeface="Arial" panose="020B0604020202020204" pitchFamily="34" charset="0"/>
              <a:buChar char="•"/>
            </a:pPr>
            <a:r>
              <a:rPr lang="pt-BR" sz="3000" dirty="0"/>
              <a:t>Lei 12.846/13 e Decreto 8.420/15</a:t>
            </a:r>
          </a:p>
          <a:p>
            <a:pPr marL="311079" indent="-311079">
              <a:lnSpc>
                <a:spcPct val="150000"/>
              </a:lnSpc>
              <a:spcBef>
                <a:spcPts val="544"/>
              </a:spcBef>
              <a:buFont typeface="Arial" panose="020B0604020202020204" pitchFamily="34" charset="0"/>
              <a:buChar char="•"/>
            </a:pPr>
            <a:r>
              <a:rPr lang="pt-BR" sz="3000" dirty="0"/>
              <a:t>IN Conjunta MP/CGU nº 01/16</a:t>
            </a:r>
          </a:p>
          <a:p>
            <a:pPr marL="311079" indent="-311079">
              <a:lnSpc>
                <a:spcPct val="150000"/>
              </a:lnSpc>
              <a:spcBef>
                <a:spcPts val="544"/>
              </a:spcBef>
              <a:buFont typeface="Arial" panose="020B0604020202020204" pitchFamily="34" charset="0"/>
              <a:buChar char="•"/>
            </a:pPr>
            <a:r>
              <a:rPr lang="pt-BR" sz="3000" dirty="0"/>
              <a:t>Lei 13.303/16 e Decreto 8.945/16</a:t>
            </a:r>
          </a:p>
          <a:p>
            <a:pPr marL="311079" indent="-311079">
              <a:lnSpc>
                <a:spcPct val="150000"/>
              </a:lnSpc>
              <a:spcBef>
                <a:spcPts val="544"/>
              </a:spcBef>
              <a:buFont typeface="Arial" panose="020B0604020202020204" pitchFamily="34" charset="0"/>
              <a:buChar char="•"/>
            </a:pPr>
            <a:r>
              <a:rPr lang="pt-BR" sz="3000" dirty="0"/>
              <a:t>IN SFC 03/2017 </a:t>
            </a:r>
          </a:p>
          <a:p>
            <a:pPr marL="311079" indent="-311079">
              <a:lnSpc>
                <a:spcPct val="150000"/>
              </a:lnSpc>
              <a:spcBef>
                <a:spcPts val="544"/>
              </a:spcBef>
              <a:buFont typeface="Arial" panose="020B0604020202020204" pitchFamily="34" charset="0"/>
              <a:buChar char="•"/>
            </a:pPr>
            <a:r>
              <a:rPr lang="pt-BR" sz="3000" dirty="0"/>
              <a:t>Decreto 9.203/17</a:t>
            </a:r>
          </a:p>
        </p:txBody>
      </p:sp>
    </p:spTree>
    <p:extLst>
      <p:ext uri="{BB962C8B-B14F-4D97-AF65-F5344CB8AC3E}">
        <p14:creationId xmlns:p14="http://schemas.microsoft.com/office/powerpoint/2010/main" val="93716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6">
            <a:extLst>
              <a:ext uri="{FF2B5EF4-FFF2-40B4-BE49-F238E27FC236}">
                <a16:creationId xmlns:a16="http://schemas.microsoft.com/office/drawing/2014/main" id="{22D29896-97AA-484F-BF4E-E39C88B244F6}"/>
              </a:ext>
            </a:extLst>
          </p:cNvPr>
          <p:cNvGrpSpPr/>
          <p:nvPr/>
        </p:nvGrpSpPr>
        <p:grpSpPr>
          <a:xfrm>
            <a:off x="7018993" y="3680879"/>
            <a:ext cx="1502293" cy="2008111"/>
            <a:chOff x="5005680" y="3805058"/>
            <a:chExt cx="1656000" cy="2213571"/>
          </a:xfrm>
        </p:grpSpPr>
        <p:pic>
          <p:nvPicPr>
            <p:cNvPr id="3" name="Picture 2" descr="http://4.bp.blogspot.com/_SXnuzvjlUnM/TL4J5ESz4kI/AAAAAAAAAE4/1OBP5Oq-WMI/s200/setas6.gif">
              <a:extLst>
                <a:ext uri="{FF2B5EF4-FFF2-40B4-BE49-F238E27FC236}">
                  <a16:creationId xmlns:a16="http://schemas.microsoft.com/office/drawing/2014/main" id="{D0FD561D-51FF-41B3-88E4-A1AE08C6420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697" t="29029" b="26490"/>
            <a:stretch/>
          </p:blipFill>
          <p:spPr bwMode="auto">
            <a:xfrm rot="5400000">
              <a:off x="5622448" y="5439097"/>
              <a:ext cx="422463" cy="7366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2" descr="http://4.bp.blogspot.com/_SXnuzvjlUnM/TL4J5ESz4kI/AAAAAAAAAE4/1OBP5Oq-WMI/s200/setas6.gif">
              <a:extLst>
                <a:ext uri="{FF2B5EF4-FFF2-40B4-BE49-F238E27FC236}">
                  <a16:creationId xmlns:a16="http://schemas.microsoft.com/office/drawing/2014/main" id="{A4F3FA6D-F255-4CB4-9A7D-097A0AA4BA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886586" y="3924152"/>
              <a:ext cx="1894188" cy="165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8F37EEE6-B90F-4DB9-AE40-6014502B2308}"/>
                </a:ext>
              </a:extLst>
            </p:cNvPr>
            <p:cNvSpPr/>
            <p:nvPr/>
          </p:nvSpPr>
          <p:spPr>
            <a:xfrm>
              <a:off x="5667729" y="5659932"/>
              <a:ext cx="350059" cy="11524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633"/>
            </a:p>
          </p:txBody>
        </p:sp>
      </p:grpSp>
      <p:grpSp>
        <p:nvGrpSpPr>
          <p:cNvPr id="6" name="Grupo 4">
            <a:extLst>
              <a:ext uri="{FF2B5EF4-FFF2-40B4-BE49-F238E27FC236}">
                <a16:creationId xmlns:a16="http://schemas.microsoft.com/office/drawing/2014/main" id="{C5CCFBAD-8C64-4F75-8B17-C1126C13BBE4}"/>
              </a:ext>
            </a:extLst>
          </p:cNvPr>
          <p:cNvGrpSpPr/>
          <p:nvPr/>
        </p:nvGrpSpPr>
        <p:grpSpPr>
          <a:xfrm>
            <a:off x="6769724" y="3383613"/>
            <a:ext cx="1989584" cy="305242"/>
            <a:chOff x="3549807" y="3782178"/>
            <a:chExt cx="2193148" cy="336473"/>
          </a:xfrm>
        </p:grpSpPr>
        <p:sp>
          <p:nvSpPr>
            <p:cNvPr id="7" name="Forma livre 9">
              <a:extLst>
                <a:ext uri="{FF2B5EF4-FFF2-40B4-BE49-F238E27FC236}">
                  <a16:creationId xmlns:a16="http://schemas.microsoft.com/office/drawing/2014/main" id="{612746E8-3812-4360-A397-AC81FC93BC38}"/>
                </a:ext>
              </a:extLst>
            </p:cNvPr>
            <p:cNvSpPr/>
            <p:nvPr/>
          </p:nvSpPr>
          <p:spPr>
            <a:xfrm rot="2683785">
              <a:off x="5315597" y="3793981"/>
              <a:ext cx="427358" cy="315997"/>
            </a:xfrm>
            <a:custGeom>
              <a:avLst/>
              <a:gdLst>
                <a:gd name="connsiteX0" fmla="*/ 0 w 427358"/>
                <a:gd name="connsiteY0" fmla="*/ 157999 h 315997"/>
                <a:gd name="connsiteX1" fmla="*/ 157999 w 427358"/>
                <a:gd name="connsiteY1" fmla="*/ 0 h 315997"/>
                <a:gd name="connsiteX2" fmla="*/ 157999 w 427358"/>
                <a:gd name="connsiteY2" fmla="*/ 78999 h 315997"/>
                <a:gd name="connsiteX3" fmla="*/ 269360 w 427358"/>
                <a:gd name="connsiteY3" fmla="*/ 78999 h 315997"/>
                <a:gd name="connsiteX4" fmla="*/ 269360 w 427358"/>
                <a:gd name="connsiteY4" fmla="*/ 0 h 315997"/>
                <a:gd name="connsiteX5" fmla="*/ 427358 w 427358"/>
                <a:gd name="connsiteY5" fmla="*/ 157999 h 315997"/>
                <a:gd name="connsiteX6" fmla="*/ 269360 w 427358"/>
                <a:gd name="connsiteY6" fmla="*/ 315997 h 315997"/>
                <a:gd name="connsiteX7" fmla="*/ 269360 w 427358"/>
                <a:gd name="connsiteY7" fmla="*/ 236998 h 315997"/>
                <a:gd name="connsiteX8" fmla="*/ 157999 w 427358"/>
                <a:gd name="connsiteY8" fmla="*/ 236998 h 315997"/>
                <a:gd name="connsiteX9" fmla="*/ 157999 w 427358"/>
                <a:gd name="connsiteY9" fmla="*/ 315997 h 315997"/>
                <a:gd name="connsiteX10" fmla="*/ 0 w 427358"/>
                <a:gd name="connsiteY10" fmla="*/ 157999 h 315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7358" h="315997">
                  <a:moveTo>
                    <a:pt x="0" y="157999"/>
                  </a:moveTo>
                  <a:lnTo>
                    <a:pt x="157999" y="0"/>
                  </a:lnTo>
                  <a:lnTo>
                    <a:pt x="157999" y="78999"/>
                  </a:lnTo>
                  <a:lnTo>
                    <a:pt x="269360" y="78999"/>
                  </a:lnTo>
                  <a:lnTo>
                    <a:pt x="269360" y="0"/>
                  </a:lnTo>
                  <a:lnTo>
                    <a:pt x="427358" y="157999"/>
                  </a:lnTo>
                  <a:lnTo>
                    <a:pt x="269360" y="315997"/>
                  </a:lnTo>
                  <a:lnTo>
                    <a:pt x="269360" y="236998"/>
                  </a:lnTo>
                  <a:lnTo>
                    <a:pt x="157999" y="236998"/>
                  </a:lnTo>
                  <a:lnTo>
                    <a:pt x="157999" y="315997"/>
                  </a:lnTo>
                  <a:lnTo>
                    <a:pt x="0" y="157999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7333" rIns="85999" bIns="57332" numCol="1" spcCol="1270" anchor="ctr" anchorCtr="0">
              <a:noAutofit/>
            </a:bodyPr>
            <a:lstStyle/>
            <a:p>
              <a:pPr algn="ctr" defTabSz="56455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BR" sz="1270"/>
            </a:p>
          </p:txBody>
        </p:sp>
        <p:sp>
          <p:nvSpPr>
            <p:cNvPr id="8" name="Forma livre 15">
              <a:extLst>
                <a:ext uri="{FF2B5EF4-FFF2-40B4-BE49-F238E27FC236}">
                  <a16:creationId xmlns:a16="http://schemas.microsoft.com/office/drawing/2014/main" id="{18C7CA06-13A4-4682-A1B2-5CEF148A5C45}"/>
                </a:ext>
              </a:extLst>
            </p:cNvPr>
            <p:cNvSpPr/>
            <p:nvPr/>
          </p:nvSpPr>
          <p:spPr>
            <a:xfrm rot="18923687">
              <a:off x="3549807" y="3782178"/>
              <a:ext cx="416193" cy="336473"/>
            </a:xfrm>
            <a:custGeom>
              <a:avLst/>
              <a:gdLst>
                <a:gd name="connsiteX0" fmla="*/ 0 w 416193"/>
                <a:gd name="connsiteY0" fmla="*/ 168237 h 336473"/>
                <a:gd name="connsiteX1" fmla="*/ 168237 w 416193"/>
                <a:gd name="connsiteY1" fmla="*/ 0 h 336473"/>
                <a:gd name="connsiteX2" fmla="*/ 168237 w 416193"/>
                <a:gd name="connsiteY2" fmla="*/ 84118 h 336473"/>
                <a:gd name="connsiteX3" fmla="*/ 247957 w 416193"/>
                <a:gd name="connsiteY3" fmla="*/ 84118 h 336473"/>
                <a:gd name="connsiteX4" fmla="*/ 247957 w 416193"/>
                <a:gd name="connsiteY4" fmla="*/ 0 h 336473"/>
                <a:gd name="connsiteX5" fmla="*/ 416193 w 416193"/>
                <a:gd name="connsiteY5" fmla="*/ 168237 h 336473"/>
                <a:gd name="connsiteX6" fmla="*/ 247957 w 416193"/>
                <a:gd name="connsiteY6" fmla="*/ 336473 h 336473"/>
                <a:gd name="connsiteX7" fmla="*/ 247957 w 416193"/>
                <a:gd name="connsiteY7" fmla="*/ 252355 h 336473"/>
                <a:gd name="connsiteX8" fmla="*/ 168237 w 416193"/>
                <a:gd name="connsiteY8" fmla="*/ 252355 h 336473"/>
                <a:gd name="connsiteX9" fmla="*/ 168237 w 416193"/>
                <a:gd name="connsiteY9" fmla="*/ 336473 h 336473"/>
                <a:gd name="connsiteX10" fmla="*/ 0 w 416193"/>
                <a:gd name="connsiteY10" fmla="*/ 168237 h 33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193" h="336473">
                  <a:moveTo>
                    <a:pt x="0" y="168237"/>
                  </a:moveTo>
                  <a:lnTo>
                    <a:pt x="168237" y="0"/>
                  </a:lnTo>
                  <a:lnTo>
                    <a:pt x="168237" y="84118"/>
                  </a:lnTo>
                  <a:lnTo>
                    <a:pt x="247957" y="84118"/>
                  </a:lnTo>
                  <a:lnTo>
                    <a:pt x="247957" y="0"/>
                  </a:lnTo>
                  <a:lnTo>
                    <a:pt x="416193" y="168237"/>
                  </a:lnTo>
                  <a:lnTo>
                    <a:pt x="247957" y="336473"/>
                  </a:lnTo>
                  <a:lnTo>
                    <a:pt x="247957" y="252355"/>
                  </a:lnTo>
                  <a:lnTo>
                    <a:pt x="168237" y="252355"/>
                  </a:lnTo>
                  <a:lnTo>
                    <a:pt x="168237" y="336473"/>
                  </a:lnTo>
                  <a:lnTo>
                    <a:pt x="0" y="168237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-1" tIns="61049" rIns="91573" bIns="61048" numCol="1" spcCol="1270" anchor="ctr" anchorCtr="0">
              <a:noAutofit/>
            </a:bodyPr>
            <a:lstStyle/>
            <a:p>
              <a:pPr algn="ctr" defTabSz="60487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BR" sz="1361"/>
            </a:p>
          </p:txBody>
        </p:sp>
      </p:grpSp>
      <p:sp>
        <p:nvSpPr>
          <p:cNvPr id="9" name="CaixaDeTexto 8">
            <a:extLst>
              <a:ext uri="{FF2B5EF4-FFF2-40B4-BE49-F238E27FC236}">
                <a16:creationId xmlns:a16="http://schemas.microsoft.com/office/drawing/2014/main" id="{5066AD8B-E74B-4939-857E-02F42EA77918}"/>
              </a:ext>
            </a:extLst>
          </p:cNvPr>
          <p:cNvSpPr txBox="1"/>
          <p:nvPr/>
        </p:nvSpPr>
        <p:spPr>
          <a:xfrm>
            <a:off x="6171648" y="924936"/>
            <a:ext cx="30931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solidFill>
                  <a:srgbClr val="002060"/>
                </a:solidFill>
                <a:latin typeface="+mj-lt"/>
              </a:rPr>
              <a:t>Estrutura Integrada</a:t>
            </a:r>
          </a:p>
          <a:p>
            <a:pPr algn="ctr"/>
            <a:r>
              <a:rPr lang="pt-BR" sz="2800" b="1" dirty="0">
                <a:solidFill>
                  <a:srgbClr val="002060"/>
                </a:solidFill>
                <a:latin typeface="+mj-lt"/>
              </a:rPr>
              <a:t>Funções</a:t>
            </a:r>
          </a:p>
        </p:txBody>
      </p:sp>
      <p:sp>
        <p:nvSpPr>
          <p:cNvPr id="10" name="Forma livre 17">
            <a:extLst>
              <a:ext uri="{FF2B5EF4-FFF2-40B4-BE49-F238E27FC236}">
                <a16:creationId xmlns:a16="http://schemas.microsoft.com/office/drawing/2014/main" id="{5ED60620-B232-435B-A168-69BCECF40D69}"/>
              </a:ext>
            </a:extLst>
          </p:cNvPr>
          <p:cNvSpPr/>
          <p:nvPr/>
        </p:nvSpPr>
        <p:spPr>
          <a:xfrm>
            <a:off x="6781103" y="5714784"/>
            <a:ext cx="1997025" cy="1040979"/>
          </a:xfrm>
          <a:custGeom>
            <a:avLst/>
            <a:gdLst>
              <a:gd name="connsiteX0" fmla="*/ 0 w 1823416"/>
              <a:gd name="connsiteY0" fmla="*/ 917143 h 1834286"/>
              <a:gd name="connsiteX1" fmla="*/ 911708 w 1823416"/>
              <a:gd name="connsiteY1" fmla="*/ 0 h 1834286"/>
              <a:gd name="connsiteX2" fmla="*/ 1823416 w 1823416"/>
              <a:gd name="connsiteY2" fmla="*/ 917143 h 1834286"/>
              <a:gd name="connsiteX3" fmla="*/ 911708 w 1823416"/>
              <a:gd name="connsiteY3" fmla="*/ 1834286 h 1834286"/>
              <a:gd name="connsiteX4" fmla="*/ 0 w 1823416"/>
              <a:gd name="connsiteY4" fmla="*/ 917143 h 183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3416" h="1834286">
                <a:moveTo>
                  <a:pt x="0" y="917143"/>
                </a:moveTo>
                <a:cubicBezTo>
                  <a:pt x="0" y="410619"/>
                  <a:pt x="408186" y="0"/>
                  <a:pt x="911708" y="0"/>
                </a:cubicBezTo>
                <a:cubicBezTo>
                  <a:pt x="1415230" y="0"/>
                  <a:pt x="1823416" y="410619"/>
                  <a:pt x="1823416" y="917143"/>
                </a:cubicBezTo>
                <a:cubicBezTo>
                  <a:pt x="1823416" y="1423667"/>
                  <a:pt x="1415230" y="1834286"/>
                  <a:pt x="911708" y="1834286"/>
                </a:cubicBezTo>
                <a:cubicBezTo>
                  <a:pt x="408186" y="1834286"/>
                  <a:pt x="0" y="1423667"/>
                  <a:pt x="0" y="917143"/>
                </a:cubicBezTo>
                <a:close/>
              </a:path>
            </a:pathLst>
          </a:custGeom>
          <a:solidFill>
            <a:srgbClr val="0070C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259529" tIns="260974" rIns="259529" bIns="260974" numCol="1" spcCol="1270" anchor="ctr" anchorCtr="0">
            <a:noAutofit/>
          </a:bodyPr>
          <a:lstStyle/>
          <a:p>
            <a:pPr algn="ctr" defTabSz="60487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1633" dirty="0"/>
              <a:t>Secretaria Federal de Controle Interno (SFC)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926A6BE0-CC72-409B-A587-AAE95E32DA4E}"/>
              </a:ext>
            </a:extLst>
          </p:cNvPr>
          <p:cNvSpPr/>
          <p:nvPr/>
        </p:nvSpPr>
        <p:spPr>
          <a:xfrm rot="2614258">
            <a:off x="6590021" y="4859051"/>
            <a:ext cx="1058732" cy="390897"/>
          </a:xfrm>
          <a:prstGeom prst="rect">
            <a:avLst/>
          </a:prstGeom>
          <a:noFill/>
        </p:spPr>
        <p:txBody>
          <a:bodyPr wrap="none" lIns="82953" tIns="41476" rIns="82953" bIns="41476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t-BR" sz="1996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Prevenir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0760ED32-EC59-42D9-9BA4-DBCC049A5720}"/>
              </a:ext>
            </a:extLst>
          </p:cNvPr>
          <p:cNvSpPr/>
          <p:nvPr/>
        </p:nvSpPr>
        <p:spPr>
          <a:xfrm rot="18450800">
            <a:off x="7809735" y="4875424"/>
            <a:ext cx="1080277" cy="390897"/>
          </a:xfrm>
          <a:prstGeom prst="rect">
            <a:avLst/>
          </a:prstGeom>
          <a:noFill/>
        </p:spPr>
        <p:txBody>
          <a:bodyPr wrap="none" lIns="82953" tIns="41476" rIns="82953" bIns="41476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t-BR" sz="1996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Detectar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FA6FBD25-0C2B-4119-BB27-535909069DB2}"/>
              </a:ext>
            </a:extLst>
          </p:cNvPr>
          <p:cNvSpPr/>
          <p:nvPr/>
        </p:nvSpPr>
        <p:spPr>
          <a:xfrm rot="16200000">
            <a:off x="7377120" y="4351052"/>
            <a:ext cx="733386" cy="390897"/>
          </a:xfrm>
          <a:prstGeom prst="rect">
            <a:avLst/>
          </a:prstGeom>
          <a:noFill/>
        </p:spPr>
        <p:txBody>
          <a:bodyPr wrap="none" lIns="82953" tIns="41476" rIns="82953" bIns="41476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t-BR" sz="1996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Punir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0AF494AA-7CD5-446C-AD7D-1AFC00BDEFA9}"/>
              </a:ext>
            </a:extLst>
          </p:cNvPr>
          <p:cNvSpPr txBox="1"/>
          <p:nvPr/>
        </p:nvSpPr>
        <p:spPr>
          <a:xfrm>
            <a:off x="1436584" y="924936"/>
            <a:ext cx="32502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solidFill>
                  <a:srgbClr val="002060"/>
                </a:solidFill>
                <a:latin typeface="+mj-lt"/>
              </a:rPr>
              <a:t>Competências legais da CGU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52F9E437-D9ED-464C-AB67-4FB4C99B9665}"/>
              </a:ext>
            </a:extLst>
          </p:cNvPr>
          <p:cNvSpPr txBox="1"/>
          <p:nvPr/>
        </p:nvSpPr>
        <p:spPr>
          <a:xfrm>
            <a:off x="1682954" y="1891137"/>
            <a:ext cx="3355168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232" indent="-259232">
              <a:buFont typeface="Wingdings" panose="05000000000000000000" pitchFamily="2" charset="2"/>
              <a:buChar char="§"/>
            </a:pPr>
            <a:r>
              <a:rPr lang="pt-BR" sz="2000" dirty="0"/>
              <a:t>Auditoria de recursos públicos</a:t>
            </a:r>
          </a:p>
          <a:p>
            <a:pPr marL="259232" indent="-259232">
              <a:spcBef>
                <a:spcPts val="1089"/>
              </a:spcBef>
              <a:buFont typeface="Wingdings" panose="05000000000000000000" pitchFamily="2" charset="2"/>
              <a:buChar char="§"/>
            </a:pPr>
            <a:r>
              <a:rPr lang="pt-BR" sz="2000" dirty="0"/>
              <a:t>Melhoria da Gestão Pública</a:t>
            </a:r>
          </a:p>
          <a:p>
            <a:pPr marL="259232" indent="-259232">
              <a:spcBef>
                <a:spcPts val="1089"/>
              </a:spcBef>
              <a:buFont typeface="Wingdings" panose="05000000000000000000" pitchFamily="2" charset="2"/>
              <a:buChar char="§"/>
            </a:pPr>
            <a:r>
              <a:rPr lang="pt-BR" sz="2000" dirty="0"/>
              <a:t>Aumento da transparência</a:t>
            </a:r>
          </a:p>
          <a:p>
            <a:pPr marL="259232" indent="-259232">
              <a:spcBef>
                <a:spcPts val="1089"/>
              </a:spcBef>
              <a:buFont typeface="Wingdings" panose="05000000000000000000" pitchFamily="2" charset="2"/>
              <a:buChar char="§"/>
            </a:pPr>
            <a:r>
              <a:rPr lang="pt-BR" sz="2000" dirty="0"/>
              <a:t>Prevenção da corrupção</a:t>
            </a:r>
          </a:p>
          <a:p>
            <a:pPr marL="259232" indent="-259232">
              <a:spcBef>
                <a:spcPts val="1089"/>
              </a:spcBef>
              <a:buFont typeface="Wingdings" panose="05000000000000000000" pitchFamily="2" charset="2"/>
              <a:buChar char="§"/>
            </a:pPr>
            <a:r>
              <a:rPr lang="pt-BR" sz="2000" dirty="0"/>
              <a:t>Responsabilização Administrativa (PF e PJ)</a:t>
            </a:r>
          </a:p>
          <a:p>
            <a:pPr marL="259232" indent="-259232">
              <a:spcBef>
                <a:spcPts val="1089"/>
              </a:spcBef>
              <a:buFont typeface="Wingdings" panose="05000000000000000000" pitchFamily="2" charset="2"/>
              <a:buChar char="§"/>
            </a:pPr>
            <a:r>
              <a:rPr lang="pt-BR" sz="2000" dirty="0"/>
              <a:t>Ouvidoria</a:t>
            </a:r>
          </a:p>
          <a:p>
            <a:pPr marL="259232" indent="-259232">
              <a:spcBef>
                <a:spcPts val="1089"/>
              </a:spcBef>
              <a:buFont typeface="Wingdings" panose="05000000000000000000" pitchFamily="2" charset="2"/>
              <a:buChar char="§"/>
            </a:pPr>
            <a:r>
              <a:rPr lang="pt-BR" sz="2000" dirty="0"/>
              <a:t>Defesa do patrimônio público</a:t>
            </a:r>
          </a:p>
        </p:txBody>
      </p:sp>
      <p:sp>
        <p:nvSpPr>
          <p:cNvPr id="16" name="Forma livre 24">
            <a:extLst>
              <a:ext uri="{FF2B5EF4-FFF2-40B4-BE49-F238E27FC236}">
                <a16:creationId xmlns:a16="http://schemas.microsoft.com/office/drawing/2014/main" id="{FE78B31A-B6F8-4FEB-9F9C-9D23FF2A8494}"/>
              </a:ext>
            </a:extLst>
          </p:cNvPr>
          <p:cNvSpPr/>
          <p:nvPr/>
        </p:nvSpPr>
        <p:spPr>
          <a:xfrm>
            <a:off x="5143218" y="3412418"/>
            <a:ext cx="1654170" cy="1664031"/>
          </a:xfrm>
          <a:custGeom>
            <a:avLst/>
            <a:gdLst>
              <a:gd name="connsiteX0" fmla="*/ 0 w 1823416"/>
              <a:gd name="connsiteY0" fmla="*/ 917143 h 1834286"/>
              <a:gd name="connsiteX1" fmla="*/ 911708 w 1823416"/>
              <a:gd name="connsiteY1" fmla="*/ 0 h 1834286"/>
              <a:gd name="connsiteX2" fmla="*/ 1823416 w 1823416"/>
              <a:gd name="connsiteY2" fmla="*/ 917143 h 1834286"/>
              <a:gd name="connsiteX3" fmla="*/ 911708 w 1823416"/>
              <a:gd name="connsiteY3" fmla="*/ 1834286 h 1834286"/>
              <a:gd name="connsiteX4" fmla="*/ 0 w 1823416"/>
              <a:gd name="connsiteY4" fmla="*/ 917143 h 183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3416" h="1834286">
                <a:moveTo>
                  <a:pt x="0" y="917143"/>
                </a:moveTo>
                <a:cubicBezTo>
                  <a:pt x="0" y="410619"/>
                  <a:pt x="408186" y="0"/>
                  <a:pt x="911708" y="0"/>
                </a:cubicBezTo>
                <a:cubicBezTo>
                  <a:pt x="1415230" y="0"/>
                  <a:pt x="1823416" y="410619"/>
                  <a:pt x="1823416" y="917143"/>
                </a:cubicBezTo>
                <a:cubicBezTo>
                  <a:pt x="1823416" y="1423667"/>
                  <a:pt x="1415230" y="1834286"/>
                  <a:pt x="911708" y="1834286"/>
                </a:cubicBezTo>
                <a:cubicBezTo>
                  <a:pt x="408186" y="1834286"/>
                  <a:pt x="0" y="1423667"/>
                  <a:pt x="0" y="917143"/>
                </a:cubicBezTo>
                <a:close/>
              </a:path>
            </a:pathLst>
          </a:custGeom>
          <a:solidFill>
            <a:srgbClr val="0070C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259529" tIns="260974" rIns="259529" bIns="260974" numCol="1" spcCol="1270" anchor="ctr" anchorCtr="0">
            <a:noAutofit/>
          </a:bodyPr>
          <a:lstStyle/>
          <a:p>
            <a:pPr algn="ctr" defTabSz="60487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1550" dirty="0"/>
              <a:t>Secretaria de Transparência</a:t>
            </a:r>
          </a:p>
        </p:txBody>
      </p:sp>
      <p:sp>
        <p:nvSpPr>
          <p:cNvPr id="17" name="Forma livre 25">
            <a:extLst>
              <a:ext uri="{FF2B5EF4-FFF2-40B4-BE49-F238E27FC236}">
                <a16:creationId xmlns:a16="http://schemas.microsoft.com/office/drawing/2014/main" id="{7DDA17E6-E7BB-49FE-B6DF-AF09FF38302F}"/>
              </a:ext>
            </a:extLst>
          </p:cNvPr>
          <p:cNvSpPr/>
          <p:nvPr/>
        </p:nvSpPr>
        <p:spPr>
          <a:xfrm>
            <a:off x="6927119" y="1970427"/>
            <a:ext cx="1693097" cy="1664031"/>
          </a:xfrm>
          <a:custGeom>
            <a:avLst/>
            <a:gdLst>
              <a:gd name="connsiteX0" fmla="*/ 0 w 1823416"/>
              <a:gd name="connsiteY0" fmla="*/ 917143 h 1834286"/>
              <a:gd name="connsiteX1" fmla="*/ 911708 w 1823416"/>
              <a:gd name="connsiteY1" fmla="*/ 0 h 1834286"/>
              <a:gd name="connsiteX2" fmla="*/ 1823416 w 1823416"/>
              <a:gd name="connsiteY2" fmla="*/ 917143 h 1834286"/>
              <a:gd name="connsiteX3" fmla="*/ 911708 w 1823416"/>
              <a:gd name="connsiteY3" fmla="*/ 1834286 h 1834286"/>
              <a:gd name="connsiteX4" fmla="*/ 0 w 1823416"/>
              <a:gd name="connsiteY4" fmla="*/ 917143 h 183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3416" h="1834286">
                <a:moveTo>
                  <a:pt x="0" y="917143"/>
                </a:moveTo>
                <a:cubicBezTo>
                  <a:pt x="0" y="410619"/>
                  <a:pt x="408186" y="0"/>
                  <a:pt x="911708" y="0"/>
                </a:cubicBezTo>
                <a:cubicBezTo>
                  <a:pt x="1415230" y="0"/>
                  <a:pt x="1823416" y="410619"/>
                  <a:pt x="1823416" y="917143"/>
                </a:cubicBezTo>
                <a:cubicBezTo>
                  <a:pt x="1823416" y="1423667"/>
                  <a:pt x="1415230" y="1834286"/>
                  <a:pt x="911708" y="1834286"/>
                </a:cubicBezTo>
                <a:cubicBezTo>
                  <a:pt x="408186" y="1834286"/>
                  <a:pt x="0" y="1423667"/>
                  <a:pt x="0" y="917143"/>
                </a:cubicBezTo>
                <a:close/>
              </a:path>
            </a:pathLst>
          </a:custGeom>
          <a:solidFill>
            <a:srgbClr val="0070C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259529" tIns="260974" rIns="259529" bIns="260974" numCol="1" spcCol="1270" anchor="ctr" anchorCtr="0">
            <a:noAutofit/>
          </a:bodyPr>
          <a:lstStyle/>
          <a:p>
            <a:pPr algn="ctr" defTabSz="60487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1700" dirty="0"/>
              <a:t>Corregedoria</a:t>
            </a:r>
          </a:p>
        </p:txBody>
      </p:sp>
      <p:sp>
        <p:nvSpPr>
          <p:cNvPr id="18" name="Forma livre 26">
            <a:extLst>
              <a:ext uri="{FF2B5EF4-FFF2-40B4-BE49-F238E27FC236}">
                <a16:creationId xmlns:a16="http://schemas.microsoft.com/office/drawing/2014/main" id="{3F024422-6CF2-424D-B4E2-793A7A0CDA7D}"/>
              </a:ext>
            </a:extLst>
          </p:cNvPr>
          <p:cNvSpPr/>
          <p:nvPr/>
        </p:nvSpPr>
        <p:spPr>
          <a:xfrm>
            <a:off x="8742891" y="3412418"/>
            <a:ext cx="1654170" cy="1664031"/>
          </a:xfrm>
          <a:custGeom>
            <a:avLst/>
            <a:gdLst>
              <a:gd name="connsiteX0" fmla="*/ 0 w 1823416"/>
              <a:gd name="connsiteY0" fmla="*/ 917143 h 1834286"/>
              <a:gd name="connsiteX1" fmla="*/ 911708 w 1823416"/>
              <a:gd name="connsiteY1" fmla="*/ 0 h 1834286"/>
              <a:gd name="connsiteX2" fmla="*/ 1823416 w 1823416"/>
              <a:gd name="connsiteY2" fmla="*/ 917143 h 1834286"/>
              <a:gd name="connsiteX3" fmla="*/ 911708 w 1823416"/>
              <a:gd name="connsiteY3" fmla="*/ 1834286 h 1834286"/>
              <a:gd name="connsiteX4" fmla="*/ 0 w 1823416"/>
              <a:gd name="connsiteY4" fmla="*/ 917143 h 183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3416" h="1834286">
                <a:moveTo>
                  <a:pt x="0" y="917143"/>
                </a:moveTo>
                <a:cubicBezTo>
                  <a:pt x="0" y="410619"/>
                  <a:pt x="408186" y="0"/>
                  <a:pt x="911708" y="0"/>
                </a:cubicBezTo>
                <a:cubicBezTo>
                  <a:pt x="1415230" y="0"/>
                  <a:pt x="1823416" y="410619"/>
                  <a:pt x="1823416" y="917143"/>
                </a:cubicBezTo>
                <a:cubicBezTo>
                  <a:pt x="1823416" y="1423667"/>
                  <a:pt x="1415230" y="1834286"/>
                  <a:pt x="911708" y="1834286"/>
                </a:cubicBezTo>
                <a:cubicBezTo>
                  <a:pt x="408186" y="1834286"/>
                  <a:pt x="0" y="1423667"/>
                  <a:pt x="0" y="917143"/>
                </a:cubicBezTo>
                <a:close/>
              </a:path>
            </a:pathLst>
          </a:custGeom>
          <a:solidFill>
            <a:srgbClr val="0070C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259529" tIns="260974" rIns="259529" bIns="260974" numCol="1" spcCol="1270" anchor="ctr" anchorCtr="0">
            <a:noAutofit/>
          </a:bodyPr>
          <a:lstStyle/>
          <a:p>
            <a:pPr algn="ctr" defTabSz="60487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dirty="0"/>
              <a:t>Ouvidoria</a:t>
            </a: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41BD720A-99FB-474C-9FAE-C472FC7C3FEF}"/>
              </a:ext>
            </a:extLst>
          </p:cNvPr>
          <p:cNvSpPr/>
          <p:nvPr/>
        </p:nvSpPr>
        <p:spPr>
          <a:xfrm>
            <a:off x="6716927" y="5654693"/>
            <a:ext cx="2116894" cy="116115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8421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/>
      <p:bldP spid="12" grpId="0"/>
      <p:bldP spid="13" grpId="0"/>
      <p:bldP spid="14" grpId="0"/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>
            <a:extLst>
              <a:ext uri="{FF2B5EF4-FFF2-40B4-BE49-F238E27FC236}">
                <a16:creationId xmlns:a16="http://schemas.microsoft.com/office/drawing/2014/main" id="{D38C02BE-AA1F-4BDE-8878-50B73C11B816}"/>
              </a:ext>
            </a:extLst>
          </p:cNvPr>
          <p:cNvSpPr txBox="1">
            <a:spLocks/>
          </p:cNvSpPr>
          <p:nvPr/>
        </p:nvSpPr>
        <p:spPr>
          <a:xfrm>
            <a:off x="2166623" y="544392"/>
            <a:ext cx="8405756" cy="560959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pt-B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000" b="1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pt-BR" dirty="0"/>
              <a:t>Auditoria Interna Governamental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E59F7435-1A8E-4958-BCDB-DBCF0825B4BD}"/>
              </a:ext>
            </a:extLst>
          </p:cNvPr>
          <p:cNvSpPr/>
          <p:nvPr/>
        </p:nvSpPr>
        <p:spPr>
          <a:xfrm>
            <a:off x="702365" y="1847456"/>
            <a:ext cx="1088666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dirty="0"/>
              <a:t>“A auditoria interna governamental é uma atividade </a:t>
            </a:r>
            <a:r>
              <a:rPr lang="pt-BR" sz="3200" i="1" u="sng" dirty="0"/>
              <a:t>independente</a:t>
            </a:r>
            <a:r>
              <a:rPr lang="pt-BR" sz="3200" dirty="0"/>
              <a:t> e </a:t>
            </a:r>
            <a:r>
              <a:rPr lang="pt-BR" sz="3200" u="sng" dirty="0"/>
              <a:t>objetiv</a:t>
            </a:r>
            <a:r>
              <a:rPr lang="pt-BR" sz="3200" dirty="0"/>
              <a:t>a de </a:t>
            </a:r>
            <a:r>
              <a:rPr lang="pt-BR" sz="3200" i="1" u="sng" dirty="0"/>
              <a:t>avaliação</a:t>
            </a:r>
            <a:r>
              <a:rPr lang="pt-BR" sz="3200" dirty="0"/>
              <a:t> e de </a:t>
            </a:r>
            <a:r>
              <a:rPr lang="pt-BR" sz="3200" i="1" u="sng" dirty="0"/>
              <a:t>consultoria</a:t>
            </a:r>
            <a:r>
              <a:rPr lang="pt-BR" sz="3200" dirty="0"/>
              <a:t>, desenhada para </a:t>
            </a:r>
            <a:r>
              <a:rPr lang="pt-BR" sz="3200" b="1" i="1" dirty="0"/>
              <a:t>adicionar valor</a:t>
            </a:r>
            <a:r>
              <a:rPr lang="pt-BR" sz="3200" dirty="0"/>
              <a:t> e </a:t>
            </a:r>
            <a:r>
              <a:rPr lang="pt-BR" sz="3200" b="1" i="1" dirty="0"/>
              <a:t>melhorar as operações </a:t>
            </a:r>
            <a:r>
              <a:rPr lang="pt-BR" sz="3200" dirty="0"/>
              <a:t>de uma organização. Deve buscar </a:t>
            </a:r>
            <a:r>
              <a:rPr lang="pt-BR" sz="3200" i="1" u="sng" dirty="0"/>
              <a:t>auxilia</a:t>
            </a:r>
            <a:r>
              <a:rPr lang="pt-BR" sz="3200" dirty="0"/>
              <a:t>r as organizações públicas a </a:t>
            </a:r>
            <a:r>
              <a:rPr lang="pt-BR" sz="3200" i="1" u="sng" dirty="0"/>
              <a:t>realizarem seus objetivos</a:t>
            </a:r>
            <a:r>
              <a:rPr lang="pt-BR" sz="3200" dirty="0"/>
              <a:t>, a partir da aplicação de uma abordagem </a:t>
            </a:r>
            <a:r>
              <a:rPr lang="pt-BR" sz="3200" i="1" u="sng" dirty="0"/>
              <a:t>sistemática</a:t>
            </a:r>
            <a:r>
              <a:rPr lang="pt-BR" sz="3200" dirty="0"/>
              <a:t> e </a:t>
            </a:r>
            <a:r>
              <a:rPr lang="pt-BR" sz="3200" i="1" u="sng" dirty="0"/>
              <a:t>disciplinada</a:t>
            </a:r>
            <a:r>
              <a:rPr lang="pt-BR" sz="3200" dirty="0"/>
              <a:t> para avaliar e melhorar a eficácia dos processos de </a:t>
            </a:r>
            <a:r>
              <a:rPr lang="pt-BR" sz="3200" b="1" i="1" dirty="0">
                <a:solidFill>
                  <a:srgbClr val="FF0000"/>
                </a:solidFill>
              </a:rPr>
              <a:t>governança</a:t>
            </a:r>
            <a:r>
              <a:rPr lang="pt-BR" sz="3200" dirty="0"/>
              <a:t>, de </a:t>
            </a:r>
            <a:r>
              <a:rPr lang="pt-BR" sz="3200" b="1" i="1" dirty="0">
                <a:solidFill>
                  <a:srgbClr val="FF0000"/>
                </a:solidFill>
              </a:rPr>
              <a:t>gerenciamento de riscos</a:t>
            </a:r>
            <a:r>
              <a:rPr lang="pt-BR" sz="3200" dirty="0"/>
              <a:t> e de </a:t>
            </a:r>
            <a:r>
              <a:rPr lang="pt-BR" sz="3200" b="1" i="1" dirty="0">
                <a:solidFill>
                  <a:srgbClr val="FF0000"/>
                </a:solidFill>
              </a:rPr>
              <a:t>controles internos</a:t>
            </a:r>
            <a:r>
              <a:rPr lang="pt-BR" sz="3200" dirty="0"/>
              <a:t>” </a:t>
            </a:r>
          </a:p>
        </p:txBody>
      </p:sp>
    </p:spTree>
    <p:extLst>
      <p:ext uri="{BB962C8B-B14F-4D97-AF65-F5344CB8AC3E}">
        <p14:creationId xmlns:p14="http://schemas.microsoft.com/office/powerpoint/2010/main" val="3940924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6744C6E5-334E-43D4-BC9F-832C435D40DA}"/>
              </a:ext>
            </a:extLst>
          </p:cNvPr>
          <p:cNvSpPr txBox="1"/>
          <p:nvPr/>
        </p:nvSpPr>
        <p:spPr>
          <a:xfrm>
            <a:off x="2798815" y="1000348"/>
            <a:ext cx="6752106" cy="70788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/>
          </a:bodyPr>
          <a:lstStyle>
            <a:defPPr>
              <a:defRPr lang="pt-B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000" b="1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pt-BR" dirty="0"/>
              <a:t>Responsabilidades dos auditores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52A9C4EA-AE5C-439A-B43B-FB5FDE200C3F}"/>
              </a:ext>
            </a:extLst>
          </p:cNvPr>
          <p:cNvSpPr/>
          <p:nvPr/>
        </p:nvSpPr>
        <p:spPr>
          <a:xfrm>
            <a:off x="548768" y="2260938"/>
            <a:ext cx="11252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dirty="0"/>
              <a:t>Os auditores internos devem possuir </a:t>
            </a:r>
            <a:r>
              <a:rPr lang="pt-BR" sz="3200" u="sng" dirty="0"/>
              <a:t>conhecimento suficiente </a:t>
            </a:r>
            <a:r>
              <a:rPr lang="pt-BR" sz="3200" dirty="0"/>
              <a:t>para </a:t>
            </a:r>
            <a:r>
              <a:rPr lang="pt-BR" sz="3200" b="1" u="sng" dirty="0"/>
              <a:t>avaliar o risco de fraude </a:t>
            </a:r>
            <a:r>
              <a:rPr lang="pt-BR" sz="3200" dirty="0"/>
              <a:t>e a </a:t>
            </a:r>
            <a:r>
              <a:rPr lang="pt-BR" sz="3200" b="1" u="sng" dirty="0"/>
              <a:t>maneira com o qual é gerenciado </a:t>
            </a:r>
            <a:r>
              <a:rPr lang="pt-BR" sz="3200" dirty="0"/>
              <a:t>pela </a:t>
            </a:r>
            <a:r>
              <a:rPr lang="pt-BR" sz="3200" b="1" u="sng" dirty="0"/>
              <a:t>organização</a:t>
            </a:r>
            <a:r>
              <a:rPr lang="pt-BR" sz="3200" dirty="0"/>
              <a:t>, porém, </a:t>
            </a:r>
            <a:r>
              <a:rPr lang="pt-BR" sz="3200" i="1" u="sng" dirty="0"/>
              <a:t>não se espera que possuam</a:t>
            </a:r>
            <a:r>
              <a:rPr lang="pt-BR" sz="3200" dirty="0"/>
              <a:t> a especialização de uma pessoa cuja principal responsabilidade seja </a:t>
            </a:r>
            <a:r>
              <a:rPr lang="pt-BR" sz="3200" i="1" u="sng" dirty="0"/>
              <a:t>detectar e investigar fraudes</a:t>
            </a:r>
            <a:r>
              <a:rPr lang="pt-BR" sz="3200" dirty="0"/>
              <a:t> (Norma IIA 1210.A2)</a:t>
            </a:r>
          </a:p>
        </p:txBody>
      </p:sp>
    </p:spTree>
    <p:extLst>
      <p:ext uri="{BB962C8B-B14F-4D97-AF65-F5344CB8AC3E}">
        <p14:creationId xmlns:p14="http://schemas.microsoft.com/office/powerpoint/2010/main" val="1904226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4">
            <a:extLst>
              <a:ext uri="{FF2B5EF4-FFF2-40B4-BE49-F238E27FC236}">
                <a16:creationId xmlns:a16="http://schemas.microsoft.com/office/drawing/2014/main" id="{F0B1F3A3-40E6-4E4C-B39E-108B0A024F70}"/>
              </a:ext>
            </a:extLst>
          </p:cNvPr>
          <p:cNvSpPr txBox="1">
            <a:spLocks/>
          </p:cNvSpPr>
          <p:nvPr/>
        </p:nvSpPr>
        <p:spPr>
          <a:xfrm>
            <a:off x="2273195" y="1837769"/>
            <a:ext cx="8405756" cy="122159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3600" dirty="0">
              <a:latin typeface="+mn-lt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58CB42BA-B913-4A6D-9835-936EE31E54C1}"/>
              </a:ext>
            </a:extLst>
          </p:cNvPr>
          <p:cNvSpPr txBox="1"/>
          <p:nvPr/>
        </p:nvSpPr>
        <p:spPr>
          <a:xfrm>
            <a:off x="2111970" y="1491388"/>
            <a:ext cx="823787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>
                <a:solidFill>
                  <a:srgbClr val="002060"/>
                </a:solidFill>
              </a:rPr>
              <a:t>A Instrução Normativa SFC nº 03/2017 consolida o posicionamento institucional das Unidades de Auditoria Interna Governamental na 3ª linha de defesa da gestão</a:t>
            </a:r>
          </a:p>
          <a:p>
            <a:endParaRPr lang="pt-BR" sz="2200" dirty="0"/>
          </a:p>
          <a:p>
            <a:endParaRPr lang="pt-BR" sz="2200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A6CDA220-6903-464F-B5DB-BD33CF6EEC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340"/>
          <a:stretch/>
        </p:blipFill>
        <p:spPr>
          <a:xfrm>
            <a:off x="3198796" y="2593205"/>
            <a:ext cx="6232192" cy="3091026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1224BF4C-4FC7-4715-9797-9931DDA2D592}"/>
              </a:ext>
            </a:extLst>
          </p:cNvPr>
          <p:cNvSpPr txBox="1"/>
          <p:nvPr/>
        </p:nvSpPr>
        <p:spPr>
          <a:xfrm>
            <a:off x="3127655" y="5642215"/>
            <a:ext cx="55367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>
                <a:solidFill>
                  <a:schemeClr val="bg2">
                    <a:lumMod val="25000"/>
                  </a:schemeClr>
                </a:solidFill>
              </a:rPr>
              <a:t>* Declaração de posicionamento do IIA: Janeiro/2013</a:t>
            </a:r>
          </a:p>
        </p:txBody>
      </p:sp>
      <p:sp>
        <p:nvSpPr>
          <p:cNvPr id="6" name="Título 4">
            <a:extLst>
              <a:ext uri="{FF2B5EF4-FFF2-40B4-BE49-F238E27FC236}">
                <a16:creationId xmlns:a16="http://schemas.microsoft.com/office/drawing/2014/main" id="{E0A7C197-0394-447D-B682-474E4D2A2990}"/>
              </a:ext>
            </a:extLst>
          </p:cNvPr>
          <p:cNvSpPr txBox="1">
            <a:spLocks/>
          </p:cNvSpPr>
          <p:nvPr/>
        </p:nvSpPr>
        <p:spPr>
          <a:xfrm>
            <a:off x="2111970" y="858565"/>
            <a:ext cx="8405756" cy="791131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pt-BR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000" b="1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pt-BR" dirty="0"/>
              <a:t>O modelo das Três Linhas de Defesa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2AFDCD0E-363A-4A99-BB1A-EC947A589FDC}"/>
              </a:ext>
            </a:extLst>
          </p:cNvPr>
          <p:cNvSpPr/>
          <p:nvPr/>
        </p:nvSpPr>
        <p:spPr>
          <a:xfrm>
            <a:off x="2111970" y="5934671"/>
            <a:ext cx="82378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C00000"/>
                </a:solidFill>
                <a:ea typeface="Calibri" panose="020F0502020204030204" pitchFamily="34" charset="0"/>
              </a:rPr>
              <a:t>“</a:t>
            </a:r>
            <a:r>
              <a:rPr lang="pt-BR" i="1" dirty="0">
                <a:solidFill>
                  <a:srgbClr val="C00000"/>
                </a:solidFill>
                <a:ea typeface="Calibri" panose="020F0502020204030204" pitchFamily="34" charset="0"/>
              </a:rPr>
              <a:t>Todas as três linhas de defesa estão </a:t>
            </a:r>
            <a:r>
              <a:rPr lang="pt-BR" b="1" i="1" dirty="0">
                <a:solidFill>
                  <a:srgbClr val="C00000"/>
                </a:solidFill>
                <a:ea typeface="Calibri" panose="020F0502020204030204" pitchFamily="34" charset="0"/>
              </a:rPr>
              <a:t>dentro </a:t>
            </a:r>
            <a:r>
              <a:rPr lang="pt-BR" i="1" dirty="0">
                <a:solidFill>
                  <a:srgbClr val="C00000"/>
                </a:solidFill>
                <a:ea typeface="Calibri" panose="020F0502020204030204" pitchFamily="34" charset="0"/>
              </a:rPr>
              <a:t>da organização e compõem o seu </a:t>
            </a:r>
            <a:r>
              <a:rPr lang="pt-BR" b="1" i="1" dirty="0">
                <a:solidFill>
                  <a:srgbClr val="C00000"/>
                </a:solidFill>
                <a:ea typeface="Calibri" panose="020F0502020204030204" pitchFamily="34" charset="0"/>
              </a:rPr>
              <a:t>Sistema de Controle Interno</a:t>
            </a:r>
            <a:r>
              <a:rPr lang="pt-BR" b="1" dirty="0">
                <a:solidFill>
                  <a:srgbClr val="C00000"/>
                </a:solidFill>
                <a:ea typeface="Calibri" panose="020F0502020204030204" pitchFamily="34" charset="0"/>
              </a:rPr>
              <a:t>”</a:t>
            </a:r>
            <a:r>
              <a:rPr lang="pt-BR" dirty="0">
                <a:solidFill>
                  <a:srgbClr val="C00000"/>
                </a:solidFill>
                <a:ea typeface="Calibri" panose="020F0502020204030204" pitchFamily="34" charset="0"/>
              </a:rPr>
              <a:t> (Acórdão TCU 1171-P/2017, relatório)</a:t>
            </a:r>
          </a:p>
        </p:txBody>
      </p:sp>
    </p:spTree>
    <p:extLst>
      <p:ext uri="{BB962C8B-B14F-4D97-AF65-F5344CB8AC3E}">
        <p14:creationId xmlns:p14="http://schemas.microsoft.com/office/powerpoint/2010/main" val="3617996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952</TotalTime>
  <Words>1313</Words>
  <Application>Microsoft Office PowerPoint</Application>
  <PresentationFormat>Widescreen</PresentationFormat>
  <Paragraphs>168</Paragraphs>
  <Slides>18</Slides>
  <Notes>8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Courier New</vt:lpstr>
      <vt:lpstr>Times New Roman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Anne Nogueira Hernandes</dc:creator>
  <cp:lastModifiedBy>Daniella Correa da Anunciacao</cp:lastModifiedBy>
  <cp:revision>63</cp:revision>
  <dcterms:created xsi:type="dcterms:W3CDTF">2017-06-05T18:09:13Z</dcterms:created>
  <dcterms:modified xsi:type="dcterms:W3CDTF">2017-12-08T21:54:40Z</dcterms:modified>
</cp:coreProperties>
</file>