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9" r:id="rId2"/>
    <p:sldId id="336" r:id="rId3"/>
    <p:sldId id="324" r:id="rId4"/>
    <p:sldId id="285" r:id="rId5"/>
    <p:sldId id="292" r:id="rId6"/>
    <p:sldId id="293" r:id="rId7"/>
    <p:sldId id="294" r:id="rId8"/>
    <p:sldId id="343" r:id="rId9"/>
    <p:sldId id="344" r:id="rId10"/>
    <p:sldId id="286" r:id="rId11"/>
    <p:sldId id="296" r:id="rId12"/>
    <p:sldId id="298" r:id="rId13"/>
    <p:sldId id="269" r:id="rId14"/>
    <p:sldId id="299" r:id="rId15"/>
    <p:sldId id="301" r:id="rId16"/>
    <p:sldId id="302" r:id="rId17"/>
    <p:sldId id="310" r:id="rId18"/>
    <p:sldId id="337" r:id="rId19"/>
    <p:sldId id="327" r:id="rId20"/>
    <p:sldId id="320" r:id="rId21"/>
    <p:sldId id="326" r:id="rId22"/>
    <p:sldId id="338" r:id="rId23"/>
    <p:sldId id="329" r:id="rId24"/>
    <p:sldId id="332" r:id="rId25"/>
    <p:sldId id="330" r:id="rId26"/>
    <p:sldId id="333" r:id="rId27"/>
    <p:sldId id="316" r:id="rId28"/>
    <p:sldId id="331" r:id="rId29"/>
    <p:sldId id="346" r:id="rId30"/>
    <p:sldId id="328" r:id="rId31"/>
    <p:sldId id="309" r:id="rId32"/>
    <p:sldId id="340" r:id="rId33"/>
    <p:sldId id="264" r:id="rId34"/>
    <p:sldId id="341" r:id="rId35"/>
    <p:sldId id="347" r:id="rId36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35"/>
    <p:restoredTop sz="94674"/>
  </p:normalViewPr>
  <p:slideViewPr>
    <p:cSldViewPr>
      <p:cViewPr varScale="1">
        <p:scale>
          <a:sx n="90" d="100"/>
          <a:sy n="90" d="100"/>
        </p:scale>
        <p:origin x="1782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b="1" dirty="0">
            <a:solidFill>
              <a:schemeClr val="bg1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b="0" i="1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/>
      <dgm:spPr/>
    </dgm:pt>
    <dgm:pt modelId="{FF6C0DA9-927E-4437-94C7-76711F0DEFA1}" type="pres">
      <dgm:prSet presAssocID="{BBF2AB4F-EA3E-4B52-A643-3DD2AD172689}" presName="node" presStyleLbl="vennNode1" presStyleIdx="1" presStyleCnt="10">
        <dgm:presLayoutVars>
          <dgm:bulletEnabled val="1"/>
        </dgm:presLayoutVars>
      </dgm:prSet>
      <dgm:spPr/>
    </dgm:pt>
    <dgm:pt modelId="{3D86300C-355C-40B1-AF52-D9A3AD546444}" type="pres">
      <dgm:prSet presAssocID="{0E79A692-DC5C-435B-8300-C8F2ED7F13A7}" presName="node" presStyleLbl="vennNode1" presStyleIdx="2" presStyleCnt="10">
        <dgm:presLayoutVars>
          <dgm:bulletEnabled val="1"/>
        </dgm:presLayoutVars>
      </dgm:prSet>
      <dgm:spPr/>
    </dgm:pt>
    <dgm:pt modelId="{D65D0498-83D2-4683-B843-0578C7E91C67}" type="pres">
      <dgm:prSet presAssocID="{48A3486D-FC6F-4F45-8601-8F4B26ECC33B}" presName="node" presStyleLbl="vennNode1" presStyleIdx="3" presStyleCnt="10">
        <dgm:presLayoutVars>
          <dgm:bulletEnabled val="1"/>
        </dgm:presLayoutVars>
      </dgm:prSet>
      <dgm:spPr/>
    </dgm:pt>
    <dgm:pt modelId="{88207C0D-5FD6-48A6-A67B-F1A2CDF145C2}" type="pres">
      <dgm:prSet presAssocID="{B9423AB4-2A71-49C0-B9F5-0CA09E15DBC3}" presName="node" presStyleLbl="vennNode1" presStyleIdx="4" presStyleCnt="10">
        <dgm:presLayoutVars>
          <dgm:bulletEnabled val="1"/>
        </dgm:presLayoutVars>
      </dgm:prSet>
      <dgm:spPr/>
    </dgm:pt>
    <dgm:pt modelId="{2507235B-87BB-4F63-BF04-122EA486F74C}" type="pres">
      <dgm:prSet presAssocID="{11DE6920-5903-4C82-A5B5-04595571A22F}" presName="node" presStyleLbl="vennNode1" presStyleIdx="5" presStyleCnt="10">
        <dgm:presLayoutVars>
          <dgm:bulletEnabled val="1"/>
        </dgm:presLayoutVars>
      </dgm:prSet>
      <dgm:spPr/>
    </dgm:pt>
    <dgm:pt modelId="{3A34391A-FEC5-4E6E-8F75-35359B6A8FDC}" type="pres">
      <dgm:prSet presAssocID="{02502837-09FD-4AD6-9941-33EA05AC5DB6}" presName="node" presStyleLbl="vennNode1" presStyleIdx="6" presStyleCnt="10">
        <dgm:presLayoutVars>
          <dgm:bulletEnabled val="1"/>
        </dgm:presLayoutVars>
      </dgm:prSet>
      <dgm:spPr/>
    </dgm:pt>
    <dgm:pt modelId="{634629D5-2528-4C55-8C85-E474BCEB373F}" type="pres">
      <dgm:prSet presAssocID="{3EDDBCED-D4E3-4A65-BE88-3A33EA17B0DE}" presName="node" presStyleLbl="vennNode1" presStyleIdx="7" presStyleCnt="10">
        <dgm:presLayoutVars>
          <dgm:bulletEnabled val="1"/>
        </dgm:presLayoutVars>
      </dgm:prSet>
      <dgm:spPr/>
    </dgm:pt>
    <dgm:pt modelId="{5DE719CC-9E85-4107-A835-5572E3EC8083}" type="pres">
      <dgm:prSet presAssocID="{FD41D57B-56DD-49AF-B75A-53BF3DF31922}" presName="node" presStyleLbl="vennNode1" presStyleIdx="8" presStyleCnt="10">
        <dgm:presLayoutVars>
          <dgm:bulletEnabled val="1"/>
        </dgm:presLayoutVars>
      </dgm:prSet>
      <dgm:spPr/>
    </dgm:pt>
    <dgm:pt modelId="{3925C5BB-A50A-4CD1-AC90-C568116761C8}" type="pres">
      <dgm:prSet presAssocID="{C035E00A-9385-4220-BC5D-2C7264D359EF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FB7D200B-0DBC-48AB-A4CF-683723DA56CC}" type="presOf" srcId="{48A3486D-FC6F-4F45-8601-8F4B26ECC33B}" destId="{D65D0498-83D2-4683-B843-0578C7E91C67}" srcOrd="0" destOrd="0" presId="urn:microsoft.com/office/officeart/2005/8/layout/radial3"/>
    <dgm:cxn modelId="{342DC514-3452-4F3F-B1A2-0DE2663AD88A}" type="presOf" srcId="{126B45DE-2C6A-4847-B9D4-F78564F03DDC}" destId="{5448EAE3-560F-4A19-B43A-6276DCDD5AC1}" srcOrd="0" destOrd="0" presId="urn:microsoft.com/office/officeart/2005/8/layout/radial3"/>
    <dgm:cxn modelId="{A2869D19-190E-499B-8286-939058CF6743}" type="presOf" srcId="{FD41D57B-56DD-49AF-B75A-53BF3DF31922}" destId="{5DE719CC-9E85-4107-A835-5572E3EC8083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4D613125-41C1-420B-9694-CF54CC0A498A}" type="presOf" srcId="{C035E00A-9385-4220-BC5D-2C7264D359EF}" destId="{3925C5BB-A50A-4CD1-AC90-C568116761C8}" srcOrd="0" destOrd="0" presId="urn:microsoft.com/office/officeart/2005/8/layout/radial3"/>
    <dgm:cxn modelId="{F256A626-3BE6-4A88-839A-5A25C6974B31}" type="presOf" srcId="{11DE6920-5903-4C82-A5B5-04595571A22F}" destId="{2507235B-87BB-4F63-BF04-122EA486F74C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0AD8369-5DBB-4473-833F-A47A22EE7442}" type="presOf" srcId="{0E79A692-DC5C-435B-8300-C8F2ED7F13A7}" destId="{3D86300C-355C-40B1-AF52-D9A3AD546444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9FDB4250-F78A-4B77-81B4-5087D1742FCE}" type="presOf" srcId="{BBF2AB4F-EA3E-4B52-A643-3DD2AD172689}" destId="{FF6C0DA9-927E-4437-94C7-76711F0DEFA1}" srcOrd="0" destOrd="0" presId="urn:microsoft.com/office/officeart/2005/8/layout/radial3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21040993-C2F1-4580-8400-99DF99830D32}" type="presOf" srcId="{02502837-09FD-4AD6-9941-33EA05AC5DB6}" destId="{3A34391A-FEC5-4E6E-8F75-35359B6A8FDC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EBC0ED95-B625-415C-AC43-CCD577DCE56C}" type="presOf" srcId="{3EDDBCED-D4E3-4A65-BE88-3A33EA17B0DE}" destId="{634629D5-2528-4C55-8C85-E474BCEB373F}" srcOrd="0" destOrd="0" presId="urn:microsoft.com/office/officeart/2005/8/layout/radial3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C57949CF-75BC-447F-9857-34181C4D4CD7}" type="presOf" srcId="{78806B21-127A-4822-BB25-2CC094C2CA8F}" destId="{7771D0B2-C29F-48B3-B882-B657CBA68398}" srcOrd="0" destOrd="0" presId="urn:microsoft.com/office/officeart/2005/8/layout/radial3"/>
    <dgm:cxn modelId="{F2BF71D8-CC17-4A66-9937-6C9E297B2F55}" type="presOf" srcId="{B9423AB4-2A71-49C0-B9F5-0CA09E15DBC3}" destId="{88207C0D-5FD6-48A6-A67B-F1A2CDF145C2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CBD6C3BC-81AF-4C26-BAC5-ECAA6ADA1F7C}" type="presParOf" srcId="{7771D0B2-C29F-48B3-B882-B657CBA68398}" destId="{44C0E993-C035-47AB-930E-CAAF9B23D111}" srcOrd="0" destOrd="0" presId="urn:microsoft.com/office/officeart/2005/8/layout/radial3"/>
    <dgm:cxn modelId="{FF0FC591-EAFF-4BD6-A47F-ECA346A7F490}" type="presParOf" srcId="{44C0E993-C035-47AB-930E-CAAF9B23D111}" destId="{5448EAE3-560F-4A19-B43A-6276DCDD5AC1}" srcOrd="0" destOrd="0" presId="urn:microsoft.com/office/officeart/2005/8/layout/radial3"/>
    <dgm:cxn modelId="{E982FF5F-5CFF-427C-ABE7-670E4038AB31}" type="presParOf" srcId="{44C0E993-C035-47AB-930E-CAAF9B23D111}" destId="{FF6C0DA9-927E-4437-94C7-76711F0DEFA1}" srcOrd="1" destOrd="0" presId="urn:microsoft.com/office/officeart/2005/8/layout/radial3"/>
    <dgm:cxn modelId="{186514ED-CAE6-4F10-AC52-60F48CEDBAE3}" type="presParOf" srcId="{44C0E993-C035-47AB-930E-CAAF9B23D111}" destId="{3D86300C-355C-40B1-AF52-D9A3AD546444}" srcOrd="2" destOrd="0" presId="urn:microsoft.com/office/officeart/2005/8/layout/radial3"/>
    <dgm:cxn modelId="{FECD8B0A-9C77-4925-98A3-06EDB5E75CC0}" type="presParOf" srcId="{44C0E993-C035-47AB-930E-CAAF9B23D111}" destId="{D65D0498-83D2-4683-B843-0578C7E91C67}" srcOrd="3" destOrd="0" presId="urn:microsoft.com/office/officeart/2005/8/layout/radial3"/>
    <dgm:cxn modelId="{CD09298F-AEC7-4BCA-A175-7D98DE116D54}" type="presParOf" srcId="{44C0E993-C035-47AB-930E-CAAF9B23D111}" destId="{88207C0D-5FD6-48A6-A67B-F1A2CDF145C2}" srcOrd="4" destOrd="0" presId="urn:microsoft.com/office/officeart/2005/8/layout/radial3"/>
    <dgm:cxn modelId="{9620DCA3-CA08-40A8-B6E7-1D7CC3E23B03}" type="presParOf" srcId="{44C0E993-C035-47AB-930E-CAAF9B23D111}" destId="{2507235B-87BB-4F63-BF04-122EA486F74C}" srcOrd="5" destOrd="0" presId="urn:microsoft.com/office/officeart/2005/8/layout/radial3"/>
    <dgm:cxn modelId="{8177A863-6BA3-4BE4-A1C3-B24CBEAC788E}" type="presParOf" srcId="{44C0E993-C035-47AB-930E-CAAF9B23D111}" destId="{3A34391A-FEC5-4E6E-8F75-35359B6A8FDC}" srcOrd="6" destOrd="0" presId="urn:microsoft.com/office/officeart/2005/8/layout/radial3"/>
    <dgm:cxn modelId="{1479E927-6A76-4455-AF35-474316D8E46E}" type="presParOf" srcId="{44C0E993-C035-47AB-930E-CAAF9B23D111}" destId="{634629D5-2528-4C55-8C85-E474BCEB373F}" srcOrd="7" destOrd="0" presId="urn:microsoft.com/office/officeart/2005/8/layout/radial3"/>
    <dgm:cxn modelId="{28291151-3309-4F50-A485-4A54F84E3A98}" type="presParOf" srcId="{44C0E993-C035-47AB-930E-CAAF9B23D111}" destId="{5DE719CC-9E85-4107-A835-5572E3EC8083}" srcOrd="8" destOrd="0" presId="urn:microsoft.com/office/officeart/2005/8/layout/radial3"/>
    <dgm:cxn modelId="{E5429764-CE8C-4301-9B3B-0BC62D40718E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159264" y="1163073"/>
          <a:ext cx="2825470" cy="282547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2900" b="1" kern="1200" dirty="0">
            <a:solidFill>
              <a:schemeClr val="bg1"/>
            </a:solidFill>
          </a:endParaRPr>
        </a:p>
      </dsp:txBody>
      <dsp:txXfrm>
        <a:off x="3573045" y="1576854"/>
        <a:ext cx="1997908" cy="1997908"/>
      </dsp:txXfrm>
    </dsp:sp>
    <dsp:sp modelId="{FF6C0DA9-927E-4437-94C7-76711F0DEFA1}">
      <dsp:nvSpPr>
        <dsp:cNvPr id="0" name=""/>
        <dsp:cNvSpPr/>
      </dsp:nvSpPr>
      <dsp:spPr>
        <a:xfrm>
          <a:off x="3865632" y="2793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sp:txBody>
      <dsp:txXfrm>
        <a:off x="4072522" y="234827"/>
        <a:ext cx="998955" cy="998955"/>
      </dsp:txXfrm>
    </dsp:sp>
    <dsp:sp modelId="{3D86300C-355C-40B1-AF52-D9A3AD546444}">
      <dsp:nvSpPr>
        <dsp:cNvPr id="0" name=""/>
        <dsp:cNvSpPr/>
      </dsp:nvSpPr>
      <dsp:spPr>
        <a:xfrm>
          <a:off x="504932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5256217" y="665657"/>
        <a:ext cx="998955" cy="998955"/>
      </dsp:txXfrm>
    </dsp:sp>
    <dsp:sp modelId="{D65D0498-83D2-4683-B843-0578C7E91C67}">
      <dsp:nvSpPr>
        <dsp:cNvPr id="0" name=""/>
        <dsp:cNvSpPr/>
      </dsp:nvSpPr>
      <dsp:spPr>
        <a:xfrm>
          <a:off x="5679158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sp:txBody>
      <dsp:txXfrm>
        <a:off x="5886048" y="1756556"/>
        <a:ext cx="998955" cy="998955"/>
      </dsp:txXfrm>
    </dsp:sp>
    <dsp:sp modelId="{88207C0D-5FD6-48A6-A67B-F1A2CDF145C2}">
      <dsp:nvSpPr>
        <dsp:cNvPr id="0" name=""/>
        <dsp:cNvSpPr/>
      </dsp:nvSpPr>
      <dsp:spPr>
        <a:xfrm>
          <a:off x="5460420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sp:txBody>
      <dsp:txXfrm>
        <a:off x="5667310" y="2997082"/>
        <a:ext cx="998955" cy="998955"/>
      </dsp:txXfrm>
    </dsp:sp>
    <dsp:sp modelId="{2507235B-87BB-4F63-BF04-122EA486F74C}">
      <dsp:nvSpPr>
        <dsp:cNvPr id="0" name=""/>
        <dsp:cNvSpPr/>
      </dsp:nvSpPr>
      <dsp:spPr>
        <a:xfrm>
          <a:off x="4495463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4702353" y="3806777"/>
        <a:ext cx="998955" cy="998955"/>
      </dsp:txXfrm>
    </dsp:sp>
    <dsp:sp modelId="{3A34391A-FEC5-4E6E-8F75-35359B6A8FDC}">
      <dsp:nvSpPr>
        <dsp:cNvPr id="0" name=""/>
        <dsp:cNvSpPr/>
      </dsp:nvSpPr>
      <dsp:spPr>
        <a:xfrm>
          <a:off x="3235801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sp:txBody>
      <dsp:txXfrm>
        <a:off x="3442691" y="3806777"/>
        <a:ext cx="998955" cy="998955"/>
      </dsp:txXfrm>
    </dsp:sp>
    <dsp:sp modelId="{634629D5-2528-4C55-8C85-E474BCEB373F}">
      <dsp:nvSpPr>
        <dsp:cNvPr id="0" name=""/>
        <dsp:cNvSpPr/>
      </dsp:nvSpPr>
      <dsp:spPr>
        <a:xfrm>
          <a:off x="2270844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sp:txBody>
      <dsp:txXfrm>
        <a:off x="2477734" y="2997082"/>
        <a:ext cx="998955" cy="998955"/>
      </dsp:txXfrm>
    </dsp:sp>
    <dsp:sp modelId="{5DE719CC-9E85-4107-A835-5572E3EC8083}">
      <dsp:nvSpPr>
        <dsp:cNvPr id="0" name=""/>
        <dsp:cNvSpPr/>
      </dsp:nvSpPr>
      <dsp:spPr>
        <a:xfrm>
          <a:off x="2052105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200" b="0" i="1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2258995" y="1756556"/>
        <a:ext cx="998955" cy="998955"/>
      </dsp:txXfrm>
    </dsp:sp>
    <dsp:sp modelId="{3925C5BB-A50A-4CD1-AC90-C568116761C8}">
      <dsp:nvSpPr>
        <dsp:cNvPr id="0" name=""/>
        <dsp:cNvSpPr/>
      </dsp:nvSpPr>
      <dsp:spPr>
        <a:xfrm>
          <a:off x="268193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2888827" y="665657"/>
        <a:ext cx="998955" cy="998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BA5AA-D63D-499A-B2AE-41EDD2BB9277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57E57-786D-41AB-8F35-CBD6F062C0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852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9D625-0EAA-594D-B4A3-99EB7992F714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32A86-B44B-B54C-8908-986832FFCD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42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02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11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889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5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93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92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04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12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40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71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49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376D-2066-4B97-BDFC-A6A6C1175EE3}" type="datetimeFigureOut">
              <a:rPr lang="pt-BR" smtClean="0"/>
              <a:t>17/11/2017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45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1085835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Acordos de Leniência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75656" y="2420888"/>
            <a:ext cx="676875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>
                <a:latin typeface="+mj-lt"/>
                <a:ea typeface="Times New Roman" panose="02020603050405020304" pitchFamily="18" charset="0"/>
              </a:rPr>
              <a:t>“I Encontro Estadual de Controladorias e Controles Internos”</a:t>
            </a: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20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Realização:</a:t>
            </a:r>
            <a:r>
              <a:rPr lang="pt-BR" sz="2000" b="1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20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Controladoria-Geral do Município de Canoas</a:t>
            </a: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pt-BR" i="1" dirty="0">
                <a:latin typeface="+mj-lt"/>
              </a:rPr>
              <a:t>Canoas, 23 de novembro de 2017</a:t>
            </a:r>
          </a:p>
        </p:txBody>
      </p:sp>
    </p:spTree>
    <p:extLst>
      <p:ext uri="{BB962C8B-B14F-4D97-AF65-F5344CB8AC3E}">
        <p14:creationId xmlns:p14="http://schemas.microsoft.com/office/powerpoint/2010/main" val="190150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76470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800" b="1" dirty="0"/>
              <a:t>Propositura: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Pela PJ responsável (§ 1º, Art. 30, Dec. 8420/15);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Até a conclusão do Relatório do PAR (§ 2º, idem);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De forma escrita ou oral (Art. 31, idem).</a:t>
            </a:r>
          </a:p>
          <a:p>
            <a:pPr marL="457200" lvl="1" indent="0">
              <a:buNone/>
            </a:pPr>
            <a:endParaRPr lang="pt-B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pt-BR" sz="2800" b="1" dirty="0"/>
              <a:t>Memorandos de Entendimentos: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Minuta padrão elaborada conjuntamente pela CGU/AGU;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Assinado pelo Secretário-Executivo da CGU e pelo Secretário-Geral de Consultoria da 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Suspende temporariamente o PAR por 180 dias</a:t>
            </a:r>
            <a:r>
              <a:rPr lang="pt-BR" sz="3200" dirty="0"/>
              <a:t>*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437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8985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457200" y="2204864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b="1" dirty="0"/>
              <a:t>Comissões de Negociação: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3 integrantes da CGU e 2 integrantes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Atividades de coordenação das negociações, supervisão dos trabalhos e interlocução com a pessoa jurídica proponente;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Autonomia para condução das negociações, com reportes periódicos à alta administração da CGU.</a:t>
            </a:r>
          </a:p>
        </p:txBody>
      </p:sp>
    </p:spTree>
    <p:extLst>
      <p:ext uri="{BB962C8B-B14F-4D97-AF65-F5344CB8AC3E}">
        <p14:creationId xmlns:p14="http://schemas.microsoft.com/office/powerpoint/2010/main" val="942681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8985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457200" y="1844824"/>
            <a:ext cx="8229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b="1" dirty="0"/>
              <a:t>Dinâmica dos trabalhos da comissão: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Necessidade de elaboração de atas de reuniões para todos os encontros com os representantes da empresa;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Necessidade de rigorosa instrução processual, haja vista, também, o escrutínio de outros órgãos de controle, visando a alavancagem investigativa;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Ao término dos trabalhos da comissão, necessidade de elaboração de documento (relatório) recomendando o acordo ou a resilição do </a:t>
            </a:r>
            <a:r>
              <a:rPr lang="pt-BR" sz="2400" dirty="0" err="1"/>
              <a:t>MdE</a:t>
            </a:r>
            <a:r>
              <a:rPr lang="pt-BR" sz="2400" dirty="0"/>
              <a:t> e a retomada ou instauração do PAR (SFC).</a:t>
            </a:r>
          </a:p>
          <a:p>
            <a:pPr marL="457200" lvl="1" indent="0" algn="just">
              <a:buNone/>
            </a:pP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51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5536" y="80121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357470" y="1988840"/>
            <a:ext cx="8229600" cy="53012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Admissão do ilícito;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Cooperação efetiva;</a:t>
            </a:r>
          </a:p>
          <a:p>
            <a:pPr marL="514350" indent="-514350">
              <a:buFontTx/>
              <a:buAutoNum type="arabicPeriod"/>
            </a:pPr>
            <a:r>
              <a:rPr lang="pt-BR" dirty="0"/>
              <a:t>Avaliação do programa de integridade;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Cálculo dos valores;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Elaboração dos termos do acordo;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Assinatura do acordo;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Monitoramento do acordo.</a:t>
            </a:r>
          </a:p>
        </p:txBody>
      </p:sp>
    </p:spTree>
    <p:extLst>
      <p:ext uri="{BB962C8B-B14F-4D97-AF65-F5344CB8AC3E}">
        <p14:creationId xmlns:p14="http://schemas.microsoft.com/office/powerpoint/2010/main" val="85646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251520" y="1772816"/>
            <a:ext cx="8229600" cy="49685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b="1" u="sng" dirty="0"/>
              <a:t>Admissão do ilícito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 Envolve a especificação do fatos admitidos como     irregulares (Histórico de conduta).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 Responsabilidade objetiva x detalhamento dos fatos:</a:t>
            </a:r>
            <a:endParaRPr lang="pt-BR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Nessa etapa, é necessário que a comissão tenha certeza de que os fatos admitidos estão em acordo com investigações em paralelo;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Necessidade de conhecimento do caso (denúncias, reportagens, ações judiciais, etc.);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Possibilidade de interlocução com o MP e com a Polícia;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Levantamento de auditorias feitas pela CGU, pelo TCU, pelo órgão lesado.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69306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767199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71500" y="1700808"/>
            <a:ext cx="8928992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pt-BR" sz="3000" b="1" u="sng" dirty="0"/>
              <a:t>Cooperação efetiva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Identificação dos elementos de provas que corroboram a admissão do ilícito.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Houve investigação interna? </a:t>
            </a:r>
            <a:endParaRPr lang="pt-BR" sz="2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Houve voluntariedade na autodenúncia? </a:t>
            </a:r>
            <a:endParaRPr lang="pt-BR" sz="2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Compromisso da PJ que não existe nenhuma outra situação irregular</a:t>
            </a:r>
            <a:endParaRPr lang="pt-BR" sz="21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100" dirty="0"/>
              <a:t>Equipe deverá analisar detalhadamente os documentos entregues e solicitar os demais que sejam necessários para a apuração completa do fato;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100" dirty="0"/>
              <a:t>Delimitação do ilícito e o período em que ocorreu.</a:t>
            </a:r>
          </a:p>
        </p:txBody>
      </p:sp>
    </p:spTree>
    <p:extLst>
      <p:ext uri="{BB962C8B-B14F-4D97-AF65-F5344CB8AC3E}">
        <p14:creationId xmlns:p14="http://schemas.microsoft.com/office/powerpoint/2010/main" val="1105270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84127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374848" y="1268760"/>
            <a:ext cx="8229600" cy="45365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3"/>
            </a:pPr>
            <a:endParaRPr lang="pt-BR" b="1" u="sng" dirty="0"/>
          </a:p>
          <a:p>
            <a:pPr marL="514350" indent="-514350" algn="just">
              <a:buFont typeface="+mj-lt"/>
              <a:buAutoNum type="arabicPeriod" startAt="3"/>
            </a:pPr>
            <a:r>
              <a:rPr lang="pt-BR" b="1" u="sng" dirty="0"/>
              <a:t>Avaliação do Programa de Integridade</a:t>
            </a:r>
          </a:p>
          <a:p>
            <a:pPr marL="514350" indent="-514350" algn="just">
              <a:buFont typeface="+mj-lt"/>
              <a:buAutoNum type="arabicPeriod" startAt="3"/>
            </a:pPr>
            <a:endParaRPr lang="pt-BR" b="1" u="sng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Verificação quanto a efetividade do programa;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Análise das melhorias necessárias;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Quais medidas adicionais devem ser adotadas a fim de evitar nova ocorrência dos fatos (afastamento dos dirigentes envolvidos, compromisso de investigação interna, não doação para campanhas, etc.).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95219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914400" y="2060848"/>
            <a:ext cx="8229600" cy="21987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4"/>
            </a:pPr>
            <a:r>
              <a:rPr lang="pt-BR" sz="3000" b="1" dirty="0"/>
              <a:t>Cálculo dos Valores:</a:t>
            </a:r>
          </a:p>
          <a:p>
            <a:pPr marL="0" indent="0">
              <a:buNone/>
            </a:pPr>
            <a:endParaRPr lang="pt-BR" sz="1500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200" b="1" dirty="0"/>
              <a:t>Rubrica com natureza de sanção: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200" dirty="0"/>
              <a:t>Multa administrativa da LAC.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200" b="1" dirty="0"/>
              <a:t>Rubrica com natureza de ressarcimento: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Eventuais danos incontroversos;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Somatório de todas as propinas pagas;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Vantagem indevida auferida ou pretendida.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914400" y="537321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Nota 01</a:t>
            </a:r>
            <a:r>
              <a:rPr lang="pt-BR" dirty="0"/>
              <a:t>: Não se dá quitação de danos</a:t>
            </a:r>
          </a:p>
          <a:p>
            <a:r>
              <a:rPr lang="pt-BR" b="1" dirty="0"/>
              <a:t>Nota 02</a:t>
            </a:r>
            <a:r>
              <a:rPr lang="pt-BR" dirty="0"/>
              <a:t>: Estão preservados todas as atribuições do TCU</a:t>
            </a:r>
          </a:p>
          <a:p>
            <a:r>
              <a:rPr lang="pt-BR" b="1" dirty="0"/>
              <a:t>Nota 03</a:t>
            </a:r>
            <a:r>
              <a:rPr lang="pt-BR" dirty="0"/>
              <a:t>: O acordo de leniência é o início da alavancagem investigativa e ressarcimento ao erário (não o fim)</a:t>
            </a:r>
          </a:p>
        </p:txBody>
      </p:sp>
    </p:spTree>
    <p:extLst>
      <p:ext uri="{BB962C8B-B14F-4D97-AF65-F5344CB8AC3E}">
        <p14:creationId xmlns:p14="http://schemas.microsoft.com/office/powerpoint/2010/main" val="1948210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0" y="1349896"/>
            <a:ext cx="903649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RUBRICA COM NATUREZA DE SANÇÃO</a:t>
            </a:r>
          </a:p>
          <a:p>
            <a:r>
              <a:rPr lang="pt-BR" b="1" dirty="0">
                <a:solidFill>
                  <a:schemeClr val="tx2"/>
                </a:solidFill>
              </a:rPr>
              <a:t>MULTA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297998"/>
            <a:ext cx="3960440" cy="293931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284983"/>
            <a:ext cx="3316584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85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1052736"/>
            <a:ext cx="871296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pt-BR" sz="3000" b="1" dirty="0"/>
              <a:t> Cálculo da Multa da LAC:</a:t>
            </a:r>
          </a:p>
          <a:p>
            <a:endParaRPr lang="pt-BR" sz="28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600" dirty="0"/>
              <a:t>Os parâmetros para o cálculo da multa da LAC estão definidos nos </a:t>
            </a:r>
            <a:r>
              <a:rPr lang="pt-BR" sz="2600" dirty="0" err="1"/>
              <a:t>arts</a:t>
            </a:r>
            <a:r>
              <a:rPr lang="pt-BR" sz="2600" dirty="0"/>
              <a:t>. 17 a 23 do Decreto n° 8.420/2015: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17: estabelece os fatores agravantes específicos ao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18: estabelece o valor a ser deduzido em função dos fatores atenuantes;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20: estabelece os limites mínimo e máximo da multa da LAC para 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O Decreto prevê regras para dosimetria da multa.</a:t>
            </a:r>
          </a:p>
          <a:p>
            <a:endParaRPr lang="pt-B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58789" y="815833"/>
            <a:ext cx="7137547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547664" y="1362397"/>
            <a:ext cx="8051250" cy="545097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2378471"/>
            <a:ext cx="4427984" cy="44795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563888" y="1820919"/>
            <a:ext cx="5121323" cy="49924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>
                <a:solidFill>
                  <a:schemeClr val="bg1"/>
                </a:solidFill>
                <a:cs typeface="Arial" pitchFamily="34" charset="0"/>
              </a:rPr>
              <a:t>Natureza;</a:t>
            </a: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 Pilares;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Fluxo;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Fases da negociação;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Considerações Finais.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785091" y="996657"/>
            <a:ext cx="90701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pt-BR" sz="4600" i="0" u="none" strike="noStrike" kern="0" cap="none" spc="600" normalizeH="0" baseline="0" noProof="0" dirty="0">
                <a:ln>
                  <a:noFill/>
                </a:ln>
                <a:solidFill>
                  <a:srgbClr val="39AEA9"/>
                </a:solidFill>
                <a:effectLst/>
                <a:uLnTx/>
                <a:uFillTx/>
                <a:latin typeface="Century Gothic" panose="020B0502020202020204" pitchFamily="34" charset="0"/>
              </a:rPr>
              <a:t>SUMÁRIO</a:t>
            </a:r>
          </a:p>
        </p:txBody>
      </p:sp>
    </p:spTree>
    <p:extLst>
      <p:ext uri="{BB962C8B-B14F-4D97-AF65-F5344CB8AC3E}">
        <p14:creationId xmlns:p14="http://schemas.microsoft.com/office/powerpoint/2010/main" val="14395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26637295"/>
              </p:ext>
            </p:extLst>
          </p:nvPr>
        </p:nvGraphicFramePr>
        <p:xfrm>
          <a:off x="0" y="1700808"/>
          <a:ext cx="9144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2627784" y="1023371"/>
            <a:ext cx="8229600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Aft>
                <a:spcPts val="600"/>
              </a:spcAft>
              <a:buNone/>
            </a:pPr>
            <a:r>
              <a:rPr lang="pt-BR" sz="3200" b="1" dirty="0">
                <a:solidFill>
                  <a:schemeClr val="tx2"/>
                </a:solidFill>
              </a:rPr>
              <a:t>Dosimetria da multa LAC</a:t>
            </a:r>
          </a:p>
        </p:txBody>
      </p:sp>
    </p:spTree>
    <p:extLst>
      <p:ext uri="{BB962C8B-B14F-4D97-AF65-F5344CB8AC3E}">
        <p14:creationId xmlns:p14="http://schemas.microsoft.com/office/powerpoint/2010/main" val="14830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76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5"/>
          <p:cNvSpPr txBox="1">
            <a:spLocks/>
          </p:cNvSpPr>
          <p:nvPr/>
        </p:nvSpPr>
        <p:spPr>
          <a:xfrm>
            <a:off x="0" y="1124744"/>
            <a:ext cx="903649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RUBRICA COM NATUREZA DE RESSARCIMENTO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627784" y="3284984"/>
            <a:ext cx="4139082" cy="2062103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3200" dirty="0"/>
              <a:t>DANO</a:t>
            </a:r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r>
              <a:rPr lang="pt-BR" sz="3200" dirty="0"/>
              <a:t>VANTAGEM INDEVIDA</a:t>
            </a:r>
          </a:p>
        </p:txBody>
      </p:sp>
    </p:spTree>
    <p:extLst>
      <p:ext uri="{BB962C8B-B14F-4D97-AF65-F5344CB8AC3E}">
        <p14:creationId xmlns:p14="http://schemas.microsoft.com/office/powerpoint/2010/main" val="1308596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4" name="Espaço Reservado para Conteúdo 19"/>
          <p:cNvSpPr txBox="1">
            <a:spLocks/>
          </p:cNvSpPr>
          <p:nvPr/>
        </p:nvSpPr>
        <p:spPr>
          <a:xfrm>
            <a:off x="457200" y="2132856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dirty="0"/>
              <a:t>Conceito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Sinônimo de prejuízo </a:t>
            </a:r>
            <a:r>
              <a:rPr lang="mr-IN" sz="2400" dirty="0"/>
              <a:t>–</a:t>
            </a:r>
            <a:r>
              <a:rPr lang="pt-BR" sz="2400" dirty="0"/>
              <a:t> Pode ser patrimonial ou não.</a:t>
            </a:r>
          </a:p>
          <a:p>
            <a:pPr marL="457200" lvl="1" indent="0">
              <a:buNone/>
            </a:pPr>
            <a:endParaRPr lang="pt-BR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Superfaturamento por sobrepreço ou inexecução contratual;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u="sng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u="sng" dirty="0"/>
              <a:t>Perspectiva da vítima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707905" y="1620089"/>
            <a:ext cx="129614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251964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b="1" dirty="0"/>
              <a:t>O que diz a LAC – Dano: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6</a:t>
            </a:r>
            <a:r>
              <a:rPr lang="pt-BR" sz="2000" u="sng" baseline="30000" dirty="0"/>
              <a:t>o</a:t>
            </a:r>
            <a:r>
              <a:rPr lang="pt-BR" sz="2000" dirty="0"/>
              <a:t>, § 3</a:t>
            </a:r>
            <a:r>
              <a:rPr lang="pt-BR" sz="2000" u="sng" baseline="30000" dirty="0"/>
              <a:t>o</a:t>
            </a:r>
            <a:r>
              <a:rPr lang="pt-BR" sz="2000" dirty="0"/>
              <a:t>  A aplicação das sanções previstas neste artigo não exclui, em qualquer hipótese, a obrigação da reparação integral do </a:t>
            </a:r>
            <a:r>
              <a:rPr lang="pt-BR" sz="2000" b="1" dirty="0"/>
              <a:t>dano</a:t>
            </a:r>
            <a:r>
              <a:rPr lang="pt-BR" sz="2000" dirty="0"/>
              <a:t> causado.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13.  A instauração de processo administrativo específico de reparação integral do </a:t>
            </a:r>
            <a:r>
              <a:rPr lang="pt-BR" sz="2000" b="1" dirty="0"/>
              <a:t>dano</a:t>
            </a:r>
            <a:r>
              <a:rPr lang="pt-BR" sz="2000" dirty="0"/>
              <a:t> não prejudica a aplicação imediata das sanções estabelecidas nesta Lei.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16, § 3</a:t>
            </a:r>
            <a:r>
              <a:rPr lang="pt-BR" sz="2000" u="sng" baseline="30000" dirty="0"/>
              <a:t>o</a:t>
            </a:r>
            <a:r>
              <a:rPr lang="pt-BR" sz="2000" dirty="0"/>
              <a:t>  O acordo de leniência não exime a pessoa jurídica da obrigação de reparar integralmente o </a:t>
            </a:r>
            <a:r>
              <a:rPr lang="pt-BR" sz="2000" b="1" dirty="0"/>
              <a:t>dano</a:t>
            </a:r>
            <a:r>
              <a:rPr lang="pt-BR" sz="2000" dirty="0"/>
              <a:t> causado.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21, Parágrafo único.  A condenação torna certa a obrigação de reparar, integralmente, o </a:t>
            </a:r>
            <a:r>
              <a:rPr lang="pt-BR" sz="2000" b="1" dirty="0"/>
              <a:t>dano</a:t>
            </a:r>
            <a:r>
              <a:rPr lang="pt-BR" sz="2000" dirty="0"/>
              <a:t> causado pelo ilícito, cujo valor será apurado em posterior liquidação, se não constar expressamente da sentença.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474778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764704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sz="2400" b="1" dirty="0"/>
              <a:t>Conceito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200" dirty="0"/>
              <a:t>Ganhos obtidos ou pretendidos pela pessoa jurídica que não ocorreriam sem a prática do ato lesivo, somado, quando for o caso, ao valor correspondente a qualquer vantagem indevida prometida ou dada a agente público ou a terceiros a ele relacionados (Decreto 8.420, Art. 20, § 2</a:t>
            </a:r>
            <a:r>
              <a:rPr lang="pt-BR" sz="2200" strike="sngStrike" dirty="0"/>
              <a:t>º</a:t>
            </a:r>
            <a:r>
              <a:rPr lang="pt-BR" sz="2200" dirty="0"/>
              <a:t>). Engloba:</a:t>
            </a:r>
          </a:p>
          <a:p>
            <a:pPr marL="457200" lvl="1" indent="0" algn="just">
              <a:buNone/>
            </a:pPr>
            <a:endParaRPr lang="pt-BR" sz="2200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Lucro superior à média do mercado;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Valores pagos a título de propina;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Superfaturamento por sobrepreço ou inexecução contratual; </a:t>
            </a:r>
          </a:p>
          <a:p>
            <a:pPr lvl="2" algn="just">
              <a:buFont typeface="Wingdings" panose="05000000000000000000" pitchFamily="2" charset="2"/>
              <a:buChar char="ü"/>
            </a:pPr>
            <a:endParaRPr lang="pt-BR" sz="1800" u="sng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00" u="sng" dirty="0"/>
              <a:t>Perspectiva do autor do ato lesivo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81699" y="1332057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938569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844824"/>
            <a:ext cx="8229600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b="1" dirty="0"/>
              <a:t>O que diz a LAC – Vantagem indevida: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6</a:t>
            </a:r>
            <a:r>
              <a:rPr lang="pt-BR" sz="2000" u="sng" baseline="30000" dirty="0"/>
              <a:t>o</a:t>
            </a:r>
            <a:r>
              <a:rPr lang="pt-BR" sz="2000" dirty="0"/>
              <a:t>, I - multa, no valor de 0,1% (um décimo por cento) a 20% (vinte por cento) do faturamento bruto do último exercício anterior ao da instauração do processo administrativo, excluídos os tributos, a qual nunca será inferior à </a:t>
            </a:r>
            <a:r>
              <a:rPr lang="pt-BR" sz="2000" b="1" dirty="0"/>
              <a:t>vantagem auferida</a:t>
            </a:r>
            <a:r>
              <a:rPr lang="pt-BR" sz="2000" dirty="0"/>
              <a:t>, quando for possível sua estimação; 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7</a:t>
            </a:r>
            <a:r>
              <a:rPr lang="pt-BR" sz="2000" u="sng" baseline="30000" dirty="0"/>
              <a:t>o</a:t>
            </a:r>
            <a:r>
              <a:rPr lang="pt-BR" sz="2000" dirty="0"/>
              <a:t>  Serão levados em consideração na aplicação das sanções: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II - a </a:t>
            </a:r>
            <a:r>
              <a:rPr lang="pt-BR" sz="2000" b="1" dirty="0"/>
              <a:t>vantagem auferida ou pretendida</a:t>
            </a:r>
            <a:r>
              <a:rPr lang="pt-BR" sz="2000" dirty="0"/>
              <a:t> pelo infrator;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19. Sanções na ação judicial: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I - perdimento dos bens, direitos ou valores que representem </a:t>
            </a:r>
            <a:r>
              <a:rPr lang="pt-BR" sz="2000" b="1" dirty="0"/>
              <a:t>vantagem</a:t>
            </a:r>
            <a:r>
              <a:rPr lang="pt-BR" sz="2000" dirty="0"/>
              <a:t> ou proveito direta ou indiretamente obtidos da infração, ressalvado o direito do lesado ou de terceiro de boa-fé;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59295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18864" y="1869728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ym typeface="Wingdings"/>
              </a:rPr>
              <a:t>Em muitos casos a vantagem indevida já englobará o dano, sem necessidade de identificá-lo</a:t>
            </a:r>
            <a:endParaRPr lang="pt-BR" dirty="0"/>
          </a:p>
        </p:txBody>
      </p:sp>
      <p:grpSp>
        <p:nvGrpSpPr>
          <p:cNvPr id="6" name="Grupo 2"/>
          <p:cNvGrpSpPr/>
          <p:nvPr/>
        </p:nvGrpSpPr>
        <p:grpSpPr>
          <a:xfrm>
            <a:off x="846878" y="3356992"/>
            <a:ext cx="7397529" cy="1817885"/>
            <a:chOff x="0" y="2902310"/>
            <a:chExt cx="9005777" cy="2504168"/>
          </a:xfrm>
        </p:grpSpPr>
        <p:cxnSp>
          <p:nvCxnSpPr>
            <p:cNvPr id="7" name="Conector reto 6"/>
            <p:cNvCxnSpPr/>
            <p:nvPr/>
          </p:nvCxnSpPr>
          <p:spPr>
            <a:xfrm>
              <a:off x="2583712" y="5114282"/>
              <a:ext cx="4678325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2477386" y="4128982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2477386" y="3097609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7432158" y="4897717"/>
              <a:ext cx="144602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Custo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32158" y="3944317"/>
              <a:ext cx="1552354" cy="8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Preço</a:t>
              </a:r>
              <a:r>
                <a:rPr lang="pt-BR" dirty="0">
                  <a:solidFill>
                    <a:schemeClr val="tx2"/>
                  </a:solidFill>
                </a:rPr>
                <a:t> </a:t>
              </a:r>
              <a:r>
                <a:rPr lang="pt-BR" dirty="0"/>
                <a:t>médio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53423" y="2902310"/>
              <a:ext cx="1552354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Sobrepreço</a:t>
              </a:r>
            </a:p>
          </p:txBody>
        </p:sp>
        <p:cxnSp>
          <p:nvCxnSpPr>
            <p:cNvPr id="13" name="Conector de seta reta 23"/>
            <p:cNvCxnSpPr/>
            <p:nvPr/>
          </p:nvCxnSpPr>
          <p:spPr>
            <a:xfrm>
              <a:off x="1485000" y="3115329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de seta reta 24"/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2477386" y="3381153"/>
              <a:ext cx="2317898" cy="37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0" y="3753293"/>
              <a:ext cx="14743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Vantagem </a:t>
              </a:r>
            </a:p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indevida</a:t>
              </a:r>
            </a:p>
          </p:txBody>
        </p:sp>
        <p:cxnSp>
          <p:nvCxnSpPr>
            <p:cNvPr id="17" name="Conector de seta reta 27"/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2583712" y="4388991"/>
              <a:ext cx="2317898" cy="37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  <p:cxnSp>
          <p:nvCxnSpPr>
            <p:cNvPr id="19" name="Conector de seta reta 29"/>
            <p:cNvCxnSpPr/>
            <p:nvPr/>
          </p:nvCxnSpPr>
          <p:spPr>
            <a:xfrm>
              <a:off x="1764997" y="3115329"/>
              <a:ext cx="0" cy="1017199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0" name="CaixaDeTexto 19"/>
          <p:cNvSpPr txBox="1"/>
          <p:nvPr/>
        </p:nvSpPr>
        <p:spPr>
          <a:xfrm>
            <a:off x="251520" y="1052736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987824" y="5643245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Nota 1: </a:t>
            </a:r>
            <a:r>
              <a:rPr lang="pt-BR" sz="1400" b="1" dirty="0" err="1"/>
              <a:t>ability</a:t>
            </a:r>
            <a:r>
              <a:rPr lang="pt-BR" sz="1400" b="1" dirty="0"/>
              <a:t> </a:t>
            </a:r>
            <a:r>
              <a:rPr lang="pt-BR" sz="1400" b="1" dirty="0" err="1"/>
              <a:t>to</a:t>
            </a:r>
            <a:r>
              <a:rPr lang="pt-BR" sz="1400" b="1" dirty="0"/>
              <a:t> </a:t>
            </a:r>
            <a:r>
              <a:rPr lang="pt-BR" sz="1400" b="1" dirty="0" err="1"/>
              <a:t>pay</a:t>
            </a:r>
            <a:r>
              <a:rPr lang="pt-BR" sz="1400" b="1" dirty="0"/>
              <a:t> para o parcelamento</a:t>
            </a:r>
          </a:p>
          <a:p>
            <a:r>
              <a:rPr lang="pt-BR" sz="1400" b="1" dirty="0"/>
              <a:t>Nota 2: questões em aberto:</a:t>
            </a:r>
          </a:p>
          <a:p>
            <a:r>
              <a:rPr lang="pt-BR" sz="1400" b="1" dirty="0"/>
              <a:t>	(a) </a:t>
            </a:r>
            <a:r>
              <a:rPr lang="pt-BR" sz="1400" b="1" dirty="0" err="1"/>
              <a:t>ability</a:t>
            </a:r>
            <a:r>
              <a:rPr lang="pt-BR" sz="1400" b="1" dirty="0"/>
              <a:t> </a:t>
            </a:r>
            <a:r>
              <a:rPr lang="pt-BR" sz="1400" b="1" dirty="0" err="1"/>
              <a:t>to</a:t>
            </a:r>
            <a:r>
              <a:rPr lang="pt-BR" sz="1400" b="1" dirty="0"/>
              <a:t> </a:t>
            </a:r>
            <a:r>
              <a:rPr lang="pt-BR" sz="1400" b="1" dirty="0" err="1"/>
              <a:t>pay</a:t>
            </a:r>
            <a:r>
              <a:rPr lang="pt-BR" sz="1400" b="1" dirty="0"/>
              <a:t> para estimativa de valor</a:t>
            </a:r>
          </a:p>
          <a:p>
            <a:r>
              <a:rPr lang="pt-BR" sz="1400" b="1" dirty="0"/>
              <a:t>	(b) valor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555048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marcohailer.blog.uol.com.br/images/pensa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5" y="3717032"/>
            <a:ext cx="2808289" cy="299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uvem 4"/>
          <p:cNvSpPr/>
          <p:nvPr/>
        </p:nvSpPr>
        <p:spPr>
          <a:xfrm>
            <a:off x="2987824" y="1269379"/>
            <a:ext cx="5796211" cy="345576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indent="0" algn="ctr">
              <a:spcAft>
                <a:spcPts val="600"/>
              </a:spcAft>
              <a:buNone/>
            </a:pPr>
            <a:r>
              <a:rPr lang="pt-BR" sz="3200" b="1" dirty="0">
                <a:solidFill>
                  <a:schemeClr val="bg1"/>
                </a:solidFill>
              </a:rPr>
              <a:t>E o que cobrar em um acordo de leniência? A vantagem indevida ou o dano causado?</a:t>
            </a:r>
          </a:p>
        </p:txBody>
      </p:sp>
    </p:spTree>
    <p:extLst>
      <p:ext uri="{BB962C8B-B14F-4D97-AF65-F5344CB8AC3E}">
        <p14:creationId xmlns:p14="http://schemas.microsoft.com/office/powerpoint/2010/main" val="1403021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764704"/>
            <a:ext cx="8435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 (MODELO CGU/AGU) 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endParaRPr lang="pt-BR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/>
              <a:t>Lucro superior à média do mercado;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881699" y="1476073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18864" y="4589839"/>
            <a:ext cx="8229600" cy="19355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3600" dirty="0">
              <a:solidFill>
                <a:schemeClr val="tx2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/>
              <a:t>Superfaturamento por sobrepreço ou inexecução contratual;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968789" y="4221088"/>
            <a:ext cx="120642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61739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052736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50000"/>
                  </a:schemeClr>
                </a:solidFill>
              </a:rPr>
              <a:t>Natureza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651" y="2031811"/>
            <a:ext cx="9145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dirty="0"/>
              <a:t>Instrumento de prevenção e combate à corrupção;</a:t>
            </a:r>
          </a:p>
          <a:p>
            <a:pPr>
              <a:buClr>
                <a:schemeClr val="tx2"/>
              </a:buClr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200" dirty="0"/>
              <a:t> Mecanismo de Justiça Consensual.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6" y="4221088"/>
            <a:ext cx="4024146" cy="239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33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121881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271832" y="2060848"/>
            <a:ext cx="8686800" cy="28083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buFont typeface="Wingdings" panose="05000000000000000000" pitchFamily="2" charset="2"/>
              <a:buChar char="v"/>
            </a:pPr>
            <a:r>
              <a:rPr lang="pt-BR" sz="2600" b="1" dirty="0"/>
              <a:t>Metodologia proposta para quantificação da vantagem indevida: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Delimitação do ilícito praticado e especificação do lapso temporal em que ele foi praticado;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Identificação dos contratos contaminados pela prática do ilícito e pagamentos recebidos referentes a tais contratos;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Identificação do lucro pretendido ou auferido (o maior deles);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Acréscimo dos valores pagos a título de propina (DANO).</a:t>
            </a:r>
            <a:endParaRPr lang="pt-BR" sz="2600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658535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57200" y="213285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Elaboração dos termos do acordo:</a:t>
            </a:r>
          </a:p>
          <a:p>
            <a:pPr marL="0" indent="0">
              <a:buNone/>
            </a:pPr>
            <a:endParaRPr lang="pt-BR" b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/>
              <a:t>Reunião entre as partes para a elaboração dos termos do “contrato” com os compromissos e obrigações assumidos;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 err="1"/>
              <a:t>Ability</a:t>
            </a:r>
            <a:r>
              <a:rPr lang="pt-BR" sz="2800" dirty="0"/>
              <a:t> </a:t>
            </a:r>
            <a:r>
              <a:rPr lang="pt-BR" sz="2800" dirty="0" err="1"/>
              <a:t>to</a:t>
            </a:r>
            <a:r>
              <a:rPr lang="pt-BR" sz="2800" dirty="0"/>
              <a:t> </a:t>
            </a:r>
            <a:r>
              <a:rPr lang="pt-BR" sz="2800" dirty="0" err="1"/>
              <a:t>pay</a:t>
            </a:r>
            <a:r>
              <a:rPr lang="pt-BR" sz="2800" dirty="0"/>
              <a:t> para parcelamento.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5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57200" y="177281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Assinatura do Acordo</a:t>
            </a: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Monitoramento do acordo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tx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0" y="2348880"/>
            <a:ext cx="2862312" cy="168601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683484"/>
            <a:ext cx="2880320" cy="212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06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349479"/>
            <a:ext cx="9108504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6 empresas relacionadas à Operação “Lava Jato” declaradas inidôneas;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Encerradas as negociações com 6 empresas;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10 </a:t>
            </a:r>
            <a:r>
              <a:rPr lang="pt-BR" sz="2600" dirty="0" err="1"/>
              <a:t>PARs</a:t>
            </a:r>
            <a:r>
              <a:rPr lang="pt-BR" sz="2600" dirty="0"/>
              <a:t> em fase de instrução;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11 </a:t>
            </a:r>
            <a:r>
              <a:rPr lang="pt-BR" sz="2600" dirty="0" err="1"/>
              <a:t>PARs</a:t>
            </a:r>
            <a:r>
              <a:rPr lang="pt-BR" sz="2600" dirty="0"/>
              <a:t> em aberto (aguardando as investigações no acordo de leniência);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14 negociações em andamento;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2 acordos de leniência celebrados;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EF33CF-8886-4866-9EE5-D23121F4264E}"/>
              </a:ext>
            </a:extLst>
          </p:cNvPr>
          <p:cNvSpPr txBox="1"/>
          <p:nvPr/>
        </p:nvSpPr>
        <p:spPr>
          <a:xfrm>
            <a:off x="1547664" y="672370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271587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47664" y="836712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844824"/>
            <a:ext cx="9108504" cy="3564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800" dirty="0"/>
              <a:t>Existe necessidade de aprimoramento da lei?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800" dirty="0"/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pt-BR" sz="2800" dirty="0"/>
              <a:t>Atuação conjunta entre as instituições;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</a:pPr>
            <a:endParaRPr lang="pt-BR" sz="2800" dirty="0"/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800" dirty="0"/>
              <a:t>Visão ampla do problema (Ressarcimento).</a:t>
            </a:r>
          </a:p>
        </p:txBody>
      </p:sp>
    </p:spTree>
    <p:extLst>
      <p:ext uri="{BB962C8B-B14F-4D97-AF65-F5344CB8AC3E}">
        <p14:creationId xmlns:p14="http://schemas.microsoft.com/office/powerpoint/2010/main" val="576458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37413" y="1586241"/>
            <a:ext cx="597549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Muito obrigado!</a:t>
            </a:r>
          </a:p>
          <a:p>
            <a:endParaRPr lang="pt-BR" sz="2400" dirty="0"/>
          </a:p>
          <a:p>
            <a:endParaRPr lang="pt-BR" sz="2400" dirty="0"/>
          </a:p>
          <a:p>
            <a:pPr algn="ctr"/>
            <a:r>
              <a:rPr lang="pt-BR" sz="2800" b="1" dirty="0"/>
              <a:t>Wagner de Campos Rosário</a:t>
            </a:r>
          </a:p>
          <a:p>
            <a:pPr algn="ctr"/>
            <a:r>
              <a:rPr lang="pt-BR" sz="2400" dirty="0"/>
              <a:t>Ministro de Estado da Transparência e Controladoria-Geral da União</a:t>
            </a:r>
          </a:p>
          <a:p>
            <a:pPr algn="ctr"/>
            <a:r>
              <a:rPr lang="pt-BR" sz="2400" dirty="0"/>
              <a:t>E-mail: </a:t>
            </a:r>
            <a:r>
              <a:rPr lang="pt-BR" sz="2400" dirty="0">
                <a:hlinkClick r:id="rId2"/>
              </a:rPr>
              <a:t>gm.agenda@cgu.gov.br</a:t>
            </a:r>
            <a:endParaRPr lang="pt-BR" sz="2400" dirty="0"/>
          </a:p>
          <a:p>
            <a:pPr algn="ctr"/>
            <a:r>
              <a:rPr lang="pt-BR" sz="2400" dirty="0"/>
              <a:t>Telefone: +55 (61) 2020-7241</a:t>
            </a:r>
          </a:p>
          <a:p>
            <a:endParaRPr lang="pt-BR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D5510E-4F50-4914-9295-17789C2F9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97" y="5667153"/>
            <a:ext cx="3420319" cy="8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9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854151"/>
            <a:ext cx="8424936" cy="6306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chemeClr val="tx2"/>
                </a:solidFill>
              </a:rPr>
              <a:t>Estrutura Normativa - </a:t>
            </a:r>
            <a:r>
              <a:rPr lang="en-GB" altLang="pt-BR" sz="36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</a:p>
          <a:p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Entrada </a:t>
            </a:r>
            <a:r>
              <a:rPr lang="en-GB" altLang="pt-BR" sz="1800" b="1" dirty="0" err="1">
                <a:solidFill>
                  <a:schemeClr val="tx2"/>
                </a:solidFill>
                <a:latin typeface="Calibri" pitchFamily="34" charset="0"/>
              </a:rPr>
              <a:t>em</a:t>
            </a:r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GB" altLang="pt-BR" sz="1800" b="1" dirty="0" err="1">
                <a:solidFill>
                  <a:schemeClr val="tx2"/>
                </a:solidFill>
                <a:latin typeface="Calibri" pitchFamily="34" charset="0"/>
              </a:rPr>
              <a:t>vigor</a:t>
            </a:r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 - 29/01/2014</a:t>
            </a:r>
            <a:endParaRPr lang="en-GB" altLang="pt-BR" sz="1600" b="1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altLang="pt-BR" sz="3600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sz="3600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9552" y="1322911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5536" y="1916832"/>
            <a:ext cx="806489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PRIORIDADE NA RESPONSABILIZAÇÃO DA PESSOA JURÍDICA (Lei 8666/93)</a:t>
            </a: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FOCO NO VIÉS ECONÔMICO E FINANCEIRO DA CORRUPÇÃO</a:t>
            </a: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ESTADO E SETOR PRIVADO JUNTOS CONTRA A CORRUPÇÃO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66680"/>
            <a:ext cx="3279856" cy="1134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2704976" cy="11760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5584927"/>
            <a:ext cx="2348589" cy="122844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84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84584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628602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554942" y="2532305"/>
            <a:ext cx="8337538" cy="38164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 b="1" dirty="0"/>
              <a:t>Principais características: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/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Possibilidade de celebração de acordo de leniência;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ym typeface="Wingdings" pitchFamily="2" charset="2"/>
              </a:rPr>
              <a:t>Mudança de comportamento;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380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70182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412776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59606" y="1988840"/>
            <a:ext cx="8424936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b="1" dirty="0"/>
              <a:t>Acordo de Leniência: 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É o ajuste que permite ao infrator participar da investigação e colaborar com a apuração da autoria e materialidade dos ilícitos em troca de determinados benefícios;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b="1" dirty="0"/>
              <a:t>Competência: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/>
              <a:t>Autoridade máxima de órgão ou entidade.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/>
              <a:t>No âmbito do PEF ou Administração Pública Estrangeira: </a:t>
            </a:r>
            <a:r>
              <a:rPr lang="pt-BR" altLang="pt-BR" sz="1800" b="1" u="sng" dirty="0"/>
              <a:t>CGU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A celebração do acordo de leniência interrompe o prazo prescricional (180 dias);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Acordo descumprido </a:t>
            </a:r>
            <a:r>
              <a:rPr lang="pt-BR" altLang="pt-BR" sz="2000" dirty="0">
                <a:sym typeface="Wingdings" pitchFamily="2" charset="2"/>
              </a:rPr>
              <a:t> impossibilidade de celebrar novo acordo por 3 anos.</a:t>
            </a: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val="36751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773832"/>
            <a:ext cx="8424936" cy="6389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484586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 err="1">
                <a:solidFill>
                  <a:schemeClr val="tx2"/>
                </a:solidFill>
                <a:latin typeface="Calibri" pitchFamily="34" charset="0"/>
              </a:rPr>
              <a:t>Infralegal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251520" y="2204864"/>
            <a:ext cx="8712968" cy="46085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000" b="1" dirty="0"/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Regulamenta a Lei nº 12.846/2013.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u="sng" dirty="0"/>
              <a:t>Portaria Interministerial CGU/AGU n° 2278, de 15/12/2016:</a:t>
            </a:r>
          </a:p>
          <a:p>
            <a:pPr marL="742950" lvl="2" indent="-342900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dirty="0"/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Dispõe sobre a avaliação de programas de integridade de pessoas jurídicas.</a:t>
            </a:r>
            <a:endParaRPr lang="pt-BR" altLang="pt-BR" sz="2000" dirty="0"/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dirty="0"/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9809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56087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472" y="1124744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2200" dirty="0">
              <a:solidFill>
                <a:schemeClr val="tx2"/>
              </a:solidFill>
            </a:endParaRPr>
          </a:p>
          <a:p>
            <a:pPr lvl="1" algn="just"/>
            <a:r>
              <a:rPr lang="pt-BR" sz="2400" b="1" u="sng" dirty="0"/>
              <a:t>Requisitos do Acordo de Leniência:</a:t>
            </a:r>
          </a:p>
          <a:p>
            <a:pPr lvl="1" algn="just"/>
            <a:endParaRPr lang="pt-BR" sz="2400" u="sng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seja a primeira a se manifestar sobre seu interesse em cooperar para a apuração do ato ilícito; </a:t>
            </a:r>
          </a:p>
          <a:p>
            <a:pPr lvl="1" algn="just"/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cesse completamente seu envolvimento na infração investigada a partir da data de propositura do acordo;</a:t>
            </a:r>
          </a:p>
          <a:p>
            <a:pPr lvl="1" algn="just"/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admita sua participação no ilícito e coopere plena e permanentemente com as investigações e o processo administrativo, comparecendo, sob suas expensas, sempre que solicitada, a todos os atos processuais, até seu encerramento.</a:t>
            </a:r>
          </a:p>
          <a:p>
            <a:pPr lvl="1" algn="just"/>
            <a:endParaRPr lang="pt-BR" sz="2400" dirty="0">
              <a:solidFill>
                <a:schemeClr val="tx2"/>
              </a:solidFill>
            </a:endParaRPr>
          </a:p>
          <a:p>
            <a:pPr algn="just"/>
            <a:endParaRPr lang="pt-BR" sz="2200" dirty="0">
              <a:solidFill>
                <a:schemeClr val="tx2"/>
              </a:solidFill>
            </a:endParaRPr>
          </a:p>
          <a:p>
            <a:pPr algn="just"/>
            <a:endParaRPr lang="pt-BR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5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56087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5727" y="1124744"/>
            <a:ext cx="889248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1 ) </a:t>
            </a:r>
            <a:r>
              <a:rPr lang="pt-BR" sz="2400" b="1" dirty="0"/>
              <a:t>Alavancagem investigativa</a:t>
            </a:r>
            <a:r>
              <a:rPr lang="pt-BR" sz="2200" dirty="0"/>
              <a:t>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pt-BR" sz="2200" dirty="0"/>
              <a:t>Identificação dos demais envolvidos na infração, quando houver;</a:t>
            </a:r>
          </a:p>
          <a:p>
            <a:pPr marL="800100" lvl="1" indent="-342900">
              <a:buFont typeface="Wingdings" charset="2"/>
              <a:buChar char="ü"/>
            </a:pPr>
            <a:r>
              <a:rPr lang="pt-BR" sz="2200" dirty="0"/>
              <a:t>Obtenção célere de informações;</a:t>
            </a:r>
          </a:p>
          <a:p>
            <a:pPr marL="1714500" lvl="3" indent="-342900">
              <a:buFont typeface="Arial" charset="0"/>
              <a:buChar char="•"/>
            </a:pPr>
            <a:endParaRPr lang="pt-BR" sz="2200" dirty="0"/>
          </a:p>
          <a:p>
            <a:r>
              <a:rPr lang="pt-BR" sz="2200" dirty="0"/>
              <a:t>2) </a:t>
            </a:r>
            <a:r>
              <a:rPr lang="pt-BR" sz="2400" b="1" dirty="0"/>
              <a:t>Aumento dos indicadores de Recuperação de Ativos</a:t>
            </a:r>
            <a:r>
              <a:rPr lang="pt-BR" sz="2200" dirty="0"/>
              <a:t>;</a:t>
            </a:r>
          </a:p>
          <a:p>
            <a:endParaRPr lang="pt-BR" sz="2200" dirty="0"/>
          </a:p>
          <a:p>
            <a:r>
              <a:rPr lang="pt-BR" sz="2200" dirty="0"/>
              <a:t>3) </a:t>
            </a:r>
            <a:r>
              <a:rPr lang="pt-BR" sz="2400" b="1" dirty="0"/>
              <a:t>Efetivos Programas de Integridade (</a:t>
            </a:r>
            <a:r>
              <a:rPr lang="pt-BR" sz="2400" b="1" i="1" dirty="0" err="1"/>
              <a:t>compliance</a:t>
            </a:r>
            <a:r>
              <a:rPr lang="pt-BR" sz="2400" b="1" dirty="0"/>
              <a:t>);</a:t>
            </a:r>
            <a:endParaRPr lang="pt-BR" sz="2200" b="1" dirty="0"/>
          </a:p>
          <a:p>
            <a:endParaRPr lang="pt-BR" sz="2200" dirty="0"/>
          </a:p>
          <a:p>
            <a:r>
              <a:rPr lang="pt-BR" sz="2200" dirty="0"/>
              <a:t>4) </a:t>
            </a:r>
            <a:r>
              <a:rPr lang="pt-BR" sz="2400" b="1" dirty="0"/>
              <a:t>Perda de benefícios (em caso de inadimplemento):</a:t>
            </a:r>
            <a:endParaRPr lang="pt-BR" sz="2200" b="1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Impedido de realizar novo acordo (3 anos);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Registro Nacional de Empresas Punidas;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Perda de isenções;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Cláusulas penais;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Execução do acordo;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Penalidades da lei de improbidade administrativa.</a:t>
            </a:r>
          </a:p>
          <a:p>
            <a:pPr marL="800100" lvl="1" indent="-342900">
              <a:buFont typeface="Arial" charset="0"/>
              <a:buChar char="•"/>
            </a:pPr>
            <a:endParaRPr lang="pt-BR" sz="2200" dirty="0">
              <a:solidFill>
                <a:schemeClr val="tx2"/>
              </a:solidFill>
            </a:endParaRPr>
          </a:p>
          <a:p>
            <a:pPr lvl="1"/>
            <a:r>
              <a:rPr lang="pt-BR" sz="2200" dirty="0">
                <a:solidFill>
                  <a:schemeClr val="tx2"/>
                </a:solidFill>
              </a:rPr>
              <a:t>	</a:t>
            </a:r>
          </a:p>
          <a:p>
            <a:pPr lvl="1"/>
            <a:endParaRPr lang="pt-BR" sz="2200" dirty="0">
              <a:solidFill>
                <a:schemeClr val="tx2"/>
              </a:solidFill>
            </a:endParaRPr>
          </a:p>
          <a:p>
            <a:endParaRPr lang="pt-BR" sz="2200" dirty="0">
              <a:solidFill>
                <a:schemeClr val="tx2"/>
              </a:solidFill>
            </a:endParaRPr>
          </a:p>
          <a:p>
            <a:endParaRPr lang="pt-BR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1766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5325</TotalTime>
  <Words>1755</Words>
  <Application>Microsoft Office PowerPoint</Application>
  <PresentationFormat>Apresentação na tela (4:3)</PresentationFormat>
  <Paragraphs>291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3" baseType="lpstr">
      <vt:lpstr>ＭＳ Ｐゴシック</vt:lpstr>
      <vt:lpstr>Arial</vt:lpstr>
      <vt:lpstr>Calibri</vt:lpstr>
      <vt:lpstr>Century Gothic</vt:lpstr>
      <vt:lpstr>Mangal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Janildo Guedes Soares</dc:creator>
  <cp:lastModifiedBy>Ana Paula Lima Mollhoff</cp:lastModifiedBy>
  <cp:revision>104</cp:revision>
  <cp:lastPrinted>2017-10-04T21:43:17Z</cp:lastPrinted>
  <dcterms:created xsi:type="dcterms:W3CDTF">2015-04-24T19:58:02Z</dcterms:created>
  <dcterms:modified xsi:type="dcterms:W3CDTF">2017-11-17T17:16:12Z</dcterms:modified>
</cp:coreProperties>
</file>