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77" r:id="rId3"/>
    <p:sldId id="280" r:id="rId4"/>
    <p:sldId id="321" r:id="rId5"/>
    <p:sldId id="319" r:id="rId6"/>
    <p:sldId id="326" r:id="rId7"/>
    <p:sldId id="330" r:id="rId8"/>
    <p:sldId id="329" r:id="rId9"/>
    <p:sldId id="328" r:id="rId10"/>
    <p:sldId id="340" r:id="rId11"/>
    <p:sldId id="281" r:id="rId12"/>
    <p:sldId id="284" r:id="rId13"/>
    <p:sldId id="286" r:id="rId14"/>
    <p:sldId id="313" r:id="rId15"/>
    <p:sldId id="314" r:id="rId16"/>
    <p:sldId id="315" r:id="rId17"/>
    <p:sldId id="285" r:id="rId18"/>
    <p:sldId id="287" r:id="rId19"/>
    <p:sldId id="288" r:id="rId20"/>
    <p:sldId id="339" r:id="rId21"/>
    <p:sldId id="334" r:id="rId22"/>
    <p:sldId id="335" r:id="rId23"/>
    <p:sldId id="341" r:id="rId24"/>
    <p:sldId id="306" r:id="rId25"/>
    <p:sldId id="337" r:id="rId26"/>
    <p:sldId id="338" r:id="rId27"/>
    <p:sldId id="343" r:id="rId28"/>
    <p:sldId id="342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0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32867217384473E-2"/>
          <c:y val="0.12861112949116654"/>
          <c:w val="0.87643798089877545"/>
          <c:h val="0.804983387192207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Planilha1!$A$2:$A$6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Planilha1!$B$2:$B$6</c:f>
              <c:numCache>
                <c:formatCode>General</c:formatCode>
                <c:ptCount val="5"/>
                <c:pt idx="0">
                  <c:v>55212</c:v>
                </c:pt>
                <c:pt idx="1">
                  <c:v>86661</c:v>
                </c:pt>
                <c:pt idx="2">
                  <c:v>90167</c:v>
                </c:pt>
                <c:pt idx="3">
                  <c:v>102423</c:v>
                </c:pt>
                <c:pt idx="4">
                  <c:v>95238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E7-435B-83C3-98FECC7ECB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6987376"/>
        <c:axId val="816986544"/>
      </c:barChart>
      <c:catAx>
        <c:axId val="8169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6544"/>
        <c:crosses val="autoZero"/>
        <c:auto val="1"/>
        <c:lblAlgn val="ctr"/>
        <c:lblOffset val="100"/>
        <c:noMultiLvlLbl val="0"/>
      </c:catAx>
      <c:valAx>
        <c:axId val="816986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9159071594952"/>
          <c:y val="1.7591656106670999E-2"/>
          <c:w val="0.64961169538201369"/>
          <c:h val="0.88358202132745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Planilha1!$A$2:$A$9</c:f>
              <c:strCache>
                <c:ptCount val="8"/>
                <c:pt idx="0">
                  <c:v>Tratamento adicional</c:v>
                </c:pt>
                <c:pt idx="1">
                  <c:v>Processo decisório em curso</c:v>
                </c:pt>
                <c:pt idx="2">
                  <c:v>Pedido incompreensível </c:v>
                </c:pt>
                <c:pt idx="3">
                  <c:v>Pedido genérico</c:v>
                </c:pt>
                <c:pt idx="4">
                  <c:v>Informação classificada</c:v>
                </c:pt>
                <c:pt idx="5">
                  <c:v>Sigilo de outras legislações </c:v>
                </c:pt>
                <c:pt idx="6">
                  <c:v>Pedido desproporcional ou desarrazoado</c:v>
                </c:pt>
                <c:pt idx="7">
                  <c:v>Dados pessoais</c:v>
                </c:pt>
              </c:strCache>
            </c:strRef>
          </c:cat>
          <c:val>
            <c:numRef>
              <c:f>Planilha1!$B$2:$B$9</c:f>
              <c:numCache>
                <c:formatCode>0.00%</c:formatCode>
                <c:ptCount val="8"/>
                <c:pt idx="0">
                  <c:v>8.5199999999999998E-2</c:v>
                </c:pt>
                <c:pt idx="1">
                  <c:v>5.8500000000000003E-2</c:v>
                </c:pt>
                <c:pt idx="2">
                  <c:v>9.6299999999999997E-2</c:v>
                </c:pt>
                <c:pt idx="3">
                  <c:v>0.12540000000000001</c:v>
                </c:pt>
                <c:pt idx="4" formatCode="0%">
                  <c:v>9.0700000000000003E-2</c:v>
                </c:pt>
                <c:pt idx="5">
                  <c:v>0.1424</c:v>
                </c:pt>
                <c:pt idx="6">
                  <c:v>7.4099999999999999E-2</c:v>
                </c:pt>
                <c:pt idx="7">
                  <c:v>0.3271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55-41FF-96C4-8152A3177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16984464"/>
        <c:axId val="816984048"/>
      </c:barChart>
      <c:catAx>
        <c:axId val="816984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4048"/>
        <c:crosses val="autoZero"/>
        <c:auto val="1"/>
        <c:lblAlgn val="ctr"/>
        <c:lblOffset val="100"/>
        <c:noMultiLvlLbl val="0"/>
      </c:catAx>
      <c:valAx>
        <c:axId val="816984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4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580788969418554"/>
          <c:y val="3.4375000000000003E-2"/>
          <c:w val="0.68570846978696687"/>
          <c:h val="0.875916338582677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Planilha1!$A$2:$A$5</c:f>
              <c:strCache>
                <c:ptCount val="4"/>
                <c:pt idx="0">
                  <c:v>Recuso ao chefe hieráquico</c:v>
                </c:pt>
                <c:pt idx="1">
                  <c:v>Recurso à autoridade máxima</c:v>
                </c:pt>
                <c:pt idx="2">
                  <c:v>Recurso à CGU</c:v>
                </c:pt>
                <c:pt idx="3">
                  <c:v>Recurso à CMRI</c:v>
                </c:pt>
              </c:strCache>
            </c:strRef>
          </c:cat>
          <c:val>
            <c:numRef>
              <c:f>Planilha1!$B$2:$B$5</c:f>
              <c:numCache>
                <c:formatCode>0.00%</c:formatCode>
                <c:ptCount val="4"/>
                <c:pt idx="0">
                  <c:v>7.4800000000000005E-2</c:v>
                </c:pt>
                <c:pt idx="1">
                  <c:v>2.1899999999999999E-2</c:v>
                </c:pt>
                <c:pt idx="2">
                  <c:v>1.14E-2</c:v>
                </c:pt>
                <c:pt idx="3">
                  <c:v>3.2000000000000002E-3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55-41FF-96C4-8152A3177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16984464"/>
        <c:axId val="816984048"/>
      </c:barChart>
      <c:catAx>
        <c:axId val="816984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4048"/>
        <c:crossesAt val="0"/>
        <c:auto val="1"/>
        <c:lblAlgn val="ctr"/>
        <c:lblOffset val="100"/>
        <c:noMultiLvlLbl val="0"/>
      </c:catAx>
      <c:valAx>
        <c:axId val="81698404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698446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F0503-008E-4B7D-B10E-06810B05A985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770BC-E9DC-47EF-B0B7-173653F0B3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462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860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9566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972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458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387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003B3-5A31-4444-9A15-1DE570DD381D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5538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560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33ED7E9-9E20-4954-9A72-AA1130DF85BF}" type="slidenum">
              <a:rPr lang="pt-BR" smtClean="0">
                <a:solidFill>
                  <a:prstClr val="black"/>
                </a:solidFill>
              </a:rPr>
              <a:pPr eaLnBrk="1" hangingPunct="1"/>
              <a:t>14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62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98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7" Type="http://schemas.openxmlformats.org/officeDocument/2006/relationships/image" Target="../media/image40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tmp"/><Relationship Id="rId5" Type="http://schemas.openxmlformats.org/officeDocument/2006/relationships/image" Target="../media/image38.tmp"/><Relationship Id="rId4" Type="http://schemas.openxmlformats.org/officeDocument/2006/relationships/image" Target="../media/image37.tm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mp"/><Relationship Id="rId2" Type="http://schemas.openxmlformats.org/officeDocument/2006/relationships/image" Target="../media/image39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tmp"/><Relationship Id="rId5" Type="http://schemas.openxmlformats.org/officeDocument/2006/relationships/image" Target="../media/image42.tmp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tmp"/><Relationship Id="rId4" Type="http://schemas.openxmlformats.org/officeDocument/2006/relationships/image" Target="../media/image45.tm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mp"/><Relationship Id="rId7" Type="http://schemas.openxmlformats.org/officeDocument/2006/relationships/image" Target="../media/image51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tmp"/><Relationship Id="rId5" Type="http://schemas.openxmlformats.org/officeDocument/2006/relationships/image" Target="../media/image49.tmp"/><Relationship Id="rId4" Type="http://schemas.openxmlformats.org/officeDocument/2006/relationships/image" Target="../media/image48.tm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09674" y="1165086"/>
            <a:ext cx="64674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de Acesso à Informação </a:t>
            </a:r>
          </a:p>
          <a:p>
            <a:pPr algn="ctr"/>
            <a:r>
              <a:rPr lang="pt-B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Trajetórias e Desafios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209674" y="6321371"/>
            <a:ext cx="646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Diretor de Transparência e Controle Social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308911" y="4719399"/>
            <a:ext cx="646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Otávio Moreira de Castro Neves </a:t>
            </a:r>
          </a:p>
        </p:txBody>
      </p:sp>
    </p:spTree>
    <p:extLst>
      <p:ext uri="{BB962C8B-B14F-4D97-AF65-F5344CB8AC3E}">
        <p14:creationId xmlns:p14="http://schemas.microsoft.com/office/powerpoint/2010/main" val="229457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323B7A"/>
              </a:solidFill>
              <a:effectLst/>
              <a:uLnTx/>
              <a:uFillTx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ector reto 12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ítulo 1"/>
          <p:cNvSpPr txBox="1">
            <a:spLocks/>
          </p:cNvSpPr>
          <p:nvPr/>
        </p:nvSpPr>
        <p:spPr>
          <a:xfrm>
            <a:off x="662510" y="27689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Trajetória –  Abertura dos pedidos e respostas da LAI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m 4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41" y="1674591"/>
            <a:ext cx="7200427" cy="384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35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74" y="1292265"/>
            <a:ext cx="5745501" cy="56198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1102486">
            <a:off x="3911484" y="2905214"/>
            <a:ext cx="3169321" cy="1508901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53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LAI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em manchetes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5" y="105775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ector reto 7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>
          <a:xfrm>
            <a:off x="606651" y="-49095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LAI em manchetes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557972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r="37435" b="43683"/>
          <a:stretch/>
        </p:blipFill>
        <p:spPr>
          <a:xfrm>
            <a:off x="899592" y="909854"/>
            <a:ext cx="7280844" cy="554348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7783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77" y="764704"/>
            <a:ext cx="7677150" cy="1685925"/>
          </a:xfrm>
          <a:prstGeom prst="rect">
            <a:avLst/>
          </a:prstGeom>
          <a:ln>
            <a:solidFill>
              <a:srgbClr val="000066"/>
            </a:solidFill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77" y="2636912"/>
            <a:ext cx="7219950" cy="3429000"/>
          </a:xfrm>
          <a:prstGeom prst="rect">
            <a:avLst/>
          </a:prstGeom>
          <a:ln>
            <a:solidFill>
              <a:srgbClr val="000066"/>
            </a:solidFill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1" y="5085184"/>
            <a:ext cx="6192688" cy="1600200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  <p:extLst>
      <p:ext uri="{BB962C8B-B14F-4D97-AF65-F5344CB8AC3E}">
        <p14:creationId xmlns:p14="http://schemas.microsoft.com/office/powerpoint/2010/main" val="1035721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m 1" descr="6-CORREIO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709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4356100" y="1916113"/>
            <a:ext cx="3887788" cy="6477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pt-BR" b="1">
                <a:solidFill>
                  <a:srgbClr val="000000"/>
                </a:solidFill>
                <a:latin typeface="Myriad Pro"/>
              </a:rPr>
              <a:t>Dados obtidos por meio da Lei de Acesso à Informação</a:t>
            </a:r>
          </a:p>
        </p:txBody>
      </p:sp>
      <p:pic>
        <p:nvPicPr>
          <p:cNvPr id="18436" name="Imagem 2" descr="6-CORREIO-DESTACAD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125413"/>
            <a:ext cx="9109076" cy="711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CaixaDeTexto 7"/>
          <p:cNvSpPr txBox="1">
            <a:spLocks noChangeArrowheads="1"/>
          </p:cNvSpPr>
          <p:nvPr/>
        </p:nvSpPr>
        <p:spPr bwMode="auto">
          <a:xfrm>
            <a:off x="6084169" y="6524625"/>
            <a:ext cx="305983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Source: Correio Braziliense</a:t>
            </a:r>
          </a:p>
        </p:txBody>
      </p:sp>
      <p:sp>
        <p:nvSpPr>
          <p:cNvPr id="7" name="Retângulo 6"/>
          <p:cNvSpPr/>
          <p:nvPr/>
        </p:nvSpPr>
        <p:spPr>
          <a:xfrm>
            <a:off x="539552" y="3356992"/>
            <a:ext cx="216024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3131840" y="3140968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0363704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03-OGLOBO-DESTACAD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CaixaDeTexto 5"/>
          <p:cNvSpPr txBox="1">
            <a:spLocks noChangeArrowheads="1"/>
          </p:cNvSpPr>
          <p:nvPr/>
        </p:nvSpPr>
        <p:spPr bwMode="auto">
          <a:xfrm>
            <a:off x="7164388" y="6524625"/>
            <a:ext cx="197961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Source: O Globo</a:t>
            </a:r>
          </a:p>
        </p:txBody>
      </p:sp>
    </p:spTree>
    <p:extLst>
      <p:ext uri="{BB962C8B-B14F-4D97-AF65-F5344CB8AC3E}">
        <p14:creationId xmlns:p14="http://schemas.microsoft.com/office/powerpoint/2010/main" val="127385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500"/>
            <a:ext cx="9144000" cy="512100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15516" y="3933056"/>
            <a:ext cx="234026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8028384" y="3737118"/>
            <a:ext cx="36004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155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276872"/>
            <a:ext cx="8035826" cy="2109141"/>
          </a:xfrm>
          <a:prstGeom prst="rect">
            <a:avLst/>
          </a:prstGeom>
          <a:ln>
            <a:solidFill>
              <a:srgbClr val="000066"/>
            </a:solidFill>
          </a:ln>
        </p:spPr>
      </p:pic>
    </p:spTree>
    <p:extLst>
      <p:ext uri="{BB962C8B-B14F-4D97-AF65-F5344CB8AC3E}">
        <p14:creationId xmlns:p14="http://schemas.microsoft.com/office/powerpoint/2010/main" val="663618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21" y="260648"/>
            <a:ext cx="9176055" cy="573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19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10166" b="30708"/>
          <a:stretch/>
        </p:blipFill>
        <p:spPr>
          <a:xfrm>
            <a:off x="0" y="1586632"/>
            <a:ext cx="9044908" cy="403244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1685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78" y="789066"/>
            <a:ext cx="7447825" cy="306424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" y="3870655"/>
            <a:ext cx="3816424" cy="285863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388" y="3890257"/>
            <a:ext cx="4571320" cy="28390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40" y="154685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7017390" y="-67929"/>
            <a:ext cx="2232935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dirty="0">
                <a:solidFill>
                  <a:schemeClr val="tx2"/>
                </a:solidFill>
                <a:latin typeface="Calibri Light" panose="020F0302020204030204" pitchFamily="34" charset="0"/>
              </a:rPr>
              <a:t>Encontro da RedeSIC</a:t>
            </a:r>
          </a:p>
        </p:txBody>
      </p:sp>
      <p:cxnSp>
        <p:nvCxnSpPr>
          <p:cNvPr id="7" name="Conector reto 6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204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52354" y="2020184"/>
            <a:ext cx="6092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/>
              <a:t>CASOS EMBLEMÁTICOS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765545" y="3625702"/>
            <a:ext cx="6964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/>
              <a:t>Mudança de postura dos órgão de governo em relação ao acesso à informação por conta da LAI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677" y="562992"/>
            <a:ext cx="691060" cy="106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851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23B7A"/>
              </a:solidFill>
            </a:endParaRPr>
          </a:p>
        </p:txBody>
      </p:sp>
      <p:pic>
        <p:nvPicPr>
          <p:cNvPr id="5" name="Imagem 4" descr="Recorte de Te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46" y="1523489"/>
            <a:ext cx="7978622" cy="4365352"/>
          </a:xfrm>
          <a:prstGeom prst="rect">
            <a:avLst/>
          </a:prstGeom>
        </p:spPr>
      </p:pic>
      <p:cxnSp>
        <p:nvCxnSpPr>
          <p:cNvPr id="15" name="Conector de seta reta 14"/>
          <p:cNvCxnSpPr/>
          <p:nvPr/>
        </p:nvCxnSpPr>
        <p:spPr>
          <a:xfrm flipH="1">
            <a:off x="4661562" y="4164781"/>
            <a:ext cx="576064" cy="555873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4703448" y="3611721"/>
            <a:ext cx="2916324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C00000"/>
                </a:solidFill>
              </a:rPr>
              <a:t>Divulgação dos votos individuais dos diretores nas decisões do COPOM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ector reto 9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ítulo 1"/>
          <p:cNvSpPr txBox="1">
            <a:spLocks/>
          </p:cNvSpPr>
          <p:nvPr/>
        </p:nvSpPr>
        <p:spPr>
          <a:xfrm>
            <a:off x="662510" y="27689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Casos emblemáticos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530353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cxnSp>
        <p:nvCxnSpPr>
          <p:cNvPr id="15" name="Conector de seta reta 14"/>
          <p:cNvCxnSpPr/>
          <p:nvPr/>
        </p:nvCxnSpPr>
        <p:spPr>
          <a:xfrm flipH="1">
            <a:off x="4741949" y="4236789"/>
            <a:ext cx="576064" cy="555873"/>
          </a:xfrm>
          <a:prstGeom prst="straightConnector1">
            <a:avLst/>
          </a:prstGeom>
          <a:ln w="3810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5827951" y="1460811"/>
            <a:ext cx="2916324" cy="132343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C00000"/>
                </a:solidFill>
              </a:rPr>
              <a:t>Lista com dados da autoridade solicitante, trajeto, data, horário de decolagem e de pouso, o motivo da solicitação dos </a:t>
            </a:r>
            <a:r>
              <a:rPr lang="pt-BR" sz="1600" dirty="0" err="1">
                <a:solidFill>
                  <a:srgbClr val="C00000"/>
                </a:solidFill>
              </a:rPr>
              <a:t>vôos</a:t>
            </a:r>
            <a:r>
              <a:rPr lang="pt-BR" sz="1600" dirty="0">
                <a:solidFill>
                  <a:srgbClr val="C00000"/>
                </a:solidFill>
              </a:rPr>
              <a:t> da FAB</a:t>
            </a:r>
          </a:p>
        </p:txBody>
      </p:sp>
      <p:pic>
        <p:nvPicPr>
          <p:cNvPr id="3" name="Imagem 2" descr="Recorte de Te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9" y="1523489"/>
            <a:ext cx="5398791" cy="3967979"/>
          </a:xfrm>
          <a:prstGeom prst="rect">
            <a:avLst/>
          </a:prstGeom>
        </p:spPr>
      </p:pic>
      <p:pic>
        <p:nvPicPr>
          <p:cNvPr id="4" name="Imagem 3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503" y="3507478"/>
            <a:ext cx="4572001" cy="2874187"/>
          </a:xfrm>
          <a:prstGeom prst="rect">
            <a:avLst/>
          </a:prstGeom>
        </p:spPr>
      </p:pic>
      <p:cxnSp>
        <p:nvCxnSpPr>
          <p:cNvPr id="9" name="Conector de seta reta 8"/>
          <p:cNvCxnSpPr/>
          <p:nvPr/>
        </p:nvCxnSpPr>
        <p:spPr>
          <a:xfrm flipH="1">
            <a:off x="4805911" y="2675617"/>
            <a:ext cx="1022040" cy="9703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7844175" y="2784250"/>
            <a:ext cx="0" cy="9703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ector reto 12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ítulo 1"/>
          <p:cNvSpPr txBox="1">
            <a:spLocks/>
          </p:cNvSpPr>
          <p:nvPr/>
        </p:nvSpPr>
        <p:spPr>
          <a:xfrm>
            <a:off x="662510" y="27689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Casos emblemáticos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667208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128408" y="2062715"/>
            <a:ext cx="2838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/>
              <a:t>DESAFIOS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388" y="3340279"/>
            <a:ext cx="1026486" cy="158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821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to 5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764110" y="-36103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</a:t>
            </a:r>
            <a:endParaRPr lang="pt-BR" sz="16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42827" y="1042229"/>
            <a:ext cx="8661400" cy="1388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Homogeneidade da LAI em todas as esferas e todos os poderes</a:t>
            </a:r>
            <a:br>
              <a:rPr lang="pt-BR" sz="3200" dirty="0">
                <a:latin typeface="+mn-lt"/>
              </a:rPr>
            </a:br>
            <a:endParaRPr lang="pt-BR" sz="3200" dirty="0">
              <a:latin typeface="+mn-lt"/>
            </a:endParaRPr>
          </a:p>
        </p:txBody>
      </p:sp>
      <p:pic>
        <p:nvPicPr>
          <p:cNvPr id="3" name="Imagem 2" descr="Recorte de Te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92"/>
          <a:stretch/>
        </p:blipFill>
        <p:spPr>
          <a:xfrm>
            <a:off x="516048" y="3048786"/>
            <a:ext cx="4475198" cy="1093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m 8" descr="Recorte de Te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38"/>
          <a:stretch/>
        </p:blipFill>
        <p:spPr>
          <a:xfrm>
            <a:off x="3392005" y="1919523"/>
            <a:ext cx="4959351" cy="82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m 10" descr="Recorte de Te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10" y="5695661"/>
            <a:ext cx="7373379" cy="866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m 11" descr="Recorte de Te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6" y="4518997"/>
            <a:ext cx="6535062" cy="304843"/>
          </a:xfrm>
          <a:prstGeom prst="rect">
            <a:avLst/>
          </a:prstGeom>
        </p:spPr>
      </p:pic>
      <p:pic>
        <p:nvPicPr>
          <p:cNvPr id="13" name="Imagem 12" descr="Recorte de Te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48" y="4808466"/>
            <a:ext cx="7835308" cy="34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63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Recorte de Te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29" y="3975837"/>
            <a:ext cx="6535062" cy="304843"/>
          </a:xfrm>
          <a:prstGeom prst="rect">
            <a:avLst/>
          </a:prstGeom>
        </p:spPr>
      </p:pic>
      <p:pic>
        <p:nvPicPr>
          <p:cNvPr id="16" name="Imagem 15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00" y="4238148"/>
            <a:ext cx="5868064" cy="24460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to 5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764110" y="-36103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</a:t>
            </a:r>
            <a:endParaRPr lang="pt-BR" sz="16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2600" y="1041990"/>
            <a:ext cx="8661400" cy="1118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Responsabilização  </a:t>
            </a:r>
          </a:p>
          <a:p>
            <a:endParaRPr lang="pt-BR" sz="3200" dirty="0">
              <a:latin typeface="+mn-lt"/>
            </a:endParaRPr>
          </a:p>
        </p:txBody>
      </p:sp>
      <p:pic>
        <p:nvPicPr>
          <p:cNvPr id="2" name="Imagem 1" descr="Recorte de Te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78" y="1792880"/>
            <a:ext cx="4525006" cy="110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m 2" descr="Recorte de Te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609" y="3202919"/>
            <a:ext cx="6049219" cy="409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aixaDeTexto 10"/>
          <p:cNvSpPr txBox="1"/>
          <p:nvPr/>
        </p:nvSpPr>
        <p:spPr>
          <a:xfrm>
            <a:off x="5231218" y="4292733"/>
            <a:ext cx="355127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/>
              <a:t>... “outro ponto mencionado pelo pesquisador foi a falta de punição para quem não cumpre a Lei de Acesso à Informação”</a:t>
            </a:r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1913861" y="4292733"/>
            <a:ext cx="3317357" cy="10133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99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to 5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764110" y="-36103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</a:t>
            </a:r>
            <a:endParaRPr lang="pt-BR" sz="16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66701" y="1043096"/>
            <a:ext cx="8661400" cy="831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Mudança de cultura em relação aos Dados Abertos</a:t>
            </a:r>
          </a:p>
        </p:txBody>
      </p:sp>
      <p:pic>
        <p:nvPicPr>
          <p:cNvPr id="1027" name="Imagem 2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53"/>
          <a:stretch/>
        </p:blipFill>
        <p:spPr bwMode="auto">
          <a:xfrm>
            <a:off x="266701" y="2137394"/>
            <a:ext cx="5610225" cy="223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 descr="Recorte de Te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20"/>
          <a:stretch/>
        </p:blipFill>
        <p:spPr>
          <a:xfrm>
            <a:off x="4436218" y="3758242"/>
            <a:ext cx="4314377" cy="1009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m 3" descr="Recorte de Te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75" y="5164692"/>
            <a:ext cx="5796700" cy="154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6703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to 5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764110" y="-36103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</a:t>
            </a:r>
            <a:endParaRPr lang="pt-BR" sz="16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82600" y="1041990"/>
            <a:ext cx="8661400" cy="1118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Difusão</a:t>
            </a:r>
          </a:p>
          <a:p>
            <a:endParaRPr lang="pt-BR" sz="3200" dirty="0">
              <a:latin typeface="+mn-lt"/>
            </a:endParaRPr>
          </a:p>
        </p:txBody>
      </p:sp>
      <p:pic>
        <p:nvPicPr>
          <p:cNvPr id="4" name="Imagem 3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4032157"/>
            <a:ext cx="6741042" cy="1123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m 9" descr="Recorte de Te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26" y="5045884"/>
            <a:ext cx="5668166" cy="15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m 11" descr="Recorte de Te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40" y="2155914"/>
            <a:ext cx="4344674" cy="1368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m 14" descr="Recorte de Tela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29"/>
          <a:stretch/>
        </p:blipFill>
        <p:spPr>
          <a:xfrm>
            <a:off x="266702" y="1621490"/>
            <a:ext cx="4028852" cy="380267"/>
          </a:xfrm>
          <a:prstGeom prst="rect">
            <a:avLst/>
          </a:prstGeom>
        </p:spPr>
      </p:pic>
      <p:pic>
        <p:nvPicPr>
          <p:cNvPr id="17" name="Imagem 16" descr="Recorte de Te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1" y="1938341"/>
            <a:ext cx="2441353" cy="188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498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2546" y="2083980"/>
            <a:ext cx="3134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/>
              <a:t>OBRIGADA!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388" y="3340279"/>
            <a:ext cx="1026486" cy="158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956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sp>
        <p:nvSpPr>
          <p:cNvPr id="2" name="Elipse 1"/>
          <p:cNvSpPr/>
          <p:nvPr/>
        </p:nvSpPr>
        <p:spPr>
          <a:xfrm>
            <a:off x="64047" y="5744381"/>
            <a:ext cx="1116417" cy="10668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1988</a:t>
            </a:r>
          </a:p>
        </p:txBody>
      </p:sp>
      <p:sp>
        <p:nvSpPr>
          <p:cNvPr id="53" name="Elipse 52"/>
          <p:cNvSpPr/>
          <p:nvPr/>
        </p:nvSpPr>
        <p:spPr>
          <a:xfrm>
            <a:off x="1310062" y="5556539"/>
            <a:ext cx="946091" cy="89355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2000</a:t>
            </a:r>
          </a:p>
        </p:txBody>
      </p:sp>
      <p:sp>
        <p:nvSpPr>
          <p:cNvPr id="67" name="Elipse 66"/>
          <p:cNvSpPr/>
          <p:nvPr/>
        </p:nvSpPr>
        <p:spPr>
          <a:xfrm>
            <a:off x="2251128" y="5131525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2004</a:t>
            </a:r>
          </a:p>
        </p:txBody>
      </p:sp>
      <p:sp>
        <p:nvSpPr>
          <p:cNvPr id="68" name="Elipse 67"/>
          <p:cNvSpPr/>
          <p:nvPr/>
        </p:nvSpPr>
        <p:spPr>
          <a:xfrm>
            <a:off x="3170249" y="5115785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2005</a:t>
            </a:r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05" y="78869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4008327" y="4465039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2008</a:t>
            </a:r>
          </a:p>
        </p:txBody>
      </p:sp>
      <p:sp>
        <p:nvSpPr>
          <p:cNvPr id="73" name="Elipse 72"/>
          <p:cNvSpPr/>
          <p:nvPr/>
        </p:nvSpPr>
        <p:spPr>
          <a:xfrm>
            <a:off x="4629225" y="4234807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2009</a:t>
            </a:r>
          </a:p>
        </p:txBody>
      </p:sp>
      <p:sp>
        <p:nvSpPr>
          <p:cNvPr id="74" name="Elipse 73"/>
          <p:cNvSpPr/>
          <p:nvPr/>
        </p:nvSpPr>
        <p:spPr>
          <a:xfrm>
            <a:off x="5305029" y="3914028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2010</a:t>
            </a:r>
          </a:p>
        </p:txBody>
      </p:sp>
      <p:sp>
        <p:nvSpPr>
          <p:cNvPr id="75" name="Elipse 74"/>
          <p:cNvSpPr/>
          <p:nvPr/>
        </p:nvSpPr>
        <p:spPr>
          <a:xfrm>
            <a:off x="5903323" y="3546819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2011</a:t>
            </a:r>
          </a:p>
        </p:txBody>
      </p:sp>
      <p:sp>
        <p:nvSpPr>
          <p:cNvPr id="76" name="Elipse 75"/>
          <p:cNvSpPr/>
          <p:nvPr/>
        </p:nvSpPr>
        <p:spPr>
          <a:xfrm>
            <a:off x="6408096" y="2722687"/>
            <a:ext cx="1218588" cy="114570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2012</a:t>
            </a:r>
          </a:p>
        </p:txBody>
      </p:sp>
      <p:sp>
        <p:nvSpPr>
          <p:cNvPr id="77" name="Elipse 76"/>
          <p:cNvSpPr/>
          <p:nvPr/>
        </p:nvSpPr>
        <p:spPr>
          <a:xfrm>
            <a:off x="7365538" y="2543638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2013</a:t>
            </a:r>
          </a:p>
        </p:txBody>
      </p:sp>
      <p:sp>
        <p:nvSpPr>
          <p:cNvPr id="78" name="Elipse 77"/>
          <p:cNvSpPr/>
          <p:nvPr/>
        </p:nvSpPr>
        <p:spPr>
          <a:xfrm>
            <a:off x="8161533" y="944634"/>
            <a:ext cx="917248" cy="87179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2016</a:t>
            </a:r>
          </a:p>
        </p:txBody>
      </p:sp>
      <p:cxnSp>
        <p:nvCxnSpPr>
          <p:cNvPr id="79" name="Conector reto 78"/>
          <p:cNvCxnSpPr/>
          <p:nvPr/>
        </p:nvCxnSpPr>
        <p:spPr>
          <a:xfrm flipH="1" flipV="1">
            <a:off x="1105313" y="4193096"/>
            <a:ext cx="10015" cy="182700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0" name="Conector reto 79"/>
          <p:cNvCxnSpPr/>
          <p:nvPr/>
        </p:nvCxnSpPr>
        <p:spPr>
          <a:xfrm flipH="1" flipV="1">
            <a:off x="1820527" y="4349922"/>
            <a:ext cx="16487" cy="120175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Conector reto 80"/>
          <p:cNvCxnSpPr/>
          <p:nvPr/>
        </p:nvCxnSpPr>
        <p:spPr>
          <a:xfrm flipH="1" flipV="1">
            <a:off x="3051389" y="3795387"/>
            <a:ext cx="6048" cy="158315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Conector reto 81"/>
          <p:cNvCxnSpPr/>
          <p:nvPr/>
        </p:nvCxnSpPr>
        <p:spPr>
          <a:xfrm flipH="1" flipV="1">
            <a:off x="3880633" y="3063201"/>
            <a:ext cx="22037" cy="216562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Conector reto 82"/>
          <p:cNvCxnSpPr/>
          <p:nvPr/>
        </p:nvCxnSpPr>
        <p:spPr>
          <a:xfrm flipV="1">
            <a:off x="4541795" y="2453534"/>
            <a:ext cx="5991" cy="196507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Conector reto 83"/>
          <p:cNvCxnSpPr>
            <a:endCxn id="73" idx="4"/>
          </p:cNvCxnSpPr>
          <p:nvPr/>
        </p:nvCxnSpPr>
        <p:spPr>
          <a:xfrm flipV="1">
            <a:off x="5074694" y="5106597"/>
            <a:ext cx="13155" cy="144305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5" name="Conector reto 84"/>
          <p:cNvCxnSpPr/>
          <p:nvPr/>
        </p:nvCxnSpPr>
        <p:spPr>
          <a:xfrm flipH="1" flipV="1">
            <a:off x="5627243" y="1733202"/>
            <a:ext cx="17619" cy="215983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Conector reto 85"/>
          <p:cNvCxnSpPr/>
          <p:nvPr/>
        </p:nvCxnSpPr>
        <p:spPr>
          <a:xfrm flipH="1" flipV="1">
            <a:off x="6369670" y="4431658"/>
            <a:ext cx="17388" cy="201843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7" name="Conector reto 86"/>
          <p:cNvCxnSpPr/>
          <p:nvPr/>
        </p:nvCxnSpPr>
        <p:spPr>
          <a:xfrm flipH="1" flipV="1">
            <a:off x="7006868" y="1992372"/>
            <a:ext cx="9419" cy="73786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8" name="Conector reto 87"/>
          <p:cNvCxnSpPr/>
          <p:nvPr/>
        </p:nvCxnSpPr>
        <p:spPr>
          <a:xfrm flipH="1" flipV="1">
            <a:off x="7883440" y="3383116"/>
            <a:ext cx="3365" cy="140270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Conector reto 88"/>
          <p:cNvCxnSpPr/>
          <p:nvPr/>
        </p:nvCxnSpPr>
        <p:spPr>
          <a:xfrm flipV="1">
            <a:off x="8765155" y="1762648"/>
            <a:ext cx="0" cy="406547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0" name="Título 1"/>
          <p:cNvSpPr txBox="1">
            <a:spLocks/>
          </p:cNvSpPr>
          <p:nvPr/>
        </p:nvSpPr>
        <p:spPr>
          <a:xfrm>
            <a:off x="-100666" y="3601789"/>
            <a:ext cx="1220992" cy="189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Acesso à informação como </a:t>
            </a:r>
            <a:r>
              <a:rPr lang="pt-BR" sz="1300" b="1" dirty="0">
                <a:latin typeface="Calibri Light" panose="020F0302020204030204" pitchFamily="34" charset="0"/>
              </a:rPr>
              <a:t>direito</a:t>
            </a:r>
            <a:r>
              <a:rPr lang="pt-BR" sz="1400" b="1" dirty="0">
                <a:latin typeface="Calibri Light" panose="020F0302020204030204" pitchFamily="34" charset="0"/>
              </a:rPr>
              <a:t> constitucional</a:t>
            </a:r>
          </a:p>
        </p:txBody>
      </p:sp>
      <p:sp>
        <p:nvSpPr>
          <p:cNvPr id="91" name="Título 1"/>
          <p:cNvSpPr txBox="1">
            <a:spLocks/>
          </p:cNvSpPr>
          <p:nvPr/>
        </p:nvSpPr>
        <p:spPr>
          <a:xfrm>
            <a:off x="1353726" y="4261809"/>
            <a:ext cx="553008" cy="433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latin typeface="Calibri Light" panose="020F0302020204030204" pitchFamily="34" charset="0"/>
              </a:rPr>
              <a:t>LRF</a:t>
            </a:r>
          </a:p>
        </p:txBody>
      </p:sp>
      <p:sp>
        <p:nvSpPr>
          <p:cNvPr id="92" name="Título 1"/>
          <p:cNvSpPr txBox="1">
            <a:spLocks/>
          </p:cNvSpPr>
          <p:nvPr/>
        </p:nvSpPr>
        <p:spPr>
          <a:xfrm>
            <a:off x="1858118" y="3707016"/>
            <a:ext cx="1227220" cy="535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Portal da Transparência </a:t>
            </a:r>
          </a:p>
        </p:txBody>
      </p:sp>
      <p:sp>
        <p:nvSpPr>
          <p:cNvPr id="93" name="Título 1"/>
          <p:cNvSpPr txBox="1">
            <a:spLocks/>
          </p:cNvSpPr>
          <p:nvPr/>
        </p:nvSpPr>
        <p:spPr>
          <a:xfrm>
            <a:off x="2433329" y="2616425"/>
            <a:ext cx="1502239" cy="107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Páginas de Transparência </a:t>
            </a:r>
          </a:p>
        </p:txBody>
      </p:sp>
      <p:sp>
        <p:nvSpPr>
          <p:cNvPr id="94" name="Título 1"/>
          <p:cNvSpPr txBox="1">
            <a:spLocks/>
          </p:cNvSpPr>
          <p:nvPr/>
        </p:nvSpPr>
        <p:spPr>
          <a:xfrm>
            <a:off x="3952285" y="2376373"/>
            <a:ext cx="721397" cy="525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400" b="1" dirty="0" err="1">
                <a:latin typeface="Calibri Light" panose="020F0302020204030204" pitchFamily="34" charset="0"/>
              </a:rPr>
              <a:t>Siconv</a:t>
            </a:r>
            <a:r>
              <a:rPr lang="pt-BR" sz="1400" b="1" dirty="0">
                <a:latin typeface="Calibri Light" panose="020F0302020204030204" pitchFamily="34" charset="0"/>
              </a:rPr>
              <a:t> </a:t>
            </a:r>
          </a:p>
          <a:p>
            <a:r>
              <a:rPr lang="pt-BR" sz="1400" b="1" dirty="0">
                <a:latin typeface="Calibri Light" panose="020F0302020204030204" pitchFamily="34" charset="0"/>
              </a:rPr>
              <a:t>CEIS</a:t>
            </a:r>
          </a:p>
        </p:txBody>
      </p:sp>
      <p:sp>
        <p:nvSpPr>
          <p:cNvPr id="95" name="Título 1"/>
          <p:cNvSpPr txBox="1">
            <a:spLocks/>
          </p:cNvSpPr>
          <p:nvPr/>
        </p:nvSpPr>
        <p:spPr>
          <a:xfrm>
            <a:off x="3628873" y="6027849"/>
            <a:ext cx="1509823" cy="650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Carta de Serviços</a:t>
            </a:r>
          </a:p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LC 131</a:t>
            </a:r>
          </a:p>
        </p:txBody>
      </p:sp>
      <p:sp>
        <p:nvSpPr>
          <p:cNvPr id="96" name="Título 1"/>
          <p:cNvSpPr txBox="1">
            <a:spLocks/>
          </p:cNvSpPr>
          <p:nvPr/>
        </p:nvSpPr>
        <p:spPr>
          <a:xfrm>
            <a:off x="4210493" y="1594576"/>
            <a:ext cx="1461833" cy="780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Transparência na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Copa 2014 e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Rio 2016</a:t>
            </a:r>
          </a:p>
        </p:txBody>
      </p:sp>
      <p:sp>
        <p:nvSpPr>
          <p:cNvPr id="97" name="Título 1"/>
          <p:cNvSpPr txBox="1">
            <a:spLocks/>
          </p:cNvSpPr>
          <p:nvPr/>
        </p:nvSpPr>
        <p:spPr>
          <a:xfrm>
            <a:off x="5217956" y="5898910"/>
            <a:ext cx="1185589" cy="650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OGP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1º Plano de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Ação</a:t>
            </a:r>
          </a:p>
        </p:txBody>
      </p:sp>
      <p:sp>
        <p:nvSpPr>
          <p:cNvPr id="98" name="Título 1"/>
          <p:cNvSpPr txBox="1">
            <a:spLocks/>
          </p:cNvSpPr>
          <p:nvPr/>
        </p:nvSpPr>
        <p:spPr>
          <a:xfrm>
            <a:off x="7053691" y="5223099"/>
            <a:ext cx="1747765" cy="7215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Decreto de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Dados Abertos e  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3º Plano OGP</a:t>
            </a:r>
          </a:p>
        </p:txBody>
      </p:sp>
      <p:sp>
        <p:nvSpPr>
          <p:cNvPr id="99" name="Título 1"/>
          <p:cNvSpPr txBox="1">
            <a:spLocks/>
          </p:cNvSpPr>
          <p:nvPr/>
        </p:nvSpPr>
        <p:spPr>
          <a:xfrm>
            <a:off x="6718251" y="4212538"/>
            <a:ext cx="1185589" cy="650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2º Plano OGP</a:t>
            </a:r>
          </a:p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Brasil Transparente</a:t>
            </a:r>
          </a:p>
        </p:txBody>
      </p:sp>
      <p:sp>
        <p:nvSpPr>
          <p:cNvPr id="100" name="Título 1"/>
          <p:cNvSpPr txBox="1">
            <a:spLocks/>
          </p:cNvSpPr>
          <p:nvPr/>
        </p:nvSpPr>
        <p:spPr>
          <a:xfrm>
            <a:off x="5657631" y="1204084"/>
            <a:ext cx="1461833" cy="780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400" b="1" dirty="0">
                <a:latin typeface="Calibri Light" panose="020F0302020204030204" pitchFamily="34" charset="0"/>
              </a:rPr>
              <a:t>LAI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Remuneração de servidores</a:t>
            </a:r>
            <a:br>
              <a:rPr lang="pt-BR" sz="1400" b="1" dirty="0">
                <a:latin typeface="Calibri Light" panose="020F0302020204030204" pitchFamily="34" charset="0"/>
              </a:rPr>
            </a:br>
            <a:r>
              <a:rPr lang="pt-BR" sz="1400" b="1" dirty="0">
                <a:latin typeface="Calibri Light" panose="020F0302020204030204" pitchFamily="34" charset="0"/>
              </a:rPr>
              <a:t>Dados.gov.br e INDA</a:t>
            </a:r>
            <a:br>
              <a:rPr lang="pt-BR" sz="1400" b="1" dirty="0">
                <a:latin typeface="Calibri Light" panose="020F0302020204030204" pitchFamily="34" charset="0"/>
              </a:rPr>
            </a:br>
            <a:endParaRPr lang="pt-BR" sz="1400" b="1" dirty="0">
              <a:latin typeface="Calibri Light" panose="020F0302020204030204" pitchFamily="34" charset="0"/>
            </a:endParaRPr>
          </a:p>
        </p:txBody>
      </p:sp>
      <p:sp>
        <p:nvSpPr>
          <p:cNvPr id="121" name="Título 1"/>
          <p:cNvSpPr txBox="1">
            <a:spLocks/>
          </p:cNvSpPr>
          <p:nvPr/>
        </p:nvSpPr>
        <p:spPr>
          <a:xfrm>
            <a:off x="669026" y="-48943"/>
            <a:ext cx="7745538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Panorama LAI </a:t>
            </a:r>
          </a:p>
        </p:txBody>
      </p:sp>
    </p:spTree>
    <p:extLst>
      <p:ext uri="{BB962C8B-B14F-4D97-AF65-F5344CB8AC3E}">
        <p14:creationId xmlns:p14="http://schemas.microsoft.com/office/powerpoint/2010/main" val="1126119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7262" y="3044165"/>
            <a:ext cx="1711138" cy="994172"/>
          </a:xfrm>
        </p:spPr>
        <p:txBody>
          <a:bodyPr/>
          <a:lstStyle/>
          <a:p>
            <a:pPr algn="r"/>
            <a:r>
              <a:rPr lang="pt-BR" sz="4000" b="1" dirty="0">
                <a:solidFill>
                  <a:schemeClr val="accent1">
                    <a:lumMod val="50000"/>
                  </a:schemeClr>
                </a:solidFill>
              </a:rPr>
              <a:t>100%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883960" y="3044165"/>
            <a:ext cx="551665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300" dirty="0"/>
              <a:t>dos estados brasileiros</a:t>
            </a: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583578" y="1460003"/>
            <a:ext cx="2074209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4000" b="1" dirty="0">
                <a:solidFill>
                  <a:schemeClr val="accent1">
                    <a:lumMod val="50000"/>
                  </a:schemeClr>
                </a:solidFill>
              </a:rPr>
              <a:t>226 mil</a:t>
            </a: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3883959" y="1460003"/>
            <a:ext cx="551665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300" dirty="0"/>
              <a:t>solicitantes, distribuídos em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997262" y="4775302"/>
            <a:ext cx="1711138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4000" b="1" dirty="0">
                <a:solidFill>
                  <a:schemeClr val="accent1">
                    <a:lumMod val="50000"/>
                  </a:schemeClr>
                </a:solidFill>
              </a:rPr>
              <a:t>89%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3883959" y="4775302"/>
            <a:ext cx="551665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300" dirty="0"/>
              <a:t>dos municípios</a:t>
            </a:r>
          </a:p>
        </p:txBody>
      </p:sp>
      <p:pic>
        <p:nvPicPr>
          <p:cNvPr id="6146" name="Picture 2" descr="Grupo de usuários de Ícone grát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84" y="1460003"/>
            <a:ext cx="944010" cy="94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Mapa Brasil Ícone grát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02" y="3233021"/>
            <a:ext cx="832973" cy="83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atedral de Brasília, Brasil Ícone gráti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811" y="4984917"/>
            <a:ext cx="439149" cy="43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risto escultura brasileira redentor Ícone gráti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116" y="5035355"/>
            <a:ext cx="338271" cy="33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Templo dos afrescos, Brasil Ícone gráti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99" y="5100351"/>
            <a:ext cx="316732" cy="3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/>
          <p:cNvSpPr txBox="1">
            <a:spLocks/>
          </p:cNvSpPr>
          <p:nvPr/>
        </p:nvSpPr>
        <p:spPr>
          <a:xfrm>
            <a:off x="558442" y="-37454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Dados gerais</a:t>
            </a:r>
            <a:endParaRPr lang="pt-BR" sz="32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2" y="114077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reto 16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Retângulo 17"/>
          <p:cNvSpPr/>
          <p:nvPr/>
        </p:nvSpPr>
        <p:spPr>
          <a:xfrm>
            <a:off x="5698066" y="6550223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</p:spTree>
    <p:extLst>
      <p:ext uri="{BB962C8B-B14F-4D97-AF65-F5344CB8AC3E}">
        <p14:creationId xmlns:p14="http://schemas.microsoft.com/office/powerpoint/2010/main" val="38933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sp>
        <p:nvSpPr>
          <p:cNvPr id="66" name="Título 1"/>
          <p:cNvSpPr>
            <a:spLocks noGrp="1"/>
          </p:cNvSpPr>
          <p:nvPr>
            <p:ph type="title"/>
          </p:nvPr>
        </p:nvSpPr>
        <p:spPr>
          <a:xfrm>
            <a:off x="558442" y="-37454"/>
            <a:ext cx="8537349" cy="816013"/>
          </a:xfrm>
        </p:spPr>
        <p:txBody>
          <a:bodyPr>
            <a:normAutofit/>
          </a:bodyPr>
          <a:lstStyle/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Dados gerais</a:t>
            </a:r>
            <a:endParaRPr lang="pt-BR" sz="3200" dirty="0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2" y="114077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40" name="Picture 16" descr="Três edifícios Ícone grát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545" y="197249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Ecrã do computador pessoal Ícone gráti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95" y="1987456"/>
            <a:ext cx="1204242" cy="120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ilhueta do usuário Ícone gráti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640" y="1950488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ítulo 1"/>
          <p:cNvSpPr txBox="1">
            <a:spLocks/>
          </p:cNvSpPr>
          <p:nvPr/>
        </p:nvSpPr>
        <p:spPr>
          <a:xfrm>
            <a:off x="377467" y="3191698"/>
            <a:ext cx="1994153" cy="189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96%</a:t>
            </a:r>
            <a:br>
              <a:rPr lang="pt-BR" sz="2000" dirty="0">
                <a:solidFill>
                  <a:schemeClr val="tx2"/>
                </a:solidFill>
                <a:latin typeface="Calibri Light" panose="020F0302020204030204" pitchFamily="34" charset="0"/>
              </a:rPr>
            </a:br>
            <a:r>
              <a:rPr lang="pt-BR" sz="2000" dirty="0">
                <a:latin typeface="+mn-lt"/>
              </a:rPr>
              <a:t>dos pedidos foram feitos </a:t>
            </a:r>
            <a:r>
              <a:rPr lang="pt-BR" sz="2000" b="1" dirty="0">
                <a:latin typeface="+mn-lt"/>
              </a:rPr>
              <a:t>via e-SIC</a:t>
            </a:r>
            <a:r>
              <a:rPr lang="pt-BR" sz="2000" dirty="0">
                <a:latin typeface="+mn-lt"/>
              </a:rPr>
              <a:t> </a:t>
            </a:r>
          </a:p>
        </p:txBody>
      </p:sp>
      <p:sp>
        <p:nvSpPr>
          <p:cNvPr id="59" name="Título 1"/>
          <p:cNvSpPr txBox="1">
            <a:spLocks/>
          </p:cNvSpPr>
          <p:nvPr/>
        </p:nvSpPr>
        <p:spPr>
          <a:xfrm>
            <a:off x="3159125" y="3252647"/>
            <a:ext cx="2349869" cy="189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314</a:t>
            </a:r>
            <a:br>
              <a:rPr lang="pt-BR" sz="2000" dirty="0">
                <a:solidFill>
                  <a:schemeClr val="tx2"/>
                </a:solidFill>
                <a:latin typeface="Calibri Light" panose="020F0302020204030204" pitchFamily="34" charset="0"/>
              </a:rPr>
            </a:br>
            <a:r>
              <a:rPr lang="pt-BR" sz="2000" b="1" dirty="0">
                <a:latin typeface="+mn-lt"/>
              </a:rPr>
              <a:t>órgãos e entidades </a:t>
            </a:r>
            <a:r>
              <a:rPr lang="pt-BR" sz="2000" dirty="0">
                <a:latin typeface="+mn-lt"/>
              </a:rPr>
              <a:t>do Poder Executivo Federal cadastrados no e-SIC</a:t>
            </a:r>
          </a:p>
        </p:txBody>
      </p:sp>
      <p:sp>
        <p:nvSpPr>
          <p:cNvPr id="60" name="Título 1"/>
          <p:cNvSpPr txBox="1">
            <a:spLocks/>
          </p:cNvSpPr>
          <p:nvPr/>
        </p:nvSpPr>
        <p:spPr>
          <a:xfrm>
            <a:off x="6251752" y="3162616"/>
            <a:ext cx="2362976" cy="189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2953</a:t>
            </a:r>
            <a:br>
              <a:rPr lang="pt-BR" sz="2000" dirty="0">
                <a:solidFill>
                  <a:schemeClr val="tx2"/>
                </a:solidFill>
                <a:latin typeface="Calibri Light" panose="020F0302020204030204" pitchFamily="34" charset="0"/>
              </a:rPr>
            </a:br>
            <a:r>
              <a:rPr lang="pt-BR" sz="2000" b="1" dirty="0">
                <a:latin typeface="+mn-lt"/>
              </a:rPr>
              <a:t>servidores</a:t>
            </a:r>
            <a:r>
              <a:rPr lang="pt-BR" sz="2000" dirty="0">
                <a:latin typeface="+mn-lt"/>
              </a:rPr>
              <a:t> ativos do Poder Executivo Federal cadastrados no e-SIC</a:t>
            </a:r>
          </a:p>
        </p:txBody>
      </p:sp>
      <p:sp>
        <p:nvSpPr>
          <p:cNvPr id="4" name="Retângulo 3"/>
          <p:cNvSpPr/>
          <p:nvPr/>
        </p:nvSpPr>
        <p:spPr>
          <a:xfrm>
            <a:off x="5746275" y="6550223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</p:spTree>
    <p:extLst>
      <p:ext uri="{BB962C8B-B14F-4D97-AF65-F5344CB8AC3E}">
        <p14:creationId xmlns:p14="http://schemas.microsoft.com/office/powerpoint/2010/main" val="137386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83" y="9192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8" name="Título 1"/>
          <p:cNvSpPr txBox="1">
            <a:spLocks/>
          </p:cNvSpPr>
          <p:nvPr/>
        </p:nvSpPr>
        <p:spPr>
          <a:xfrm>
            <a:off x="1459358" y="1470949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Pedidos recebidos </a:t>
            </a: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25617" y="38913"/>
            <a:ext cx="8537349" cy="719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Dados gerais</a:t>
            </a:r>
            <a:endParaRPr lang="pt-BR" sz="1600" dirty="0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1158551" y="3229242"/>
            <a:ext cx="2514600" cy="60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Pedidos respondidos</a:t>
            </a:r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625148" y="4131160"/>
            <a:ext cx="3048000" cy="65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Pedidos atendidos </a:t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(total ou parcialmente)</a:t>
            </a: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459359" y="5116780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Negados</a:t>
            </a:r>
          </a:p>
        </p:txBody>
      </p:sp>
      <p:sp>
        <p:nvSpPr>
          <p:cNvPr id="19" name="Título 1"/>
          <p:cNvSpPr txBox="1">
            <a:spLocks/>
          </p:cNvSpPr>
          <p:nvPr/>
        </p:nvSpPr>
        <p:spPr>
          <a:xfrm>
            <a:off x="79050" y="6003265"/>
            <a:ext cx="359409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Não atendidos</a:t>
            </a:r>
            <a:br>
              <a:rPr lang="pt-BR" sz="1200" dirty="0">
                <a:latin typeface="+mn-lt"/>
              </a:rPr>
            </a:br>
            <a:r>
              <a:rPr lang="pt-BR" sz="1200" dirty="0">
                <a:latin typeface="+mn-lt"/>
              </a:rPr>
              <a:t>(não se trata de pedidos de informação, matéria da competência de outro órgão, informação inexistente, pedido duplicado, encaminhados para e-OUV)</a:t>
            </a:r>
          </a:p>
        </p:txBody>
      </p:sp>
      <p:pic>
        <p:nvPicPr>
          <p:cNvPr id="2050" name="Picture 2" descr="Lista Ícone grát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225" y="3229242"/>
            <a:ext cx="606425" cy="6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ovo símbolo interface de e-mail de envelope fechado preto Ícone gráti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037" y="1383636"/>
            <a:ext cx="569913" cy="56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ocumento Ícone grátis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74" y="4131160"/>
            <a:ext cx="636476" cy="63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rabalho escrito Ícone grátis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037" y="5038910"/>
            <a:ext cx="569913" cy="56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eta para trás, ios 7 símbolo de interface Ícone gráti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03474" y="5821288"/>
            <a:ext cx="597483" cy="59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ítulo 1"/>
          <p:cNvSpPr txBox="1">
            <a:spLocks/>
          </p:cNvSpPr>
          <p:nvPr/>
        </p:nvSpPr>
        <p:spPr>
          <a:xfrm>
            <a:off x="5322794" y="1464892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429.701</a:t>
            </a:r>
          </a:p>
        </p:txBody>
      </p:sp>
      <p:sp>
        <p:nvSpPr>
          <p:cNvPr id="32" name="Título 1"/>
          <p:cNvSpPr txBox="1">
            <a:spLocks/>
          </p:cNvSpPr>
          <p:nvPr/>
        </p:nvSpPr>
        <p:spPr>
          <a:xfrm>
            <a:off x="5322794" y="3280343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424.301 - 98,7%</a:t>
            </a:r>
          </a:p>
        </p:txBody>
      </p:sp>
      <p:sp>
        <p:nvSpPr>
          <p:cNvPr id="33" name="Título 1"/>
          <p:cNvSpPr txBox="1">
            <a:spLocks/>
          </p:cNvSpPr>
          <p:nvPr/>
        </p:nvSpPr>
        <p:spPr>
          <a:xfrm>
            <a:off x="5322676" y="4233498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322.087 - 76%</a:t>
            </a:r>
          </a:p>
        </p:txBody>
      </p:sp>
      <p:sp>
        <p:nvSpPr>
          <p:cNvPr id="34" name="Título 1"/>
          <p:cNvSpPr txBox="1">
            <a:spLocks/>
          </p:cNvSpPr>
          <p:nvPr/>
        </p:nvSpPr>
        <p:spPr>
          <a:xfrm>
            <a:off x="5284576" y="5142180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38.159 - 9%</a:t>
            </a:r>
          </a:p>
        </p:txBody>
      </p:sp>
      <p:sp>
        <p:nvSpPr>
          <p:cNvPr id="35" name="Título 1"/>
          <p:cNvSpPr txBox="1">
            <a:spLocks/>
          </p:cNvSpPr>
          <p:nvPr/>
        </p:nvSpPr>
        <p:spPr>
          <a:xfrm>
            <a:off x="5322676" y="5936171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64.055    - 15%</a:t>
            </a:r>
          </a:p>
        </p:txBody>
      </p:sp>
      <p:sp>
        <p:nvSpPr>
          <p:cNvPr id="37" name="Retângulo 36"/>
          <p:cNvSpPr/>
          <p:nvPr/>
        </p:nvSpPr>
        <p:spPr>
          <a:xfrm>
            <a:off x="5665241" y="6523605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1170549" y="2301669"/>
            <a:ext cx="2514600" cy="60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Pedidos omissos</a:t>
            </a:r>
          </a:p>
        </p:txBody>
      </p:sp>
      <p:pic>
        <p:nvPicPr>
          <p:cNvPr id="23" name="Picture 2" descr="Lista Ícone grát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4528">
            <a:off x="4285223" y="2301669"/>
            <a:ext cx="606425" cy="6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ítulo 1"/>
          <p:cNvSpPr txBox="1">
            <a:spLocks/>
          </p:cNvSpPr>
          <p:nvPr/>
        </p:nvSpPr>
        <p:spPr>
          <a:xfrm>
            <a:off x="5334792" y="2352770"/>
            <a:ext cx="2213789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dirty="0">
                <a:latin typeface="+mn-lt"/>
              </a:rPr>
              <a:t>5.400 – 1,3%</a:t>
            </a:r>
          </a:p>
        </p:txBody>
      </p:sp>
      <p:sp>
        <p:nvSpPr>
          <p:cNvPr id="2" name="Cruz 1"/>
          <p:cNvSpPr/>
          <p:nvPr/>
        </p:nvSpPr>
        <p:spPr>
          <a:xfrm rot="2476716">
            <a:off x="4188476" y="2293867"/>
            <a:ext cx="625421" cy="583464"/>
          </a:xfrm>
          <a:prstGeom prst="plus">
            <a:avLst>
              <a:gd name="adj" fmla="val 4264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7710375" y="1027347"/>
            <a:ext cx="1433625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+mn-lt"/>
              </a:rPr>
              <a:t>Tempo médio </a:t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de resposta</a:t>
            </a:r>
          </a:p>
        </p:txBody>
      </p:sp>
      <p:pic>
        <p:nvPicPr>
          <p:cNvPr id="28" name="Picture 2" descr="Ampulheta Ícone grátis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017" y="783552"/>
            <a:ext cx="698381" cy="69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1"/>
          <p:cNvSpPr txBox="1">
            <a:spLocks/>
          </p:cNvSpPr>
          <p:nvPr/>
        </p:nvSpPr>
        <p:spPr>
          <a:xfrm>
            <a:off x="7779398" y="638672"/>
            <a:ext cx="1433625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>
                <a:latin typeface="+mn-lt"/>
              </a:rPr>
              <a:t>13 dias</a:t>
            </a:r>
          </a:p>
        </p:txBody>
      </p:sp>
    </p:spTree>
    <p:extLst>
      <p:ext uri="{BB962C8B-B14F-4D97-AF65-F5344CB8AC3E}">
        <p14:creationId xmlns:p14="http://schemas.microsoft.com/office/powerpoint/2010/main" val="216375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/>
          <p:cNvSpPr txBox="1">
            <a:spLocks/>
          </p:cNvSpPr>
          <p:nvPr/>
        </p:nvSpPr>
        <p:spPr>
          <a:xfrm>
            <a:off x="558442" y="-37454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Evolução </a:t>
            </a:r>
            <a:endParaRPr lang="pt-BR" sz="32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2" y="114077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reto 16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1808947453"/>
              </p:ext>
            </p:extLst>
          </p:nvPr>
        </p:nvGraphicFramePr>
        <p:xfrm>
          <a:off x="434975" y="1523489"/>
          <a:ext cx="8274050" cy="45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574800" y="3790439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55212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3035300" y="2863339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86661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4485864" y="2747550"/>
            <a:ext cx="673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90167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5891492" y="2388973"/>
            <a:ext cx="772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102423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7300258" y="2542861"/>
            <a:ext cx="772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95238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727893" y="1275337"/>
            <a:ext cx="168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Nº DE PEDIDOS 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5654454" y="6550223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</p:spTree>
    <p:extLst>
      <p:ext uri="{BB962C8B-B14F-4D97-AF65-F5344CB8AC3E}">
        <p14:creationId xmlns:p14="http://schemas.microsoft.com/office/powerpoint/2010/main" val="2535374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1" y="91710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ítulo 1"/>
          <p:cNvSpPr txBox="1">
            <a:spLocks/>
          </p:cNvSpPr>
          <p:nvPr/>
        </p:nvSpPr>
        <p:spPr>
          <a:xfrm>
            <a:off x="662510" y="27689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Dados gerais</a:t>
            </a:r>
            <a:endParaRPr lang="pt-BR" sz="1600" dirty="0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150924" y="1027803"/>
            <a:ext cx="4216400" cy="60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MOTIVO PARA NEGATIVAS DE ACESSO </a:t>
            </a: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585455592"/>
              </p:ext>
            </p:extLst>
          </p:nvPr>
        </p:nvGraphicFramePr>
        <p:xfrm>
          <a:off x="290625" y="1995813"/>
          <a:ext cx="8394698" cy="433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tângulo 12"/>
          <p:cNvSpPr/>
          <p:nvPr/>
        </p:nvSpPr>
        <p:spPr>
          <a:xfrm>
            <a:off x="5665241" y="6523605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</p:spTree>
    <p:extLst>
      <p:ext uri="{BB962C8B-B14F-4D97-AF65-F5344CB8AC3E}">
        <p14:creationId xmlns:p14="http://schemas.microsoft.com/office/powerpoint/2010/main" val="173525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/>
          <p:cNvSpPr/>
          <p:nvPr/>
        </p:nvSpPr>
        <p:spPr>
          <a:xfrm>
            <a:off x="5717787" y="10078572"/>
            <a:ext cx="1559138" cy="4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5" y="105775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reto 4"/>
          <p:cNvCxnSpPr/>
          <p:nvPr/>
        </p:nvCxnSpPr>
        <p:spPr>
          <a:xfrm>
            <a:off x="0" y="707476"/>
            <a:ext cx="9144000" cy="759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ítulo 1"/>
          <p:cNvSpPr txBox="1">
            <a:spLocks/>
          </p:cNvSpPr>
          <p:nvPr/>
        </p:nvSpPr>
        <p:spPr>
          <a:xfrm>
            <a:off x="606651" y="-49095"/>
            <a:ext cx="8537349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Trajetória –  Dados gerais</a:t>
            </a:r>
            <a:endParaRPr lang="pt-BR" sz="1600" dirty="0"/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124050" y="1087345"/>
            <a:ext cx="2730500" cy="60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latin typeface="+mn-lt"/>
              </a:rPr>
              <a:t>NÚMERO DE RECURSOS</a:t>
            </a:r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489957843"/>
              </p:ext>
            </p:extLst>
          </p:nvPr>
        </p:nvGraphicFramePr>
        <p:xfrm>
          <a:off x="195374" y="1657244"/>
          <a:ext cx="852332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Retângulo 28"/>
          <p:cNvSpPr/>
          <p:nvPr/>
        </p:nvSpPr>
        <p:spPr>
          <a:xfrm>
            <a:off x="5665241" y="6523605"/>
            <a:ext cx="329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/>
              <a:t>Dados de maio de 2012 a outubro de 2016</a:t>
            </a:r>
          </a:p>
        </p:txBody>
      </p:sp>
    </p:spTree>
    <p:extLst>
      <p:ext uri="{BB962C8B-B14F-4D97-AF65-F5344CB8AC3E}">
        <p14:creationId xmlns:p14="http://schemas.microsoft.com/office/powerpoint/2010/main" val="16917878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2413</TotalTime>
  <Words>372</Words>
  <Application>Microsoft Office PowerPoint</Application>
  <PresentationFormat>Apresentação na tela (4:3)</PresentationFormat>
  <Paragraphs>104</Paragraphs>
  <Slides>28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34" baseType="lpstr">
      <vt:lpstr>Arial</vt:lpstr>
      <vt:lpstr>Berlin Sans FB</vt:lpstr>
      <vt:lpstr>Calibri</vt:lpstr>
      <vt:lpstr>Calibri Light</vt:lpstr>
      <vt:lpstr>Myriad Pro</vt:lpstr>
      <vt:lpstr>Tema do Office</vt:lpstr>
      <vt:lpstr>Apresentação do PowerPoint</vt:lpstr>
      <vt:lpstr>Apresentação do PowerPoint</vt:lpstr>
      <vt:lpstr>Apresentação do PowerPoint</vt:lpstr>
      <vt:lpstr>100%</vt:lpstr>
      <vt:lpstr>Trajetória –  Dados gerais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LAI em manchetes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126</cp:revision>
  <dcterms:created xsi:type="dcterms:W3CDTF">2015-09-08T16:06:18Z</dcterms:created>
  <dcterms:modified xsi:type="dcterms:W3CDTF">2020-05-04T12:58:49Z</dcterms:modified>
</cp:coreProperties>
</file>