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7" r:id="rId4"/>
    <p:sldId id="276" r:id="rId5"/>
    <p:sldId id="275" r:id="rId6"/>
    <p:sldId id="274" r:id="rId7"/>
    <p:sldId id="260" r:id="rId8"/>
    <p:sldId id="265" r:id="rId9"/>
    <p:sldId id="266" r:id="rId10"/>
    <p:sldId id="261" r:id="rId11"/>
    <p:sldId id="269" r:id="rId12"/>
    <p:sldId id="270" r:id="rId13"/>
    <p:sldId id="271" r:id="rId14"/>
    <p:sldId id="272" r:id="rId15"/>
    <p:sldId id="273" r:id="rId16"/>
    <p:sldId id="267" r:id="rId17"/>
    <p:sldId id="263" r:id="rId18"/>
    <p:sldId id="262" r:id="rId19"/>
    <p:sldId id="268" r:id="rId20"/>
    <p:sldId id="264" r:id="rId21"/>
    <p:sldId id="278" r:id="rId22"/>
    <p:sldId id="257" r:id="rId2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0" d="100"/>
          <a:sy n="90" d="100"/>
        </p:scale>
        <p:origin x="52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Pasta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_tradnl"/>
              <a:t>% DE</a:t>
            </a:r>
            <a:r>
              <a:rPr lang="es-ES_tradnl" baseline="0"/>
              <a:t> RECLAMAÇÕES SOBRE INSCRIÇÃO NO SISTEMA</a:t>
            </a:r>
            <a:endParaRPr lang="es-ES_trad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Planilha1!$E$8:$E$10</c:f>
              <c:numCache>
                <c:formatCode>General</c:formatCode>
                <c:ptCount val="3"/>
                <c:pt idx="0">
                  <c:v>2015</c:v>
                </c:pt>
                <c:pt idx="1">
                  <c:v>2016</c:v>
                </c:pt>
                <c:pt idx="2">
                  <c:v>2017</c:v>
                </c:pt>
              </c:numCache>
            </c:numRef>
          </c:cat>
          <c:val>
            <c:numRef>
              <c:f>Planilha1!$F$8:$F$10</c:f>
              <c:numCache>
                <c:formatCode>0%</c:formatCode>
                <c:ptCount val="3"/>
                <c:pt idx="0">
                  <c:v>0.24</c:v>
                </c:pt>
                <c:pt idx="1">
                  <c:v>0.46</c:v>
                </c:pt>
                <c:pt idx="2">
                  <c:v>0.56000000000000005</c:v>
                </c:pt>
              </c:numCache>
            </c:numRef>
          </c:val>
          <c:extLst>
            <c:ext xmlns:c16="http://schemas.microsoft.com/office/drawing/2014/chart" uri="{C3380CC4-5D6E-409C-BE32-E72D297353CC}">
              <c16:uniqueId val="{00000000-7B97-48E5-9D51-6BC88EDEBFDD}"/>
            </c:ext>
          </c:extLst>
        </c:ser>
        <c:dLbls>
          <c:showLegendKey val="0"/>
          <c:showVal val="0"/>
          <c:showCatName val="0"/>
          <c:showSerName val="0"/>
          <c:showPercent val="0"/>
          <c:showBubbleSize val="0"/>
        </c:dLbls>
        <c:gapWidth val="219"/>
        <c:overlap val="-27"/>
        <c:axId val="306175536"/>
        <c:axId val="415281312"/>
      </c:barChart>
      <c:catAx>
        <c:axId val="306175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pt-BR"/>
          </a:p>
        </c:txPr>
        <c:crossAx val="415281312"/>
        <c:crosses val="autoZero"/>
        <c:auto val="1"/>
        <c:lblAlgn val="ctr"/>
        <c:lblOffset val="100"/>
        <c:noMultiLvlLbl val="0"/>
      </c:catAx>
      <c:valAx>
        <c:axId val="415281312"/>
        <c:scaling>
          <c:orientation val="minMax"/>
        </c:scaling>
        <c:delete val="1"/>
        <c:axPos val="l"/>
        <c:numFmt formatCode="0%" sourceLinked="1"/>
        <c:majorTickMark val="none"/>
        <c:minorTickMark val="none"/>
        <c:tickLblPos val="nextTo"/>
        <c:crossAx val="306175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28/03/2018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28/03/2018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28/03/2018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28/03/2018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28/03/2018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28/03/2018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28/03/2018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28/03/2018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28/03/2018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28/03/2018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28/03/2018</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32.jp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chart" Target="../charts/char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mailto:secretaria.executiva@cgu.gov.br" TargetMode="Externa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microsoft.com/office/2007/relationships/hdphoto" Target="../media/hdphoto1.wdp"/><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9.png"/><Relationship Id="rId9" Type="http://schemas.openxmlformats.org/officeDocument/2006/relationships/image" Target="../media/image12.jp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jpg"/><Relationship Id="rId1" Type="http://schemas.openxmlformats.org/officeDocument/2006/relationships/slideLayout" Target="../slideLayouts/slideLayout1.xml"/><Relationship Id="rId6" Type="http://schemas.openxmlformats.org/officeDocument/2006/relationships/image" Target="../media/image17.jp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5.jp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1.jpg"/><Relationship Id="rId7" Type="http://schemas.openxmlformats.org/officeDocument/2006/relationships/image" Target="../media/image25.png"/><Relationship Id="rId2" Type="http://schemas.openxmlformats.org/officeDocument/2006/relationships/image" Target="../media/image20.jp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jpg"/><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29.jp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678325" y="5861913"/>
            <a:ext cx="9144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000" b="1">
                <a:solidFill>
                  <a:srgbClr val="FFFF00"/>
                </a:solidFill>
                <a:latin typeface="Arial" panose="020B0604020202020204" pitchFamily="34" charset="0"/>
              </a:defRPr>
            </a:lvl1pPr>
            <a:lvl2pPr marL="742950" indent="-285750" eaLnBrk="0" hangingPunct="0">
              <a:defRPr sz="3000" b="1">
                <a:solidFill>
                  <a:srgbClr val="FFFF00"/>
                </a:solidFill>
                <a:latin typeface="Arial" panose="020B0604020202020204" pitchFamily="34" charset="0"/>
              </a:defRPr>
            </a:lvl2pPr>
            <a:lvl3pPr marL="1143000" indent="-228600" eaLnBrk="0" hangingPunct="0">
              <a:defRPr sz="3000" b="1">
                <a:solidFill>
                  <a:srgbClr val="FFFF00"/>
                </a:solidFill>
                <a:latin typeface="Arial" panose="020B0604020202020204" pitchFamily="34" charset="0"/>
              </a:defRPr>
            </a:lvl3pPr>
            <a:lvl4pPr marL="1600200" indent="-228600" eaLnBrk="0" hangingPunct="0">
              <a:defRPr sz="3000" b="1">
                <a:solidFill>
                  <a:srgbClr val="FFFF00"/>
                </a:solidFill>
                <a:latin typeface="Arial" panose="020B0604020202020204" pitchFamily="34" charset="0"/>
              </a:defRPr>
            </a:lvl4pPr>
            <a:lvl5pPr marL="2057400" indent="-228600" eaLnBrk="0" hangingPunct="0">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defRPr sz="3000" b="1">
                <a:solidFill>
                  <a:srgbClr val="FFFF00"/>
                </a:solidFill>
                <a:latin typeface="Arial" panose="020B0604020202020204" pitchFamily="34" charset="0"/>
              </a:defRPr>
            </a:lvl9pPr>
          </a:lstStyle>
          <a:p>
            <a:pPr algn="ctr" eaLnBrk="1" hangingPunct="1">
              <a:lnSpc>
                <a:spcPct val="95000"/>
              </a:lnSpc>
              <a:buClr>
                <a:srgbClr val="000000"/>
              </a:buClr>
              <a:buSzPct val="100000"/>
              <a:buFont typeface="Times New Roman" panose="02020603050405020304" pitchFamily="18" charset="0"/>
              <a:buNone/>
            </a:pPr>
            <a:r>
              <a:rPr lang="pt-BR" altLang="pt-BR" sz="1600" i="1" dirty="0">
                <a:solidFill>
                  <a:schemeClr val="tx1"/>
                </a:solidFill>
              </a:rPr>
              <a:t>28 de Março de 2018</a:t>
            </a:r>
          </a:p>
        </p:txBody>
      </p:sp>
      <p:sp>
        <p:nvSpPr>
          <p:cNvPr id="7" name="Rectangle 2"/>
          <p:cNvSpPr txBox="1">
            <a:spLocks noChangeArrowheads="1"/>
          </p:cNvSpPr>
          <p:nvPr/>
        </p:nvSpPr>
        <p:spPr bwMode="auto">
          <a:xfrm>
            <a:off x="992460" y="4006748"/>
            <a:ext cx="10075192" cy="1892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2800" dirty="0"/>
              <a:t>III Encontro do Fórum Estadual de Ouvidorias do Pará - OUVEPARÁ</a:t>
            </a:r>
            <a:endParaRPr lang="pt-BR" altLang="pt-BR" sz="2800" dirty="0">
              <a:solidFill>
                <a:srgbClr val="002060"/>
              </a:solidFill>
              <a:latin typeface="Arial" panose="020B0604020202020204" pitchFamily="34" charset="0"/>
            </a:endParaRPr>
          </a:p>
        </p:txBody>
      </p:sp>
      <p:sp>
        <p:nvSpPr>
          <p:cNvPr id="8" name="Rectangle 2"/>
          <p:cNvSpPr txBox="1">
            <a:spLocks noChangeArrowheads="1"/>
          </p:cNvSpPr>
          <p:nvPr/>
        </p:nvSpPr>
        <p:spPr bwMode="auto">
          <a:xfrm>
            <a:off x="702527" y="1226721"/>
            <a:ext cx="10894741" cy="34981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rgbClr val="002060"/>
                </a:solidFill>
              </a:rPr>
              <a:t>A OUVIDORIA COMO INSTRUMENTO DE TRANSPARÊNCIA E PREVENÇÃO DA CORRUPÇÃO NOS SERVIÇOS PÚBLICOS</a:t>
            </a:r>
            <a:endParaRPr lang="pt-BR" altLang="pt-BR" sz="4000" dirty="0">
              <a:solidFill>
                <a:srgbClr val="002060"/>
              </a:solidFill>
              <a:latin typeface="Arial" panose="020B0604020202020204" pitchFamily="34" charset="0"/>
            </a:endParaRPr>
          </a:p>
        </p:txBody>
      </p:sp>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ixaDeTexto 8"/>
          <p:cNvSpPr txBox="1"/>
          <p:nvPr/>
        </p:nvSpPr>
        <p:spPr>
          <a:xfrm>
            <a:off x="1626455" y="1334194"/>
            <a:ext cx="4166946" cy="646331"/>
          </a:xfrm>
          <a:prstGeom prst="rect">
            <a:avLst/>
          </a:prstGeom>
          <a:noFill/>
        </p:spPr>
        <p:txBody>
          <a:bodyPr wrap="square" rtlCol="0">
            <a:spAutoFit/>
          </a:bodyPr>
          <a:lstStyle/>
          <a:p>
            <a:r>
              <a:rPr lang="pt-BR" sz="3600" i="1" dirty="0">
                <a:solidFill>
                  <a:schemeClr val="tx1">
                    <a:lumMod val="85000"/>
                    <a:lumOff val="15000"/>
                  </a:schemeClr>
                </a:solidFill>
              </a:rPr>
              <a:t>Análise de dados </a:t>
            </a:r>
          </a:p>
        </p:txBody>
      </p:sp>
      <p:pic>
        <p:nvPicPr>
          <p:cNvPr id="11" name="Picture 4"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6038" b="92173" l="2556" r="24121"/>
                    </a14:imgEffect>
                  </a14:imgLayer>
                </a14:imgProps>
              </a:ext>
              <a:ext uri="{28A0092B-C50C-407E-A947-70E740481C1C}">
                <a14:useLocalDpi xmlns:a14="http://schemas.microsoft.com/office/drawing/2010/main" val="0"/>
              </a:ext>
            </a:extLst>
          </a:blip>
          <a:srcRect t="76604" r="74316" b="8068"/>
          <a:stretch/>
        </p:blipFill>
        <p:spPr bwMode="auto">
          <a:xfrm>
            <a:off x="210380" y="1129958"/>
            <a:ext cx="1594356" cy="951505"/>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p:cNvSpPr txBox="1"/>
          <p:nvPr/>
        </p:nvSpPr>
        <p:spPr>
          <a:xfrm>
            <a:off x="1573290" y="2370763"/>
            <a:ext cx="9675957" cy="320087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pt-BR" sz="3200" dirty="0"/>
              <a:t>Uso de técnicas de </a:t>
            </a:r>
            <a:r>
              <a:rPr lang="pt-BR" sz="3200" b="1" dirty="0"/>
              <a:t>mineração de dados </a:t>
            </a:r>
            <a:r>
              <a:rPr lang="pt-BR" sz="3200" dirty="0"/>
              <a:t>para produção de </a:t>
            </a:r>
            <a:r>
              <a:rPr lang="pt-BR" sz="3200" b="1" dirty="0"/>
              <a:t>informações relevantes </a:t>
            </a:r>
            <a:r>
              <a:rPr lang="pt-BR" sz="3200" dirty="0"/>
              <a:t>sobre a prestação de serviços e a </a:t>
            </a:r>
            <a:r>
              <a:rPr lang="pt-BR" sz="3200" b="1" dirty="0"/>
              <a:t>efetividade de Políticas Públicas</a:t>
            </a:r>
            <a:r>
              <a:rPr lang="pt-BR" sz="3200" dirty="0"/>
              <a:t>;</a:t>
            </a:r>
          </a:p>
          <a:p>
            <a:pPr marL="285750" indent="-285750">
              <a:spcAft>
                <a:spcPts val="600"/>
              </a:spcAft>
              <a:buFont typeface="Arial" panose="020B0604020202020204" pitchFamily="34" charset="0"/>
              <a:buChar char="•"/>
            </a:pPr>
            <a:r>
              <a:rPr lang="pt-BR" sz="3200" dirty="0"/>
              <a:t>Cruzamento de registros fotográficos com outras bases de governo; </a:t>
            </a:r>
          </a:p>
          <a:p>
            <a:pPr marL="285750" indent="-285750">
              <a:spcAft>
                <a:spcPts val="600"/>
              </a:spcAft>
              <a:buFont typeface="Arial" panose="020B0604020202020204" pitchFamily="34" charset="0"/>
              <a:buChar char="•"/>
            </a:pPr>
            <a:r>
              <a:rPr lang="pt-BR" sz="3200" dirty="0"/>
              <a:t>Apoio da Sociedade Civil.</a:t>
            </a:r>
            <a:endParaRPr lang="es-ES_tradnl" sz="3200" dirty="0"/>
          </a:p>
        </p:txBody>
      </p:sp>
    </p:spTree>
    <p:extLst>
      <p:ext uri="{BB962C8B-B14F-4D97-AF65-F5344CB8AC3E}">
        <p14:creationId xmlns:p14="http://schemas.microsoft.com/office/powerpoint/2010/main" val="3143527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descr="C:\Users\marcosgl\AppData\Local\Microsoft\Windows\Temporary Internet Files\Content.Outlook\8XLJI5ZJ\Avaliação Qualitativa 1ª Rodada (002).png"/>
          <p:cNvPicPr/>
          <p:nvPr/>
        </p:nvPicPr>
        <p:blipFill rotWithShape="1">
          <a:blip r:embed="rId2" cstate="print">
            <a:extLst>
              <a:ext uri="{28A0092B-C50C-407E-A947-70E740481C1C}">
                <a14:useLocalDpi xmlns:a14="http://schemas.microsoft.com/office/drawing/2010/main" val="0"/>
              </a:ext>
            </a:extLst>
          </a:blip>
          <a:srcRect t="11735" b="57112"/>
          <a:stretch/>
        </p:blipFill>
        <p:spPr bwMode="auto">
          <a:xfrm>
            <a:off x="956930" y="1701209"/>
            <a:ext cx="10643191" cy="5007935"/>
          </a:xfrm>
          <a:prstGeom prst="rect">
            <a:avLst/>
          </a:prstGeom>
          <a:noFill/>
          <a:ln>
            <a:noFill/>
          </a:ln>
          <a:extLst>
            <a:ext uri="{53640926-AAD7-44D8-BBD7-CCE9431645EC}">
              <a14:shadowObscured xmlns:a14="http://schemas.microsoft.com/office/drawing/2010/main"/>
            </a:ext>
          </a:extLst>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1580130" y="1410191"/>
            <a:ext cx="6087436" cy="584775"/>
          </a:xfrm>
          <a:prstGeom prst="rect">
            <a:avLst/>
          </a:prstGeom>
        </p:spPr>
        <p:txBody>
          <a:bodyPr wrap="none">
            <a:spAutoFit/>
          </a:bodyPr>
          <a:lstStyle/>
          <a:p>
            <a:r>
              <a:rPr lang="pt-BR" sz="3200" b="1" i="1" dirty="0">
                <a:solidFill>
                  <a:schemeClr val="accent1">
                    <a:lumMod val="50000"/>
                  </a:schemeClr>
                </a:solidFill>
              </a:rPr>
              <a:t>2016: </a:t>
            </a:r>
            <a:r>
              <a:rPr lang="pt-BR" sz="2800" i="1" dirty="0"/>
              <a:t>12 Políticas e 2 serviços avaliados</a:t>
            </a:r>
          </a:p>
        </p:txBody>
      </p:sp>
    </p:spTree>
    <p:extLst>
      <p:ext uri="{BB962C8B-B14F-4D97-AF65-F5344CB8AC3E}">
        <p14:creationId xmlns:p14="http://schemas.microsoft.com/office/powerpoint/2010/main" val="1647066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descr="C:\Users\marcosgl\AppData\Local\Microsoft\Windows\Temporary Internet Files\Content.Outlook\8XLJI5ZJ\Avaliação Qualitativa 1ª Rodada (002).png"/>
          <p:cNvPicPr/>
          <p:nvPr/>
        </p:nvPicPr>
        <p:blipFill rotWithShape="1">
          <a:blip r:embed="rId2" cstate="print">
            <a:extLst>
              <a:ext uri="{28A0092B-C50C-407E-A947-70E740481C1C}">
                <a14:useLocalDpi xmlns:a14="http://schemas.microsoft.com/office/drawing/2010/main" val="0"/>
              </a:ext>
            </a:extLst>
          </a:blip>
          <a:srcRect t="43083" b="31179"/>
          <a:stretch/>
        </p:blipFill>
        <p:spPr bwMode="auto">
          <a:xfrm>
            <a:off x="627321" y="1905998"/>
            <a:ext cx="10972801" cy="4696821"/>
          </a:xfrm>
          <a:prstGeom prst="rect">
            <a:avLst/>
          </a:prstGeom>
          <a:noFill/>
          <a:ln>
            <a:noFill/>
          </a:ln>
          <a:extLst>
            <a:ext uri="{53640926-AAD7-44D8-BBD7-CCE9431645EC}">
              <a14:shadowObscured xmlns:a14="http://schemas.microsoft.com/office/drawing/2010/main"/>
            </a:ext>
          </a:extLst>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6" name="Retângulo 5">
            <a:extLst>
              <a:ext uri="{FF2B5EF4-FFF2-40B4-BE49-F238E27FC236}">
                <a16:creationId xmlns:a16="http://schemas.microsoft.com/office/drawing/2014/main" id="{26BF5F98-1981-46A2-8F28-A36284F26793}"/>
              </a:ext>
            </a:extLst>
          </p:cNvPr>
          <p:cNvSpPr/>
          <p:nvPr/>
        </p:nvSpPr>
        <p:spPr>
          <a:xfrm>
            <a:off x="1580130" y="1431455"/>
            <a:ext cx="6087436" cy="584775"/>
          </a:xfrm>
          <a:prstGeom prst="rect">
            <a:avLst/>
          </a:prstGeom>
        </p:spPr>
        <p:txBody>
          <a:bodyPr wrap="none">
            <a:spAutoFit/>
          </a:bodyPr>
          <a:lstStyle/>
          <a:p>
            <a:r>
              <a:rPr lang="pt-BR" sz="3200" b="1" i="1" dirty="0">
                <a:solidFill>
                  <a:schemeClr val="accent1">
                    <a:lumMod val="50000"/>
                  </a:schemeClr>
                </a:solidFill>
              </a:rPr>
              <a:t>2016: </a:t>
            </a:r>
            <a:r>
              <a:rPr lang="pt-BR" sz="2800" i="1" dirty="0"/>
              <a:t>12 Políticas e 2 serviços avaliados</a:t>
            </a:r>
          </a:p>
        </p:txBody>
      </p:sp>
    </p:spTree>
    <p:extLst>
      <p:ext uri="{BB962C8B-B14F-4D97-AF65-F5344CB8AC3E}">
        <p14:creationId xmlns:p14="http://schemas.microsoft.com/office/powerpoint/2010/main" val="3665836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C:\Users\marcosgl\AppData\Local\Microsoft\Windows\Temporary Internet Files\Content.Outlook\8XLJI5ZJ\Avaliação Qualitativa 1ª Rodada (002).png"/>
          <p:cNvPicPr/>
          <p:nvPr/>
        </p:nvPicPr>
        <p:blipFill rotWithShape="1">
          <a:blip r:embed="rId2" cstate="print">
            <a:extLst>
              <a:ext uri="{28A0092B-C50C-407E-A947-70E740481C1C}">
                <a14:useLocalDpi xmlns:a14="http://schemas.microsoft.com/office/drawing/2010/main" val="0"/>
              </a:ext>
            </a:extLst>
          </a:blip>
          <a:srcRect t="70649"/>
          <a:stretch/>
        </p:blipFill>
        <p:spPr bwMode="auto">
          <a:xfrm>
            <a:off x="914400" y="1994966"/>
            <a:ext cx="10441172" cy="4692913"/>
          </a:xfrm>
          <a:prstGeom prst="rect">
            <a:avLst/>
          </a:prstGeom>
          <a:noFill/>
          <a:ln>
            <a:noFill/>
          </a:ln>
          <a:extLst>
            <a:ext uri="{53640926-AAD7-44D8-BBD7-CCE9431645EC}">
              <a14:shadowObscured xmlns:a14="http://schemas.microsoft.com/office/drawing/2010/main"/>
            </a:ext>
          </a:extLst>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7" name="Retângulo 6">
            <a:extLst>
              <a:ext uri="{FF2B5EF4-FFF2-40B4-BE49-F238E27FC236}">
                <a16:creationId xmlns:a16="http://schemas.microsoft.com/office/drawing/2014/main" id="{50F6A66C-D26A-4497-859B-FAE2C33A0EA5}"/>
              </a:ext>
            </a:extLst>
          </p:cNvPr>
          <p:cNvSpPr/>
          <p:nvPr/>
        </p:nvSpPr>
        <p:spPr>
          <a:xfrm>
            <a:off x="1580130" y="1410191"/>
            <a:ext cx="6087436" cy="584775"/>
          </a:xfrm>
          <a:prstGeom prst="rect">
            <a:avLst/>
          </a:prstGeom>
        </p:spPr>
        <p:txBody>
          <a:bodyPr wrap="none">
            <a:spAutoFit/>
          </a:bodyPr>
          <a:lstStyle/>
          <a:p>
            <a:r>
              <a:rPr lang="pt-BR" sz="3200" b="1" i="1" dirty="0">
                <a:solidFill>
                  <a:schemeClr val="accent1">
                    <a:lumMod val="50000"/>
                  </a:schemeClr>
                </a:solidFill>
              </a:rPr>
              <a:t>2016: </a:t>
            </a:r>
            <a:r>
              <a:rPr lang="pt-BR" sz="2800" i="1" dirty="0"/>
              <a:t>12 Políticas e 2 serviços avaliados</a:t>
            </a:r>
          </a:p>
        </p:txBody>
      </p:sp>
    </p:spTree>
    <p:extLst>
      <p:ext uri="{BB962C8B-B14F-4D97-AF65-F5344CB8AC3E}">
        <p14:creationId xmlns:p14="http://schemas.microsoft.com/office/powerpoint/2010/main" val="1664527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C:\Users\marcosgl\AppData\Local\Microsoft\Windows\Temporary Internet Files\Content.Outlook\8XLJI5ZJ\Avaliação Qualitativa 2ª Rodada (002).png"/>
          <p:cNvPicPr/>
          <p:nvPr/>
        </p:nvPicPr>
        <p:blipFill rotWithShape="1">
          <a:blip r:embed="rId2" cstate="print">
            <a:extLst>
              <a:ext uri="{28A0092B-C50C-407E-A947-70E740481C1C}">
                <a14:useLocalDpi xmlns:a14="http://schemas.microsoft.com/office/drawing/2010/main" val="0"/>
              </a:ext>
            </a:extLst>
          </a:blip>
          <a:srcRect t="11923" b="55470"/>
          <a:stretch/>
        </p:blipFill>
        <p:spPr bwMode="auto">
          <a:xfrm>
            <a:off x="1073888" y="1648048"/>
            <a:ext cx="9441712" cy="4805916"/>
          </a:xfrm>
          <a:prstGeom prst="rect">
            <a:avLst/>
          </a:prstGeom>
          <a:noFill/>
          <a:ln>
            <a:noFill/>
          </a:ln>
          <a:extLst>
            <a:ext uri="{53640926-AAD7-44D8-BBD7-CCE9431645EC}">
              <a14:shadowObscured xmlns:a14="http://schemas.microsoft.com/office/drawing/2010/main"/>
            </a:ext>
          </a:extLst>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6" name="Retângulo 5">
            <a:extLst>
              <a:ext uri="{FF2B5EF4-FFF2-40B4-BE49-F238E27FC236}">
                <a16:creationId xmlns:a16="http://schemas.microsoft.com/office/drawing/2014/main" id="{A4C9F6E3-1C8B-4860-9EB8-F719558B552F}"/>
              </a:ext>
            </a:extLst>
          </p:cNvPr>
          <p:cNvSpPr/>
          <p:nvPr/>
        </p:nvSpPr>
        <p:spPr>
          <a:xfrm>
            <a:off x="1580130" y="1410191"/>
            <a:ext cx="6087436" cy="584775"/>
          </a:xfrm>
          <a:prstGeom prst="rect">
            <a:avLst/>
          </a:prstGeom>
        </p:spPr>
        <p:txBody>
          <a:bodyPr wrap="none">
            <a:spAutoFit/>
          </a:bodyPr>
          <a:lstStyle/>
          <a:p>
            <a:r>
              <a:rPr lang="pt-BR" sz="3200" b="1" i="1" dirty="0">
                <a:solidFill>
                  <a:schemeClr val="accent1">
                    <a:lumMod val="50000"/>
                  </a:schemeClr>
                </a:solidFill>
              </a:rPr>
              <a:t>2016: </a:t>
            </a:r>
            <a:r>
              <a:rPr lang="pt-BR" sz="2800" i="1" dirty="0"/>
              <a:t>12 Políticas e 2 serviços avaliados</a:t>
            </a:r>
          </a:p>
        </p:txBody>
      </p:sp>
    </p:spTree>
    <p:extLst>
      <p:ext uri="{BB962C8B-B14F-4D97-AF65-F5344CB8AC3E}">
        <p14:creationId xmlns:p14="http://schemas.microsoft.com/office/powerpoint/2010/main" val="108508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C:\Users\marcosgl\AppData\Local\Microsoft\Windows\Temporary Internet Files\Content.Outlook\8XLJI5ZJ\Avaliação Qualitativa 2ª Rodada (002).png"/>
          <p:cNvPicPr/>
          <p:nvPr/>
        </p:nvPicPr>
        <p:blipFill rotWithShape="1">
          <a:blip r:embed="rId2" cstate="print">
            <a:extLst>
              <a:ext uri="{28A0092B-C50C-407E-A947-70E740481C1C}">
                <a14:useLocalDpi xmlns:a14="http://schemas.microsoft.com/office/drawing/2010/main" val="0"/>
              </a:ext>
            </a:extLst>
          </a:blip>
          <a:srcRect l="273" t="46543" r="-273" b="18793"/>
          <a:stretch/>
        </p:blipFill>
        <p:spPr bwMode="auto">
          <a:xfrm>
            <a:off x="1275907" y="1905997"/>
            <a:ext cx="9452344" cy="4707453"/>
          </a:xfrm>
          <a:prstGeom prst="rect">
            <a:avLst/>
          </a:prstGeom>
          <a:noFill/>
          <a:ln>
            <a:noFill/>
          </a:ln>
          <a:extLst>
            <a:ext uri="{53640926-AAD7-44D8-BBD7-CCE9431645EC}">
              <a14:shadowObscured xmlns:a14="http://schemas.microsoft.com/office/drawing/2010/main"/>
            </a:ext>
          </a:extLst>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7" name="Retângulo 6">
            <a:extLst>
              <a:ext uri="{FF2B5EF4-FFF2-40B4-BE49-F238E27FC236}">
                <a16:creationId xmlns:a16="http://schemas.microsoft.com/office/drawing/2014/main" id="{8F3DE372-B2D3-4D90-B74E-A226DACB2B7E}"/>
              </a:ext>
            </a:extLst>
          </p:cNvPr>
          <p:cNvSpPr/>
          <p:nvPr/>
        </p:nvSpPr>
        <p:spPr>
          <a:xfrm>
            <a:off x="1580130" y="1410191"/>
            <a:ext cx="6087436" cy="584775"/>
          </a:xfrm>
          <a:prstGeom prst="rect">
            <a:avLst/>
          </a:prstGeom>
        </p:spPr>
        <p:txBody>
          <a:bodyPr wrap="none">
            <a:spAutoFit/>
          </a:bodyPr>
          <a:lstStyle/>
          <a:p>
            <a:r>
              <a:rPr lang="pt-BR" sz="3200" b="1" i="1" dirty="0">
                <a:solidFill>
                  <a:schemeClr val="accent1">
                    <a:lumMod val="50000"/>
                  </a:schemeClr>
                </a:solidFill>
              </a:rPr>
              <a:t>2016: </a:t>
            </a:r>
            <a:r>
              <a:rPr lang="pt-BR" sz="2800" i="1" dirty="0"/>
              <a:t>12 Políticas e 2 serviços avaliados</a:t>
            </a:r>
          </a:p>
        </p:txBody>
      </p:sp>
    </p:spTree>
    <p:extLst>
      <p:ext uri="{BB962C8B-B14F-4D97-AF65-F5344CB8AC3E}">
        <p14:creationId xmlns:p14="http://schemas.microsoft.com/office/powerpoint/2010/main" val="4074201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1580130" y="1554016"/>
            <a:ext cx="7218386" cy="523220"/>
          </a:xfrm>
          <a:prstGeom prst="rect">
            <a:avLst/>
          </a:prstGeom>
        </p:spPr>
        <p:txBody>
          <a:bodyPr wrap="none">
            <a:spAutoFit/>
          </a:bodyPr>
          <a:lstStyle/>
          <a:p>
            <a:r>
              <a:rPr lang="pt-BR" sz="2800" i="1" dirty="0"/>
              <a:t>Produção de relatórios e transparência de dados</a:t>
            </a:r>
          </a:p>
        </p:txBody>
      </p:sp>
      <p:sp>
        <p:nvSpPr>
          <p:cNvPr id="3" name="CaixaDeTexto 2"/>
          <p:cNvSpPr txBox="1"/>
          <p:nvPr/>
        </p:nvSpPr>
        <p:spPr>
          <a:xfrm>
            <a:off x="1580130" y="2178025"/>
            <a:ext cx="6295249" cy="400110"/>
          </a:xfrm>
          <a:prstGeom prst="rect">
            <a:avLst/>
          </a:prstGeom>
          <a:noFill/>
        </p:spPr>
        <p:txBody>
          <a:bodyPr wrap="none" rtlCol="0">
            <a:spAutoFit/>
          </a:bodyPr>
          <a:lstStyle/>
          <a:p>
            <a:r>
              <a:rPr lang="pt-BR" sz="2000" b="1" dirty="0"/>
              <a:t>Projeto Monitorando a Merenda (PNAE) – 3 fase em 2017</a:t>
            </a:r>
            <a:endParaRPr lang="es-ES_tradnl" sz="2000" b="1" dirty="0"/>
          </a:p>
        </p:txBody>
      </p:sp>
      <p:sp>
        <p:nvSpPr>
          <p:cNvPr id="4" name="CaixaDeTexto 3"/>
          <p:cNvSpPr txBox="1"/>
          <p:nvPr/>
        </p:nvSpPr>
        <p:spPr>
          <a:xfrm>
            <a:off x="1233377" y="2582397"/>
            <a:ext cx="7772400" cy="3139321"/>
          </a:xfrm>
          <a:prstGeom prst="rect">
            <a:avLst/>
          </a:prstGeom>
          <a:noFill/>
        </p:spPr>
        <p:txBody>
          <a:bodyPr wrap="square" rtlCol="0">
            <a:spAutoFit/>
          </a:bodyPr>
          <a:lstStyle/>
          <a:p>
            <a:pPr marL="285750" indent="-285750">
              <a:buFont typeface="Arial" panose="020B0604020202020204" pitchFamily="34" charset="0"/>
              <a:buChar char="•"/>
            </a:pPr>
            <a:r>
              <a:rPr lang="pt-BR" dirty="0"/>
              <a:t>Mais de 1 mil registro realizados em 2017</a:t>
            </a:r>
            <a:r>
              <a:rPr lang="pt-BR" b="1" dirty="0"/>
              <a:t>;</a:t>
            </a:r>
          </a:p>
          <a:p>
            <a:pPr marL="285750" indent="-285750">
              <a:buFont typeface="Arial" panose="020B0604020202020204" pitchFamily="34" charset="0"/>
              <a:buChar char="•"/>
            </a:pPr>
            <a:r>
              <a:rPr lang="pt-BR" b="1" dirty="0"/>
              <a:t>Redução de 38,7% para 20,7% </a:t>
            </a:r>
            <a:r>
              <a:rPr lang="pt-BR" dirty="0"/>
              <a:t>das informações de </a:t>
            </a:r>
            <a:r>
              <a:rPr lang="pt-BR" b="1" dirty="0"/>
              <a:t>ausência</a:t>
            </a:r>
            <a:r>
              <a:rPr lang="pt-BR" dirty="0"/>
              <a:t> de oferta de merenda em ao menos um dia</a:t>
            </a:r>
          </a:p>
          <a:p>
            <a:pPr marL="285750" indent="-285750">
              <a:buFont typeface="Arial" panose="020B0604020202020204" pitchFamily="34" charset="0"/>
              <a:buChar char="•"/>
            </a:pPr>
            <a:r>
              <a:rPr lang="pt-BR" dirty="0"/>
              <a:t>Maior variação do cardápio, inclusive com </a:t>
            </a:r>
            <a:r>
              <a:rPr lang="pt-BR" b="1" dirty="0"/>
              <a:t>oferta de frutas </a:t>
            </a:r>
            <a:r>
              <a:rPr lang="pt-BR" b="1" i="1" dirty="0"/>
              <a:t>in natura </a:t>
            </a:r>
            <a:r>
              <a:rPr lang="pt-BR" dirty="0"/>
              <a:t>na fase 3;</a:t>
            </a:r>
          </a:p>
          <a:p>
            <a:pPr marL="285750" indent="-285750">
              <a:buFont typeface="Arial" panose="020B0604020202020204" pitchFamily="34" charset="0"/>
              <a:buChar char="•"/>
            </a:pPr>
            <a:r>
              <a:rPr lang="pt-BR" b="1" dirty="0"/>
              <a:t>Ausência de fonte de proteína em 55,4% </a:t>
            </a:r>
            <a:r>
              <a:rPr lang="pt-BR" dirty="0"/>
              <a:t>das merendas e prevalência de proteínas em conserva (no primeiro semestre foram 68,5%); ;</a:t>
            </a:r>
          </a:p>
          <a:p>
            <a:pPr marL="285750" indent="-285750">
              <a:buFont typeface="Arial" panose="020B0604020202020204" pitchFamily="34" charset="0"/>
              <a:buChar char="•"/>
            </a:pPr>
            <a:r>
              <a:rPr lang="pt-BR" b="1" dirty="0"/>
              <a:t>Aumento da média de satisfação </a:t>
            </a:r>
            <a:r>
              <a:rPr lang="pt-BR" dirty="0"/>
              <a:t>dos alunos entre ao longo das 3 fases; </a:t>
            </a:r>
          </a:p>
          <a:p>
            <a:pPr marL="285750" indent="-285750">
              <a:buFont typeface="Arial" panose="020B0604020202020204" pitchFamily="34" charset="0"/>
              <a:buChar char="•"/>
            </a:pPr>
            <a:r>
              <a:rPr lang="pt-BR" b="1" dirty="0"/>
              <a:t>Redução de 70% para 18,5%</a:t>
            </a:r>
            <a:r>
              <a:rPr lang="pt-BR" dirty="0"/>
              <a:t> dos casos de ausência de merenda cujo motivo foi o </a:t>
            </a:r>
            <a:r>
              <a:rPr lang="pt-BR" b="1" dirty="0"/>
              <a:t>não encaminhamento de insumos</a:t>
            </a:r>
            <a:r>
              <a:rPr lang="pt-BR" dirty="0"/>
              <a:t> pela Secretaria de Educação – Seduc; </a:t>
            </a:r>
            <a:endParaRPr lang="es-ES_tradnl" dirty="0"/>
          </a:p>
          <a:p>
            <a:pPr marL="285750" indent="-285750">
              <a:buFont typeface="Arial" panose="020B0604020202020204" pitchFamily="34" charset="0"/>
              <a:buChar char="•"/>
            </a:pPr>
            <a:r>
              <a:rPr lang="pt-BR" dirty="0"/>
              <a:t>Incompatibilidade entre merenda servida e cardápio da Seduc;</a:t>
            </a:r>
          </a:p>
          <a:p>
            <a:pPr marL="285750" indent="-285750">
              <a:buFont typeface="Arial" panose="020B0604020202020204" pitchFamily="34" charset="0"/>
              <a:buChar char="•"/>
            </a:pPr>
            <a:r>
              <a:rPr lang="pt-BR" dirty="0"/>
              <a:t>Proposta de alteração da resolução que rege o PNAE.</a:t>
            </a:r>
          </a:p>
        </p:txBody>
      </p:sp>
      <p:pic>
        <p:nvPicPr>
          <p:cNvPr id="7" name="Image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146470" y="2730204"/>
            <a:ext cx="4404676" cy="2477630"/>
          </a:xfrm>
          <a:prstGeom prst="rect">
            <a:avLst/>
          </a:prstGeom>
        </p:spPr>
      </p:pic>
    </p:spTree>
    <p:extLst>
      <p:ext uri="{BB962C8B-B14F-4D97-AF65-F5344CB8AC3E}">
        <p14:creationId xmlns:p14="http://schemas.microsoft.com/office/powerpoint/2010/main" val="90476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9" name="Retângulo 8"/>
          <p:cNvSpPr/>
          <p:nvPr/>
        </p:nvSpPr>
        <p:spPr>
          <a:xfrm>
            <a:off x="1580130" y="1554016"/>
            <a:ext cx="6225487" cy="461665"/>
          </a:xfrm>
          <a:prstGeom prst="rect">
            <a:avLst/>
          </a:prstGeom>
        </p:spPr>
        <p:txBody>
          <a:bodyPr wrap="none">
            <a:spAutoFit/>
          </a:bodyPr>
          <a:lstStyle/>
          <a:p>
            <a:r>
              <a:rPr lang="pt-BR" sz="2400" i="1" dirty="0"/>
              <a:t>Produção de relatórios e transparência de dados</a:t>
            </a:r>
          </a:p>
        </p:txBody>
      </p:sp>
      <p:sp>
        <p:nvSpPr>
          <p:cNvPr id="10" name="CaixaDeTexto 9"/>
          <p:cNvSpPr txBox="1"/>
          <p:nvPr/>
        </p:nvSpPr>
        <p:spPr>
          <a:xfrm>
            <a:off x="1580130" y="2178025"/>
            <a:ext cx="4652556" cy="400110"/>
          </a:xfrm>
          <a:prstGeom prst="rect">
            <a:avLst/>
          </a:prstGeom>
          <a:noFill/>
        </p:spPr>
        <p:txBody>
          <a:bodyPr wrap="none" rtlCol="0">
            <a:spAutoFit/>
          </a:bodyPr>
          <a:lstStyle/>
          <a:p>
            <a:r>
              <a:rPr lang="pt-BR" sz="2000" b="1" dirty="0"/>
              <a:t>Projeto Tá de Pé? (Construção de Creches)</a:t>
            </a:r>
            <a:endParaRPr lang="es-ES_tradnl" sz="2000" b="1" dirty="0"/>
          </a:p>
        </p:txBody>
      </p:sp>
      <p:pic>
        <p:nvPicPr>
          <p:cNvPr id="12" name="Imagem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6756" y="1923348"/>
            <a:ext cx="2223145" cy="3952258"/>
          </a:xfrm>
          <a:prstGeom prst="rect">
            <a:avLst/>
          </a:prstGeom>
        </p:spPr>
      </p:pic>
      <p:sp>
        <p:nvSpPr>
          <p:cNvPr id="13" name="CaixaDeTexto 12"/>
          <p:cNvSpPr txBox="1"/>
          <p:nvPr/>
        </p:nvSpPr>
        <p:spPr>
          <a:xfrm>
            <a:off x="1580132" y="2582397"/>
            <a:ext cx="7319319" cy="2677656"/>
          </a:xfrm>
          <a:prstGeom prst="rect">
            <a:avLst/>
          </a:prstGeom>
          <a:noFill/>
        </p:spPr>
        <p:txBody>
          <a:bodyPr wrap="square" rtlCol="0">
            <a:spAutoFit/>
          </a:bodyPr>
          <a:lstStyle/>
          <a:p>
            <a:pPr marL="285750" indent="-285750">
              <a:buFont typeface="Arial" panose="020B0604020202020204" pitchFamily="34" charset="0"/>
              <a:buChar char="•"/>
            </a:pPr>
            <a:r>
              <a:rPr lang="pt-BR" sz="2400" b="1" dirty="0"/>
              <a:t>25% </a:t>
            </a:r>
            <a:r>
              <a:rPr lang="pt-BR" sz="2400" dirty="0"/>
              <a:t>das manifestações com repactuação do prazo de entrega após a intervenção da Ouvidoria; </a:t>
            </a:r>
          </a:p>
          <a:p>
            <a:pPr marL="285750" indent="-285750">
              <a:buFont typeface="Arial" panose="020B0604020202020204" pitchFamily="34" charset="0"/>
              <a:buChar char="•"/>
            </a:pPr>
            <a:r>
              <a:rPr lang="pt-BR" sz="2400" b="1" dirty="0"/>
              <a:t>16% </a:t>
            </a:r>
            <a:r>
              <a:rPr lang="pt-BR" sz="2400" dirty="0"/>
              <a:t>das manifestações apontam para possíveis irregularidades por parte dos gestores;</a:t>
            </a:r>
          </a:p>
          <a:p>
            <a:pPr marL="285750" indent="-285750">
              <a:buFont typeface="Arial" panose="020B0604020202020204" pitchFamily="34" charset="0"/>
              <a:buChar char="•"/>
            </a:pPr>
            <a:r>
              <a:rPr lang="pt-BR" sz="2400" b="1" dirty="0"/>
              <a:t>41,7% </a:t>
            </a:r>
            <a:r>
              <a:rPr lang="pt-BR" sz="2400" dirty="0"/>
              <a:t>dos registros estão concentrados no estado de </a:t>
            </a:r>
            <a:r>
              <a:rPr lang="pt-BR" sz="2400" b="1" dirty="0"/>
              <a:t>São Paulo</a:t>
            </a:r>
            <a:r>
              <a:rPr lang="pt-BR" sz="2400" dirty="0"/>
              <a:t>, seguidos por Paraná, Espirito Santo e Santa Catarina, cada um com 16%.</a:t>
            </a:r>
          </a:p>
        </p:txBody>
      </p:sp>
    </p:spTree>
    <p:extLst>
      <p:ext uri="{BB962C8B-B14F-4D97-AF65-F5344CB8AC3E}">
        <p14:creationId xmlns:p14="http://schemas.microsoft.com/office/powerpoint/2010/main" val="505376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m 8"/>
          <p:cNvPicPr/>
          <p:nvPr/>
        </p:nvPicPr>
        <p:blipFill>
          <a:blip r:embed="rId4">
            <a:extLst>
              <a:ext uri="{28A0092B-C50C-407E-A947-70E740481C1C}">
                <a14:useLocalDpi xmlns:a14="http://schemas.microsoft.com/office/drawing/2010/main" val="0"/>
              </a:ext>
            </a:extLst>
          </a:blip>
          <a:srcRect/>
          <a:stretch>
            <a:fillRect/>
          </a:stretch>
        </p:blipFill>
        <p:spPr bwMode="auto">
          <a:xfrm>
            <a:off x="6253716" y="1742875"/>
            <a:ext cx="5801926" cy="5115125"/>
          </a:xfrm>
          <a:prstGeom prst="rect">
            <a:avLst/>
          </a:prstGeom>
          <a:noFill/>
          <a:ln>
            <a:noFill/>
          </a:ln>
        </p:spPr>
      </p:pic>
      <p:sp>
        <p:nvSpPr>
          <p:cNvPr id="3" name="CaixaDeTexto 2"/>
          <p:cNvSpPr txBox="1"/>
          <p:nvPr/>
        </p:nvSpPr>
        <p:spPr>
          <a:xfrm>
            <a:off x="1176094" y="2178025"/>
            <a:ext cx="6850722" cy="400110"/>
          </a:xfrm>
          <a:prstGeom prst="rect">
            <a:avLst/>
          </a:prstGeom>
          <a:noFill/>
        </p:spPr>
        <p:txBody>
          <a:bodyPr wrap="none" rtlCol="0">
            <a:spAutoFit/>
          </a:bodyPr>
          <a:lstStyle/>
          <a:p>
            <a:r>
              <a:rPr lang="pt-BR" sz="2000" b="1" dirty="0"/>
              <a:t>Avaliação do Serviço de Emissão de Licença de Pesca Amadora </a:t>
            </a:r>
            <a:endParaRPr lang="es-ES_tradnl" sz="2000" b="1" dirty="0"/>
          </a:p>
        </p:txBody>
      </p:sp>
      <p:sp>
        <p:nvSpPr>
          <p:cNvPr id="4" name="CaixaDeTexto 3"/>
          <p:cNvSpPr txBox="1"/>
          <p:nvPr/>
        </p:nvSpPr>
        <p:spPr>
          <a:xfrm>
            <a:off x="1197358" y="2582397"/>
            <a:ext cx="5171544" cy="3785652"/>
          </a:xfrm>
          <a:prstGeom prst="rect">
            <a:avLst/>
          </a:prstGeom>
          <a:noFill/>
        </p:spPr>
        <p:txBody>
          <a:bodyPr wrap="square" rtlCol="0">
            <a:spAutoFit/>
          </a:bodyPr>
          <a:lstStyle/>
          <a:p>
            <a:pPr marL="285750" indent="-285750">
              <a:buFont typeface="Arial" panose="020B0604020202020204" pitchFamily="34" charset="0"/>
              <a:buChar char="•"/>
            </a:pPr>
            <a:r>
              <a:rPr lang="pt-BR" sz="2000" dirty="0"/>
              <a:t>Sazonalidade de problemas identificados entre março e maio, com predominância de reclamações de serviço; </a:t>
            </a:r>
          </a:p>
          <a:p>
            <a:pPr marL="285750" indent="-285750">
              <a:buFont typeface="Arial" panose="020B0604020202020204" pitchFamily="34" charset="0"/>
              <a:buChar char="•"/>
            </a:pPr>
            <a:r>
              <a:rPr lang="pt-BR" sz="2000" b="1" dirty="0"/>
              <a:t>Problemas técnicos no serviço online de emissão de licença definitiva </a:t>
            </a:r>
            <a:r>
              <a:rPr lang="pt-BR" sz="2000" dirty="0"/>
              <a:t>em razão da não efetivação da baixa automática da Guia de Recolhimento da União – GRU no Sistema Programa Nacional Desenvolvimento da Pesca Amadora – PNDPA;</a:t>
            </a:r>
          </a:p>
          <a:p>
            <a:pPr marL="285750" indent="-285750">
              <a:buFont typeface="Arial" panose="020B0604020202020204" pitchFamily="34" charset="0"/>
              <a:buChar char="•"/>
            </a:pPr>
            <a:r>
              <a:rPr lang="pt-BR" sz="2000" b="1" dirty="0"/>
              <a:t>Persistem relatos do problema após a divulgação da adoção das práticas corretivas</a:t>
            </a:r>
            <a:r>
              <a:rPr lang="pt-BR" sz="2000" dirty="0"/>
              <a:t>. </a:t>
            </a:r>
            <a:endParaRPr lang="es-ES_tradnl" sz="2000" dirty="0"/>
          </a:p>
        </p:txBody>
      </p:sp>
      <p:sp>
        <p:nvSpPr>
          <p:cNvPr id="2" name="Retângulo 1"/>
          <p:cNvSpPr/>
          <p:nvPr/>
        </p:nvSpPr>
        <p:spPr>
          <a:xfrm>
            <a:off x="1580130" y="1554016"/>
            <a:ext cx="6225487" cy="461665"/>
          </a:xfrm>
          <a:prstGeom prst="rect">
            <a:avLst/>
          </a:prstGeom>
        </p:spPr>
        <p:txBody>
          <a:bodyPr wrap="none">
            <a:spAutoFit/>
          </a:bodyPr>
          <a:lstStyle/>
          <a:p>
            <a:r>
              <a:rPr lang="pt-BR" sz="2400" i="1" dirty="0"/>
              <a:t>Produção de relatórios e transparência de dados</a:t>
            </a:r>
          </a:p>
        </p:txBody>
      </p:sp>
    </p:spTree>
    <p:extLst>
      <p:ext uri="{BB962C8B-B14F-4D97-AF65-F5344CB8AC3E}">
        <p14:creationId xmlns:p14="http://schemas.microsoft.com/office/powerpoint/2010/main" val="4108466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m 9"/>
          <p:cNvPicPr>
            <a:picLocks noChangeAspect="1"/>
          </p:cNvPicPr>
          <p:nvPr/>
        </p:nvPicPr>
        <p:blipFill rotWithShape="1">
          <a:blip r:embed="rId2"/>
          <a:srcRect l="39334" t="51223" r="8187" b="21558"/>
          <a:stretch/>
        </p:blipFill>
        <p:spPr>
          <a:xfrm rot="21423587">
            <a:off x="3400610" y="3969621"/>
            <a:ext cx="8912022" cy="2958049"/>
          </a:xfrm>
          <a:prstGeom prst="rect">
            <a:avLst/>
          </a:prstGeom>
        </p:spPr>
      </p:pic>
      <p:pic>
        <p:nvPicPr>
          <p:cNvPr id="5" name="Picture 6" descr="Resultado de imagem para participação social icone"/>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65221" y="1055934"/>
            <a:ext cx="1260738" cy="1102509"/>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1580130" y="1554016"/>
            <a:ext cx="5700663" cy="461665"/>
          </a:xfrm>
          <a:prstGeom prst="rect">
            <a:avLst/>
          </a:prstGeom>
        </p:spPr>
        <p:txBody>
          <a:bodyPr wrap="none">
            <a:spAutoFit/>
          </a:bodyPr>
          <a:lstStyle/>
          <a:p>
            <a:r>
              <a:rPr lang="pt-BR" sz="2000" i="1" dirty="0"/>
              <a:t>Produção de relatórios e </a:t>
            </a:r>
            <a:r>
              <a:rPr lang="pt-BR" sz="2400" i="1" dirty="0"/>
              <a:t>transparência</a:t>
            </a:r>
            <a:r>
              <a:rPr lang="pt-BR" sz="2000" i="1" dirty="0"/>
              <a:t> de dados</a:t>
            </a:r>
          </a:p>
        </p:txBody>
      </p:sp>
      <p:sp>
        <p:nvSpPr>
          <p:cNvPr id="3" name="CaixaDeTexto 2"/>
          <p:cNvSpPr txBox="1"/>
          <p:nvPr/>
        </p:nvSpPr>
        <p:spPr>
          <a:xfrm>
            <a:off x="1356840" y="2178025"/>
            <a:ext cx="3979616" cy="400110"/>
          </a:xfrm>
          <a:prstGeom prst="rect">
            <a:avLst/>
          </a:prstGeom>
          <a:noFill/>
        </p:spPr>
        <p:txBody>
          <a:bodyPr wrap="none" rtlCol="0">
            <a:spAutoFit/>
          </a:bodyPr>
          <a:lstStyle/>
          <a:p>
            <a:r>
              <a:rPr lang="pt-BR" sz="2000" b="1" dirty="0"/>
              <a:t>Sistema de Seleção Unificada (SISU)</a:t>
            </a:r>
            <a:endParaRPr lang="es-ES_tradnl" sz="2000" b="1" dirty="0"/>
          </a:p>
        </p:txBody>
      </p:sp>
      <p:sp>
        <p:nvSpPr>
          <p:cNvPr id="7" name="CaixaDeTexto 6"/>
          <p:cNvSpPr txBox="1"/>
          <p:nvPr/>
        </p:nvSpPr>
        <p:spPr>
          <a:xfrm>
            <a:off x="1335581" y="2582397"/>
            <a:ext cx="5968984" cy="1938992"/>
          </a:xfrm>
          <a:prstGeom prst="rect">
            <a:avLst/>
          </a:prstGeom>
          <a:noFill/>
        </p:spPr>
        <p:txBody>
          <a:bodyPr wrap="square" rtlCol="0">
            <a:spAutoFit/>
          </a:bodyPr>
          <a:lstStyle/>
          <a:p>
            <a:pPr marL="285750" indent="-285750">
              <a:buFont typeface="Arial" panose="020B0604020202020204" pitchFamily="34" charset="0"/>
              <a:buChar char="•"/>
            </a:pPr>
            <a:r>
              <a:rPr lang="pt-BR" sz="2000" b="1" dirty="0"/>
              <a:t>Aumento</a:t>
            </a:r>
            <a:r>
              <a:rPr lang="pt-BR" sz="2000" dirty="0"/>
              <a:t> expressivo de reclamações relatando dificuldades de inscrição para uso do sistema; </a:t>
            </a:r>
          </a:p>
          <a:p>
            <a:pPr marL="285750" indent="-285750">
              <a:buFont typeface="Arial" panose="020B0604020202020204" pitchFamily="34" charset="0"/>
              <a:buChar char="•"/>
            </a:pPr>
            <a:r>
              <a:rPr lang="pt-BR" sz="2000" dirty="0"/>
              <a:t>Em 2017, os problemas relacionaram-se majoritariamente a não aceitação, pelo sistema, do número de inscrição do ENEM 2016; </a:t>
            </a:r>
          </a:p>
          <a:p>
            <a:pPr marL="285750" indent="-285750">
              <a:buFont typeface="Arial" panose="020B0604020202020204" pitchFamily="34" charset="0"/>
              <a:buChar char="•"/>
            </a:pPr>
            <a:r>
              <a:rPr lang="pt-BR" sz="2000" dirty="0"/>
              <a:t>Atendimento inadequado por meio do 0800 do MEC.</a:t>
            </a:r>
            <a:endParaRPr lang="es-ES_tradnl" sz="2000" dirty="0"/>
          </a:p>
        </p:txBody>
      </p:sp>
      <p:graphicFrame>
        <p:nvGraphicFramePr>
          <p:cNvPr id="8" name="Gráfico 7">
            <a:extLst>
              <a:ext uri="{FF2B5EF4-FFF2-40B4-BE49-F238E27FC236}">
                <a16:creationId xmlns:a16="http://schemas.microsoft.com/office/drawing/2014/main" id="{F8FCC26D-85C0-4DD8-8850-A8717B6ECE5D}"/>
              </a:ext>
            </a:extLst>
          </p:cNvPr>
          <p:cNvGraphicFramePr>
            <a:graphicFrameLocks/>
          </p:cNvGraphicFramePr>
          <p:nvPr>
            <p:extLst>
              <p:ext uri="{D42A27DB-BD31-4B8C-83A1-F6EECF244321}">
                <p14:modId xmlns:p14="http://schemas.microsoft.com/office/powerpoint/2010/main" val="688311780"/>
              </p:ext>
            </p:extLst>
          </p:nvPr>
        </p:nvGraphicFramePr>
        <p:xfrm>
          <a:off x="7146758" y="1493087"/>
          <a:ext cx="4291263" cy="265780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8659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2319A6FF-C697-422D-9F33-1F130A0524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279" y="1733106"/>
            <a:ext cx="9100119" cy="4777563"/>
          </a:xfrm>
          <a:prstGeom prst="rect">
            <a:avLst/>
          </a:prstGeom>
        </p:spPr>
      </p:pic>
      <p:sp>
        <p:nvSpPr>
          <p:cNvPr id="9" name="CaixaDeTexto 8">
            <a:extLst>
              <a:ext uri="{FF2B5EF4-FFF2-40B4-BE49-F238E27FC236}">
                <a16:creationId xmlns:a16="http://schemas.microsoft.com/office/drawing/2014/main" id="{DF8C02FD-2F33-4213-B564-5BB788C6E828}"/>
              </a:ext>
            </a:extLst>
          </p:cNvPr>
          <p:cNvSpPr txBox="1"/>
          <p:nvPr/>
        </p:nvSpPr>
        <p:spPr>
          <a:xfrm>
            <a:off x="2286000" y="990355"/>
            <a:ext cx="7857461" cy="646331"/>
          </a:xfrm>
          <a:prstGeom prst="rect">
            <a:avLst/>
          </a:prstGeom>
          <a:noFill/>
        </p:spPr>
        <p:txBody>
          <a:bodyPr wrap="square" rtlCol="0">
            <a:spAutoFit/>
          </a:bodyPr>
          <a:lstStyle/>
          <a:p>
            <a:pPr algn="ctr"/>
            <a:r>
              <a:rPr lang="pt-BR" sz="3600" b="1" i="1" dirty="0">
                <a:solidFill>
                  <a:schemeClr val="tx1">
                    <a:lumMod val="85000"/>
                    <a:lumOff val="15000"/>
                  </a:schemeClr>
                </a:solidFill>
              </a:rPr>
              <a:t>Ouvidoria de antigamente</a:t>
            </a:r>
          </a:p>
        </p:txBody>
      </p:sp>
    </p:spTree>
    <p:extLst>
      <p:ext uri="{BB962C8B-B14F-4D97-AF65-F5344CB8AC3E}">
        <p14:creationId xmlns:p14="http://schemas.microsoft.com/office/powerpoint/2010/main" val="123264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0" y="1075516"/>
            <a:ext cx="1913322" cy="1102509"/>
          </a:xfrm>
          <a:prstGeom prst="rect">
            <a:avLst/>
          </a:prstGeom>
          <a:noFill/>
          <a:extLst>
            <a:ext uri="{909E8E84-426E-40DD-AFC4-6F175D3DCCD1}">
              <a14:hiddenFill xmlns:a14="http://schemas.microsoft.com/office/drawing/2010/main">
                <a:solidFill>
                  <a:srgbClr val="FFFFFF"/>
                </a:solidFill>
              </a14:hiddenFill>
            </a:ext>
          </a:extLst>
        </p:spPr>
      </p:pic>
      <p:sp>
        <p:nvSpPr>
          <p:cNvPr id="9" name="Retângulo 8"/>
          <p:cNvSpPr/>
          <p:nvPr/>
        </p:nvSpPr>
        <p:spPr>
          <a:xfrm>
            <a:off x="1580130" y="1554016"/>
            <a:ext cx="9447928" cy="523220"/>
          </a:xfrm>
          <a:prstGeom prst="rect">
            <a:avLst/>
          </a:prstGeom>
        </p:spPr>
        <p:txBody>
          <a:bodyPr wrap="square">
            <a:spAutoFit/>
          </a:bodyPr>
          <a:lstStyle/>
          <a:p>
            <a:r>
              <a:rPr lang="pt-BR" sz="2800" i="1" dirty="0"/>
              <a:t>Produção de relatórios e transparência de dados</a:t>
            </a:r>
          </a:p>
        </p:txBody>
      </p:sp>
      <p:sp>
        <p:nvSpPr>
          <p:cNvPr id="10" name="CaixaDeTexto 9"/>
          <p:cNvSpPr txBox="1"/>
          <p:nvPr/>
        </p:nvSpPr>
        <p:spPr>
          <a:xfrm>
            <a:off x="1580130" y="2178025"/>
            <a:ext cx="8402624" cy="461665"/>
          </a:xfrm>
          <a:prstGeom prst="rect">
            <a:avLst/>
          </a:prstGeom>
          <a:noFill/>
        </p:spPr>
        <p:txBody>
          <a:bodyPr wrap="square" rtlCol="0">
            <a:spAutoFit/>
          </a:bodyPr>
          <a:lstStyle/>
          <a:p>
            <a:r>
              <a:rPr lang="pt-BR" sz="2400" b="1" dirty="0"/>
              <a:t>Programa Nacional de Alimentação Escolar (PNAE)</a:t>
            </a:r>
            <a:endParaRPr lang="es-ES_tradnl" sz="2400" b="1" dirty="0"/>
          </a:p>
        </p:txBody>
      </p:sp>
      <p:sp>
        <p:nvSpPr>
          <p:cNvPr id="11" name="CaixaDeTexto 10"/>
          <p:cNvSpPr txBox="1"/>
          <p:nvPr/>
        </p:nvSpPr>
        <p:spPr>
          <a:xfrm>
            <a:off x="1580132" y="2582397"/>
            <a:ext cx="9233180" cy="3416320"/>
          </a:xfrm>
          <a:prstGeom prst="rect">
            <a:avLst/>
          </a:prstGeom>
          <a:noFill/>
        </p:spPr>
        <p:txBody>
          <a:bodyPr wrap="square" rtlCol="0">
            <a:spAutoFit/>
          </a:bodyPr>
          <a:lstStyle/>
          <a:p>
            <a:pPr marL="285750" indent="-285750">
              <a:buFont typeface="Arial" panose="020B0604020202020204" pitchFamily="34" charset="0"/>
              <a:buChar char="•"/>
            </a:pPr>
            <a:r>
              <a:rPr lang="pt-BR" sz="2400" b="1" dirty="0"/>
              <a:t>Predominância de denúncias dentre as manifestações (79%)</a:t>
            </a:r>
            <a:r>
              <a:rPr lang="pt-BR" sz="2400" dirty="0"/>
              <a:t>; </a:t>
            </a:r>
          </a:p>
          <a:p>
            <a:pPr marL="285750" indent="-285750">
              <a:buFont typeface="Arial" panose="020B0604020202020204" pitchFamily="34" charset="0"/>
              <a:buChar char="•"/>
            </a:pPr>
            <a:r>
              <a:rPr lang="pt-BR" sz="2400" dirty="0"/>
              <a:t>56% das manifestações estão diretamente relacionadas à </a:t>
            </a:r>
            <a:r>
              <a:rPr lang="pt-BR" sz="2400" b="1" dirty="0"/>
              <a:t>gestão municipal </a:t>
            </a:r>
            <a:r>
              <a:rPr lang="pt-BR" sz="2400" dirty="0"/>
              <a:t>do programa; </a:t>
            </a:r>
          </a:p>
          <a:p>
            <a:pPr marL="285750" indent="-285750">
              <a:buFont typeface="Arial" panose="020B0604020202020204" pitchFamily="34" charset="0"/>
              <a:buChar char="•"/>
            </a:pPr>
            <a:r>
              <a:rPr lang="pt-BR" sz="2400" dirty="0"/>
              <a:t>Segundo a </a:t>
            </a:r>
            <a:r>
              <a:rPr lang="pt-BR" sz="2400" b="1" dirty="0"/>
              <a:t>percepção dos usuários</a:t>
            </a:r>
            <a:r>
              <a:rPr lang="pt-BR" sz="2400" dirty="0"/>
              <a:t>, os </a:t>
            </a:r>
            <a:r>
              <a:rPr lang="pt-BR" sz="2400" b="1" dirty="0"/>
              <a:t>principais temas </a:t>
            </a:r>
            <a:r>
              <a:rPr lang="pt-BR" sz="2400" dirty="0"/>
              <a:t>relacionados a irregularidades no programa estão relacionados a </a:t>
            </a:r>
            <a:r>
              <a:rPr lang="pt-BR" sz="2400" b="1" dirty="0"/>
              <a:t>desvio de merenda, fraude em licitações, falta de merenda, merenda de má qualidade, compras irregulares nas aquisições de merenda escola da agricultura familiar ou ausência de aquisição da agricultura familiar, merenda consumida por funcionários e superfaturamento em notas fiscais.</a:t>
            </a:r>
          </a:p>
        </p:txBody>
      </p:sp>
    </p:spTree>
    <p:extLst>
      <p:ext uri="{BB962C8B-B14F-4D97-AF65-F5344CB8AC3E}">
        <p14:creationId xmlns:p14="http://schemas.microsoft.com/office/powerpoint/2010/main" val="1191941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ixaDeTexto 9"/>
          <p:cNvSpPr txBox="1"/>
          <p:nvPr/>
        </p:nvSpPr>
        <p:spPr>
          <a:xfrm>
            <a:off x="2887934" y="1136034"/>
            <a:ext cx="6702633" cy="923330"/>
          </a:xfrm>
          <a:prstGeom prst="rect">
            <a:avLst/>
          </a:prstGeom>
          <a:noFill/>
        </p:spPr>
        <p:txBody>
          <a:bodyPr wrap="square" rtlCol="0">
            <a:spAutoFit/>
          </a:bodyPr>
          <a:lstStyle/>
          <a:p>
            <a:r>
              <a:rPr lang="pt-BR" sz="5400" b="1" dirty="0"/>
              <a:t>Agora é com vocês !!!</a:t>
            </a:r>
            <a:endParaRPr lang="es-ES_tradnl" sz="5400" b="1" dirty="0"/>
          </a:p>
        </p:txBody>
      </p:sp>
      <p:pic>
        <p:nvPicPr>
          <p:cNvPr id="3" name="Imagem 2">
            <a:extLst>
              <a:ext uri="{FF2B5EF4-FFF2-40B4-BE49-F238E27FC236}">
                <a16:creationId xmlns:a16="http://schemas.microsoft.com/office/drawing/2014/main" id="{27663CE5-31D3-41A8-BDD6-6786778708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2930" y="2170587"/>
            <a:ext cx="5613991" cy="4214515"/>
          </a:xfrm>
          <a:prstGeom prst="rect">
            <a:avLst/>
          </a:prstGeom>
        </p:spPr>
      </p:pic>
    </p:spTree>
    <p:extLst>
      <p:ext uri="{BB962C8B-B14F-4D97-AF65-F5344CB8AC3E}">
        <p14:creationId xmlns:p14="http://schemas.microsoft.com/office/powerpoint/2010/main" val="351369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4350" y="5010150"/>
            <a:ext cx="3420319" cy="681037"/>
          </a:xfrm>
          <a:prstGeom prst="rect">
            <a:avLst/>
          </a:prstGeom>
        </p:spPr>
      </p:pic>
      <p:sp>
        <p:nvSpPr>
          <p:cNvPr id="3" name="CaixaDeTexto 2"/>
          <p:cNvSpPr txBox="1"/>
          <p:nvPr/>
        </p:nvSpPr>
        <p:spPr>
          <a:xfrm>
            <a:off x="2473526" y="1574759"/>
            <a:ext cx="7040984" cy="707886"/>
          </a:xfrm>
          <a:prstGeom prst="rect">
            <a:avLst/>
          </a:prstGeom>
          <a:noFill/>
          <a:ln>
            <a:solidFill>
              <a:srgbClr val="002060"/>
            </a:solidFill>
          </a:ln>
        </p:spPr>
        <p:txBody>
          <a:bodyPr wrap="square" rtlCol="0">
            <a:spAutoFit/>
          </a:bodyPr>
          <a:lstStyle/>
          <a:p>
            <a:pPr algn="ctr"/>
            <a:r>
              <a:rPr lang="es-ES_tradnl" sz="4000" b="1" dirty="0"/>
              <a:t>FIM</a:t>
            </a:r>
          </a:p>
        </p:txBody>
      </p:sp>
      <p:sp>
        <p:nvSpPr>
          <p:cNvPr id="5" name="CaixaDeTexto 4"/>
          <p:cNvSpPr txBox="1"/>
          <p:nvPr/>
        </p:nvSpPr>
        <p:spPr>
          <a:xfrm>
            <a:off x="2512306" y="2567717"/>
            <a:ext cx="7044405" cy="2677656"/>
          </a:xfrm>
          <a:prstGeom prst="rect">
            <a:avLst/>
          </a:prstGeom>
          <a:noFill/>
        </p:spPr>
        <p:txBody>
          <a:bodyPr wrap="square" rtlCol="0">
            <a:spAutoFit/>
          </a:bodyPr>
          <a:lstStyle/>
          <a:p>
            <a:pPr algn="just"/>
            <a:r>
              <a:rPr lang="pt-BR" sz="2400" dirty="0"/>
              <a:t>Marcelo Morais de Paula</a:t>
            </a:r>
          </a:p>
          <a:p>
            <a:pPr algn="just"/>
            <a:r>
              <a:rPr lang="pt-BR" sz="2400" dirty="0"/>
              <a:t>Coordenador do Núcleo de Ações de Ouvidoria e Prevenção da Corrupção</a:t>
            </a:r>
          </a:p>
          <a:p>
            <a:pPr algn="just"/>
            <a:r>
              <a:rPr lang="pt-BR" sz="2400" dirty="0"/>
              <a:t>CGU Regional Pará</a:t>
            </a:r>
          </a:p>
          <a:p>
            <a:pPr algn="just"/>
            <a:r>
              <a:rPr lang="pt-BR" sz="2400" dirty="0"/>
              <a:t>Correio Eletrônico: </a:t>
            </a:r>
            <a:r>
              <a:rPr lang="pt-BR" sz="2400" dirty="0">
                <a:hlinkClick r:id="rId3"/>
              </a:rPr>
              <a:t>cgupa-nap@cgu.gov.br</a:t>
            </a:r>
            <a:endParaRPr lang="pt-BR" sz="2400" dirty="0"/>
          </a:p>
          <a:p>
            <a:pPr algn="just"/>
            <a:r>
              <a:rPr lang="pt-BR" sz="2400" dirty="0"/>
              <a:t>Telefone: +55 (91) 3205-8394</a:t>
            </a:r>
          </a:p>
          <a:p>
            <a:pPr algn="just"/>
            <a:endParaRPr lang="pt-BR" sz="2400" dirty="0"/>
          </a:p>
        </p:txBody>
      </p:sp>
    </p:spTree>
    <p:extLst>
      <p:ext uri="{BB962C8B-B14F-4D97-AF65-F5344CB8AC3E}">
        <p14:creationId xmlns:p14="http://schemas.microsoft.com/office/powerpoint/2010/main" val="4111045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EE4A52A1-6EA5-428F-9F22-0751E72B4671}"/>
              </a:ext>
            </a:extLst>
          </p:cNvPr>
          <p:cNvSpPr txBox="1"/>
          <p:nvPr/>
        </p:nvSpPr>
        <p:spPr>
          <a:xfrm>
            <a:off x="4329629" y="883757"/>
            <a:ext cx="3723209" cy="646331"/>
          </a:xfrm>
          <a:prstGeom prst="rect">
            <a:avLst/>
          </a:prstGeom>
          <a:noFill/>
        </p:spPr>
        <p:txBody>
          <a:bodyPr wrap="square" rtlCol="0">
            <a:spAutoFit/>
          </a:bodyPr>
          <a:lstStyle/>
          <a:p>
            <a:r>
              <a:rPr lang="pt-BR" sz="3600" b="1" i="1" dirty="0">
                <a:solidFill>
                  <a:schemeClr val="tx1">
                    <a:lumMod val="85000"/>
                    <a:lumOff val="15000"/>
                  </a:schemeClr>
                </a:solidFill>
              </a:rPr>
              <a:t>A Nova Ouvidoria</a:t>
            </a:r>
          </a:p>
        </p:txBody>
      </p:sp>
      <p:sp>
        <p:nvSpPr>
          <p:cNvPr id="5" name="CaixaDeTexto 4">
            <a:extLst>
              <a:ext uri="{FF2B5EF4-FFF2-40B4-BE49-F238E27FC236}">
                <a16:creationId xmlns:a16="http://schemas.microsoft.com/office/drawing/2014/main" id="{C5E44030-FB49-493D-B7E7-FA3F1923E023}"/>
              </a:ext>
            </a:extLst>
          </p:cNvPr>
          <p:cNvSpPr txBox="1"/>
          <p:nvPr/>
        </p:nvSpPr>
        <p:spPr>
          <a:xfrm>
            <a:off x="779718" y="1543233"/>
            <a:ext cx="1038450"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Ouve</a:t>
            </a:r>
          </a:p>
        </p:txBody>
      </p:sp>
      <p:sp>
        <p:nvSpPr>
          <p:cNvPr id="6" name="CaixaDeTexto 5">
            <a:extLst>
              <a:ext uri="{FF2B5EF4-FFF2-40B4-BE49-F238E27FC236}">
                <a16:creationId xmlns:a16="http://schemas.microsoft.com/office/drawing/2014/main" id="{4B96804B-55F9-4F29-81F4-88C828EE9180}"/>
              </a:ext>
            </a:extLst>
          </p:cNvPr>
          <p:cNvSpPr txBox="1"/>
          <p:nvPr/>
        </p:nvSpPr>
        <p:spPr>
          <a:xfrm>
            <a:off x="3071953" y="1783406"/>
            <a:ext cx="1038450"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Fala</a:t>
            </a:r>
          </a:p>
        </p:txBody>
      </p:sp>
      <p:sp>
        <p:nvSpPr>
          <p:cNvPr id="7" name="CaixaDeTexto 6">
            <a:extLst>
              <a:ext uri="{FF2B5EF4-FFF2-40B4-BE49-F238E27FC236}">
                <a16:creationId xmlns:a16="http://schemas.microsoft.com/office/drawing/2014/main" id="{DF3053FB-E0EA-4E8C-83C6-4FE16EE0842B}"/>
              </a:ext>
            </a:extLst>
          </p:cNvPr>
          <p:cNvSpPr txBox="1"/>
          <p:nvPr/>
        </p:nvSpPr>
        <p:spPr>
          <a:xfrm>
            <a:off x="5556403" y="1599653"/>
            <a:ext cx="1038450"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Age</a:t>
            </a:r>
          </a:p>
        </p:txBody>
      </p:sp>
      <p:sp>
        <p:nvSpPr>
          <p:cNvPr id="8" name="CaixaDeTexto 7">
            <a:extLst>
              <a:ext uri="{FF2B5EF4-FFF2-40B4-BE49-F238E27FC236}">
                <a16:creationId xmlns:a16="http://schemas.microsoft.com/office/drawing/2014/main" id="{96848328-413C-4D1D-AA0C-363EEEAD755E}"/>
              </a:ext>
            </a:extLst>
          </p:cNvPr>
          <p:cNvSpPr txBox="1"/>
          <p:nvPr/>
        </p:nvSpPr>
        <p:spPr>
          <a:xfrm>
            <a:off x="9485965" y="3797735"/>
            <a:ext cx="1722478"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Interage</a:t>
            </a:r>
          </a:p>
        </p:txBody>
      </p:sp>
      <p:sp>
        <p:nvSpPr>
          <p:cNvPr id="9" name="CaixaDeTexto 8">
            <a:extLst>
              <a:ext uri="{FF2B5EF4-FFF2-40B4-BE49-F238E27FC236}">
                <a16:creationId xmlns:a16="http://schemas.microsoft.com/office/drawing/2014/main" id="{92057083-ED7E-47A4-BC14-F485E7B27214}"/>
              </a:ext>
            </a:extLst>
          </p:cNvPr>
          <p:cNvSpPr txBox="1"/>
          <p:nvPr/>
        </p:nvSpPr>
        <p:spPr>
          <a:xfrm>
            <a:off x="284153" y="3471655"/>
            <a:ext cx="1662227"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Participa</a:t>
            </a:r>
          </a:p>
        </p:txBody>
      </p:sp>
      <p:sp>
        <p:nvSpPr>
          <p:cNvPr id="10" name="CaixaDeTexto 9">
            <a:extLst>
              <a:ext uri="{FF2B5EF4-FFF2-40B4-BE49-F238E27FC236}">
                <a16:creationId xmlns:a16="http://schemas.microsoft.com/office/drawing/2014/main" id="{D87FB132-D52A-4723-AA00-7C18FFA86F39}"/>
              </a:ext>
            </a:extLst>
          </p:cNvPr>
          <p:cNvSpPr txBox="1"/>
          <p:nvPr/>
        </p:nvSpPr>
        <p:spPr>
          <a:xfrm>
            <a:off x="5982593" y="2886880"/>
            <a:ext cx="1224519"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Reage</a:t>
            </a:r>
          </a:p>
        </p:txBody>
      </p:sp>
      <p:sp>
        <p:nvSpPr>
          <p:cNvPr id="11" name="CaixaDeTexto 10">
            <a:extLst>
              <a:ext uri="{FF2B5EF4-FFF2-40B4-BE49-F238E27FC236}">
                <a16:creationId xmlns:a16="http://schemas.microsoft.com/office/drawing/2014/main" id="{09C43BB7-AD37-434D-87E3-BA110A3CA0EC}"/>
              </a:ext>
            </a:extLst>
          </p:cNvPr>
          <p:cNvSpPr txBox="1"/>
          <p:nvPr/>
        </p:nvSpPr>
        <p:spPr>
          <a:xfrm>
            <a:off x="2516374" y="4788747"/>
            <a:ext cx="1718930"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Contribui</a:t>
            </a:r>
          </a:p>
        </p:txBody>
      </p:sp>
      <p:sp>
        <p:nvSpPr>
          <p:cNvPr id="12" name="CaixaDeTexto 11">
            <a:extLst>
              <a:ext uri="{FF2B5EF4-FFF2-40B4-BE49-F238E27FC236}">
                <a16:creationId xmlns:a16="http://schemas.microsoft.com/office/drawing/2014/main" id="{4CB8F586-3978-48F6-9883-1C79E52EE872}"/>
              </a:ext>
            </a:extLst>
          </p:cNvPr>
          <p:cNvSpPr txBox="1"/>
          <p:nvPr/>
        </p:nvSpPr>
        <p:spPr>
          <a:xfrm>
            <a:off x="4745668" y="5324844"/>
            <a:ext cx="1656914"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Proativa</a:t>
            </a:r>
          </a:p>
        </p:txBody>
      </p:sp>
      <p:sp>
        <p:nvSpPr>
          <p:cNvPr id="13" name="CaixaDeTexto 12">
            <a:extLst>
              <a:ext uri="{FF2B5EF4-FFF2-40B4-BE49-F238E27FC236}">
                <a16:creationId xmlns:a16="http://schemas.microsoft.com/office/drawing/2014/main" id="{E6B257B7-1ED9-43F5-ABCB-9A5E476FCB96}"/>
              </a:ext>
            </a:extLst>
          </p:cNvPr>
          <p:cNvSpPr txBox="1"/>
          <p:nvPr/>
        </p:nvSpPr>
        <p:spPr>
          <a:xfrm>
            <a:off x="8972255" y="4788747"/>
            <a:ext cx="1935127"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Gerencial</a:t>
            </a:r>
          </a:p>
        </p:txBody>
      </p:sp>
      <p:pic>
        <p:nvPicPr>
          <p:cNvPr id="14" name="Imagem 13">
            <a:extLst>
              <a:ext uri="{FF2B5EF4-FFF2-40B4-BE49-F238E27FC236}">
                <a16:creationId xmlns:a16="http://schemas.microsoft.com/office/drawing/2014/main" id="{C04DDD61-D580-410A-A1CF-5C9001C918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661" y="2368181"/>
            <a:ext cx="3368847" cy="2418832"/>
          </a:xfrm>
          <a:prstGeom prst="rect">
            <a:avLst/>
          </a:prstGeom>
        </p:spPr>
      </p:pic>
      <p:pic>
        <p:nvPicPr>
          <p:cNvPr id="16" name="Imagem 15">
            <a:extLst>
              <a:ext uri="{FF2B5EF4-FFF2-40B4-BE49-F238E27FC236}">
                <a16:creationId xmlns:a16="http://schemas.microsoft.com/office/drawing/2014/main" id="{0EDD378B-E034-436A-85B1-D17DD0C3F9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2838" y="1422800"/>
            <a:ext cx="3626292" cy="2048855"/>
          </a:xfrm>
          <a:prstGeom prst="rect">
            <a:avLst/>
          </a:prstGeom>
        </p:spPr>
      </p:pic>
      <p:pic>
        <p:nvPicPr>
          <p:cNvPr id="18" name="Imagem 17">
            <a:extLst>
              <a:ext uri="{FF2B5EF4-FFF2-40B4-BE49-F238E27FC236}">
                <a16:creationId xmlns:a16="http://schemas.microsoft.com/office/drawing/2014/main" id="{2247F7A0-4A1F-4B15-87D0-231651F666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0030" y="3577835"/>
            <a:ext cx="2270042" cy="3124359"/>
          </a:xfrm>
          <a:prstGeom prst="rect">
            <a:avLst/>
          </a:prstGeom>
        </p:spPr>
      </p:pic>
      <p:sp>
        <p:nvSpPr>
          <p:cNvPr id="19" name="CaixaDeTexto 18">
            <a:extLst>
              <a:ext uri="{FF2B5EF4-FFF2-40B4-BE49-F238E27FC236}">
                <a16:creationId xmlns:a16="http://schemas.microsoft.com/office/drawing/2014/main" id="{992B820E-6F9B-49F4-A797-05288EF2B9A4}"/>
              </a:ext>
            </a:extLst>
          </p:cNvPr>
          <p:cNvSpPr txBox="1"/>
          <p:nvPr/>
        </p:nvSpPr>
        <p:spPr>
          <a:xfrm>
            <a:off x="9111361" y="5909619"/>
            <a:ext cx="2097082" cy="584775"/>
          </a:xfrm>
          <a:prstGeom prst="rect">
            <a:avLst/>
          </a:prstGeom>
          <a:noFill/>
        </p:spPr>
        <p:txBody>
          <a:bodyPr wrap="square" rtlCol="0">
            <a:spAutoFit/>
          </a:bodyPr>
          <a:lstStyle/>
          <a:p>
            <a:r>
              <a:rPr lang="pt-BR" sz="3200" i="1" dirty="0">
                <a:solidFill>
                  <a:schemeClr val="tx1">
                    <a:lumMod val="85000"/>
                    <a:lumOff val="15000"/>
                  </a:schemeClr>
                </a:solidFill>
                <a:effectLst>
                  <a:outerShdw blurRad="38100" dist="38100" dir="2700000" algn="tl">
                    <a:srgbClr val="000000">
                      <a:alpha val="43137"/>
                    </a:srgbClr>
                  </a:outerShdw>
                </a:effectLst>
              </a:rPr>
              <a:t>Resolutiva</a:t>
            </a:r>
          </a:p>
        </p:txBody>
      </p:sp>
    </p:spTree>
    <p:extLst>
      <p:ext uri="{BB962C8B-B14F-4D97-AF65-F5344CB8AC3E}">
        <p14:creationId xmlns:p14="http://schemas.microsoft.com/office/powerpoint/2010/main" val="241209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randombar(horizontal)">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down)">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fltVal val="0"/>
                                          </p:val>
                                        </p:tav>
                                        <p:tav tm="100000">
                                          <p:val>
                                            <p:strVal val="#ppt_w"/>
                                          </p:val>
                                        </p:tav>
                                      </p:tavLst>
                                    </p:anim>
                                    <p:anim calcmode="lin" valueType="num">
                                      <p:cBhvr>
                                        <p:cTn id="60" dur="1000" fill="hold"/>
                                        <p:tgtEl>
                                          <p:spTgt spid="13"/>
                                        </p:tgtEl>
                                        <p:attrNameLst>
                                          <p:attrName>ppt_h</p:attrName>
                                        </p:attrNameLst>
                                      </p:cBhvr>
                                      <p:tavLst>
                                        <p:tav tm="0">
                                          <p:val>
                                            <p:fltVal val="0"/>
                                          </p:val>
                                        </p:tav>
                                        <p:tav tm="100000">
                                          <p:val>
                                            <p:strVal val="#ppt_h"/>
                                          </p:val>
                                        </p:tav>
                                      </p:tavLst>
                                    </p:anim>
                                    <p:anim calcmode="lin" valueType="num">
                                      <p:cBhvr>
                                        <p:cTn id="61" dur="1000" fill="hold"/>
                                        <p:tgtEl>
                                          <p:spTgt spid="13"/>
                                        </p:tgtEl>
                                        <p:attrNameLst>
                                          <p:attrName>style.rotation</p:attrName>
                                        </p:attrNameLst>
                                      </p:cBhvr>
                                      <p:tavLst>
                                        <p:tav tm="0">
                                          <p:val>
                                            <p:fltVal val="90"/>
                                          </p:val>
                                        </p:tav>
                                        <p:tav tm="100000">
                                          <p:val>
                                            <p:fltVal val="0"/>
                                          </p:val>
                                        </p:tav>
                                      </p:tavLst>
                                    </p:anim>
                                    <p:animEffect transition="in" filter="fade">
                                      <p:cBhvr>
                                        <p:cTn id="62" dur="10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heel(1)">
                                      <p:cBhvr>
                                        <p:cTn id="7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Resultado de imagem para participação social icone">
            <a:extLst>
              <a:ext uri="{FF2B5EF4-FFF2-40B4-BE49-F238E27FC236}">
                <a16:creationId xmlns:a16="http://schemas.microsoft.com/office/drawing/2014/main" id="{7F8892CF-2184-4AF0-80B1-149FF4619ED2}"/>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6869" b="21885" l="54313" r="70128"/>
                    </a14:imgEffect>
                  </a14:imgLayer>
                </a14:imgProps>
              </a:ext>
              <a:ext uri="{28A0092B-C50C-407E-A947-70E740481C1C}">
                <a14:useLocalDpi xmlns:a14="http://schemas.microsoft.com/office/drawing/2010/main" val="0"/>
              </a:ext>
            </a:extLst>
          </a:blip>
          <a:srcRect l="52464" t="5206" r="27754" b="77856"/>
          <a:stretch/>
        </p:blipFill>
        <p:spPr bwMode="auto">
          <a:xfrm>
            <a:off x="1745854" y="865016"/>
            <a:ext cx="1276350" cy="1092876"/>
          </a:xfrm>
          <a:prstGeom prst="rect">
            <a:avLst/>
          </a:prstGeom>
          <a:noFill/>
          <a:extLst>
            <a:ext uri="{909E8E84-426E-40DD-AFC4-6F175D3DCCD1}">
              <a14:hiddenFill xmlns:a14="http://schemas.microsoft.com/office/drawing/2010/main">
                <a:solidFill>
                  <a:srgbClr val="FFFFFF"/>
                </a:solidFill>
              </a14:hiddenFill>
            </a:ext>
          </a:extLst>
        </p:spPr>
      </p:pic>
      <p:sp>
        <p:nvSpPr>
          <p:cNvPr id="32" name="CaixaDeTexto 31">
            <a:extLst>
              <a:ext uri="{FF2B5EF4-FFF2-40B4-BE49-F238E27FC236}">
                <a16:creationId xmlns:a16="http://schemas.microsoft.com/office/drawing/2014/main" id="{24CEC547-14F2-4933-990B-9ECFB1E5A28C}"/>
              </a:ext>
            </a:extLst>
          </p:cNvPr>
          <p:cNvSpPr txBox="1"/>
          <p:nvPr/>
        </p:nvSpPr>
        <p:spPr>
          <a:xfrm>
            <a:off x="3167610" y="1149844"/>
            <a:ext cx="6816362" cy="523220"/>
          </a:xfrm>
          <a:prstGeom prst="rect">
            <a:avLst/>
          </a:prstGeom>
          <a:noFill/>
        </p:spPr>
        <p:txBody>
          <a:bodyPr wrap="square" rtlCol="0">
            <a:spAutoFit/>
          </a:bodyPr>
          <a:lstStyle/>
          <a:p>
            <a:r>
              <a:rPr lang="pt-BR" sz="2800" i="1" dirty="0">
                <a:solidFill>
                  <a:schemeClr val="tx1">
                    <a:lumMod val="85000"/>
                    <a:lumOff val="15000"/>
                  </a:schemeClr>
                </a:solidFill>
              </a:rPr>
              <a:t>Ouvidoria como instrumento de transparência</a:t>
            </a:r>
          </a:p>
        </p:txBody>
      </p:sp>
      <p:pic>
        <p:nvPicPr>
          <p:cNvPr id="33" name="Picture 6" descr="Resultado de imagem para participação social icone">
            <a:extLst>
              <a:ext uri="{FF2B5EF4-FFF2-40B4-BE49-F238E27FC236}">
                <a16:creationId xmlns:a16="http://schemas.microsoft.com/office/drawing/2014/main" id="{60C9D8A3-2CA6-465B-A9A3-EDAF97E9A93B}"/>
              </a:ext>
            </a:extLst>
          </p:cNvPr>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149710" y="771632"/>
            <a:ext cx="1260738" cy="1102509"/>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Conector reto 33">
            <a:extLst>
              <a:ext uri="{FF2B5EF4-FFF2-40B4-BE49-F238E27FC236}">
                <a16:creationId xmlns:a16="http://schemas.microsoft.com/office/drawing/2014/main" id="{64DFF2B4-26AB-418E-9F6B-AB0AA58F52CF}"/>
              </a:ext>
            </a:extLst>
          </p:cNvPr>
          <p:cNvCxnSpPr/>
          <p:nvPr/>
        </p:nvCxnSpPr>
        <p:spPr>
          <a:xfrm>
            <a:off x="1206596" y="1411454"/>
            <a:ext cx="68981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CaixaDeTexto 34">
            <a:extLst>
              <a:ext uri="{FF2B5EF4-FFF2-40B4-BE49-F238E27FC236}">
                <a16:creationId xmlns:a16="http://schemas.microsoft.com/office/drawing/2014/main" id="{1B5C6E0B-6A4A-4220-8084-C4FD8EAA24D6}"/>
              </a:ext>
            </a:extLst>
          </p:cNvPr>
          <p:cNvSpPr txBox="1"/>
          <p:nvPr/>
        </p:nvSpPr>
        <p:spPr>
          <a:xfrm>
            <a:off x="581107" y="2070642"/>
            <a:ext cx="9314450" cy="447814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pt-BR" sz="2400" dirty="0"/>
              <a:t>Autoridade de monitoramento da LAI (art. 40):</a:t>
            </a:r>
          </a:p>
          <a:p>
            <a:pPr marL="800100" lvl="1" indent="-342900">
              <a:spcAft>
                <a:spcPts val="600"/>
              </a:spcAft>
              <a:buFont typeface="Wingdings" panose="05000000000000000000" pitchFamily="2" charset="2"/>
              <a:buChar char="ü"/>
            </a:pPr>
            <a:r>
              <a:rPr lang="pt-BR" sz="2400" dirty="0"/>
              <a:t>Assegurar o cumprimento;</a:t>
            </a:r>
          </a:p>
          <a:p>
            <a:pPr marL="800100" lvl="1" indent="-342900">
              <a:spcAft>
                <a:spcPts val="600"/>
              </a:spcAft>
              <a:buFont typeface="Wingdings" panose="05000000000000000000" pitchFamily="2" charset="2"/>
              <a:buChar char="ü"/>
            </a:pPr>
            <a:r>
              <a:rPr lang="pt-BR" sz="2400" dirty="0"/>
              <a:t>Avaliar e monitorar a LAI no âmbito de cada órgão;</a:t>
            </a:r>
          </a:p>
          <a:p>
            <a:pPr marL="800100" lvl="1" indent="-342900">
              <a:spcAft>
                <a:spcPts val="600"/>
              </a:spcAft>
              <a:buFont typeface="Wingdings" panose="05000000000000000000" pitchFamily="2" charset="2"/>
              <a:buChar char="ü"/>
            </a:pPr>
            <a:r>
              <a:rPr lang="pt-BR" sz="2400" dirty="0"/>
              <a:t>Orientar suas unidades sobre os procedimentos da Lei;</a:t>
            </a:r>
          </a:p>
          <a:p>
            <a:pPr marL="800100" lvl="1" indent="-342900">
              <a:spcAft>
                <a:spcPts val="600"/>
              </a:spcAft>
              <a:buFont typeface="Wingdings" panose="05000000000000000000" pitchFamily="2" charset="2"/>
              <a:buChar char="ü"/>
            </a:pPr>
            <a:r>
              <a:rPr lang="pt-BR" sz="2400" dirty="0"/>
              <a:t>Manifestar-se sobre reclamação de omissão de resposta. (Decreto)</a:t>
            </a:r>
          </a:p>
          <a:p>
            <a:pPr marL="285750" indent="-285750">
              <a:spcAft>
                <a:spcPts val="600"/>
              </a:spcAft>
              <a:buFont typeface="Arial" panose="020B0604020202020204" pitchFamily="34" charset="0"/>
              <a:buChar char="•"/>
            </a:pPr>
            <a:r>
              <a:rPr lang="pt-BR" sz="2400" dirty="0"/>
              <a:t>Gestão do </a:t>
            </a:r>
            <a:r>
              <a:rPr lang="pt-BR" sz="2400" dirty="0" err="1"/>
              <a:t>e-SIC</a:t>
            </a:r>
            <a:r>
              <a:rPr lang="pt-BR" sz="2400" dirty="0"/>
              <a:t>:</a:t>
            </a:r>
          </a:p>
          <a:p>
            <a:pPr marL="800100" lvl="1" indent="-342900">
              <a:spcAft>
                <a:spcPts val="600"/>
              </a:spcAft>
              <a:buFont typeface="Wingdings" panose="05000000000000000000" pitchFamily="2" charset="2"/>
              <a:buChar char="ü"/>
            </a:pPr>
            <a:r>
              <a:rPr lang="pt-BR" sz="2400" dirty="0"/>
              <a:t>Pedidos recorrente </a:t>
            </a:r>
            <a:r>
              <a:rPr lang="pt-BR" sz="2400" dirty="0">
                <a:sym typeface="Wingdings" panose="05000000000000000000" pitchFamily="2" charset="2"/>
              </a:rPr>
              <a:t> Transparência Ativa</a:t>
            </a:r>
            <a:r>
              <a:rPr lang="pt-BR" sz="2400" dirty="0"/>
              <a:t> </a:t>
            </a:r>
          </a:p>
          <a:p>
            <a:pPr marL="800100" lvl="1" indent="-342900">
              <a:spcAft>
                <a:spcPts val="600"/>
              </a:spcAft>
              <a:buFont typeface="Wingdings" panose="05000000000000000000" pitchFamily="2" charset="2"/>
              <a:buChar char="ü"/>
            </a:pPr>
            <a:r>
              <a:rPr lang="pt-BR" sz="2400" dirty="0"/>
              <a:t>Atendimento dos prazos.</a:t>
            </a:r>
          </a:p>
          <a:p>
            <a:pPr marL="285750" indent="-285750">
              <a:spcAft>
                <a:spcPts val="600"/>
              </a:spcAft>
              <a:buFont typeface="Arial" panose="020B0604020202020204" pitchFamily="34" charset="0"/>
              <a:buChar char="•"/>
            </a:pPr>
            <a:r>
              <a:rPr lang="pt-BR" sz="2400" dirty="0"/>
              <a:t>Instância recursal nos pedidos de acesso à informação:</a:t>
            </a:r>
          </a:p>
          <a:p>
            <a:pPr marL="800100" lvl="1" indent="-342900">
              <a:spcAft>
                <a:spcPts val="600"/>
              </a:spcAft>
              <a:buFont typeface="Wingdings" panose="05000000000000000000" pitchFamily="2" charset="2"/>
              <a:buChar char="ü"/>
            </a:pPr>
            <a:r>
              <a:rPr lang="pt-BR" sz="2400" dirty="0"/>
              <a:t>OGU no Poder Executivo Federal.</a:t>
            </a:r>
            <a:endParaRPr lang="es-ES_tradnl" sz="2400" dirty="0"/>
          </a:p>
        </p:txBody>
      </p:sp>
    </p:spTree>
    <p:extLst>
      <p:ext uri="{BB962C8B-B14F-4D97-AF65-F5344CB8AC3E}">
        <p14:creationId xmlns:p14="http://schemas.microsoft.com/office/powerpoint/2010/main" val="1076391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Resultado de imagem para participação social icone">
            <a:extLst>
              <a:ext uri="{FF2B5EF4-FFF2-40B4-BE49-F238E27FC236}">
                <a16:creationId xmlns:a16="http://schemas.microsoft.com/office/drawing/2014/main" id="{7F8892CF-2184-4AF0-80B1-149FF4619ED2}"/>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6869" b="21885" l="54313" r="70128"/>
                    </a14:imgEffect>
                  </a14:imgLayer>
                </a14:imgProps>
              </a:ext>
              <a:ext uri="{28A0092B-C50C-407E-A947-70E740481C1C}">
                <a14:useLocalDpi xmlns:a14="http://schemas.microsoft.com/office/drawing/2010/main" val="0"/>
              </a:ext>
            </a:extLst>
          </a:blip>
          <a:srcRect l="52464" t="5206" r="27754" b="77856"/>
          <a:stretch/>
        </p:blipFill>
        <p:spPr bwMode="auto">
          <a:xfrm>
            <a:off x="1671423" y="981973"/>
            <a:ext cx="1276350" cy="1092876"/>
          </a:xfrm>
          <a:prstGeom prst="rect">
            <a:avLst/>
          </a:prstGeom>
          <a:noFill/>
          <a:extLst>
            <a:ext uri="{909E8E84-426E-40DD-AFC4-6F175D3DCCD1}">
              <a14:hiddenFill xmlns:a14="http://schemas.microsoft.com/office/drawing/2010/main">
                <a:solidFill>
                  <a:srgbClr val="FFFFFF"/>
                </a:solidFill>
              </a14:hiddenFill>
            </a:ext>
          </a:extLst>
        </p:spPr>
      </p:pic>
      <p:sp>
        <p:nvSpPr>
          <p:cNvPr id="32" name="CaixaDeTexto 31">
            <a:extLst>
              <a:ext uri="{FF2B5EF4-FFF2-40B4-BE49-F238E27FC236}">
                <a16:creationId xmlns:a16="http://schemas.microsoft.com/office/drawing/2014/main" id="{24CEC547-14F2-4933-990B-9ECFB1E5A28C}"/>
              </a:ext>
            </a:extLst>
          </p:cNvPr>
          <p:cNvSpPr txBox="1"/>
          <p:nvPr/>
        </p:nvSpPr>
        <p:spPr>
          <a:xfrm>
            <a:off x="2947773" y="1266801"/>
            <a:ext cx="8655795" cy="523220"/>
          </a:xfrm>
          <a:prstGeom prst="rect">
            <a:avLst/>
          </a:prstGeom>
          <a:noFill/>
        </p:spPr>
        <p:txBody>
          <a:bodyPr wrap="square" rtlCol="0">
            <a:spAutoFit/>
          </a:bodyPr>
          <a:lstStyle/>
          <a:p>
            <a:r>
              <a:rPr lang="pt-BR" sz="2800" i="1" dirty="0">
                <a:solidFill>
                  <a:schemeClr val="tx1">
                    <a:lumMod val="85000"/>
                    <a:lumOff val="15000"/>
                  </a:schemeClr>
                </a:solidFill>
              </a:rPr>
              <a:t>Ouvidoria como instrumento de prevenção da corrupção</a:t>
            </a:r>
          </a:p>
        </p:txBody>
      </p:sp>
      <p:cxnSp>
        <p:nvCxnSpPr>
          <p:cNvPr id="34" name="Conector reto 33">
            <a:extLst>
              <a:ext uri="{FF2B5EF4-FFF2-40B4-BE49-F238E27FC236}">
                <a16:creationId xmlns:a16="http://schemas.microsoft.com/office/drawing/2014/main" id="{64DFF2B4-26AB-418E-9F6B-AB0AA58F52CF}"/>
              </a:ext>
            </a:extLst>
          </p:cNvPr>
          <p:cNvCxnSpPr/>
          <p:nvPr/>
        </p:nvCxnSpPr>
        <p:spPr>
          <a:xfrm>
            <a:off x="1132165" y="1528411"/>
            <a:ext cx="68981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CaixaDeTexto 34">
            <a:extLst>
              <a:ext uri="{FF2B5EF4-FFF2-40B4-BE49-F238E27FC236}">
                <a16:creationId xmlns:a16="http://schemas.microsoft.com/office/drawing/2014/main" id="{1B5C6E0B-6A4A-4220-8084-C4FD8EAA24D6}"/>
              </a:ext>
            </a:extLst>
          </p:cNvPr>
          <p:cNvSpPr txBox="1"/>
          <p:nvPr/>
        </p:nvSpPr>
        <p:spPr>
          <a:xfrm>
            <a:off x="1573290" y="2464643"/>
            <a:ext cx="9314450" cy="407803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pt-BR" sz="2800" dirty="0"/>
              <a:t>Canal de denúncias:</a:t>
            </a:r>
          </a:p>
          <a:p>
            <a:pPr marL="914400" lvl="1" indent="-457200">
              <a:spcAft>
                <a:spcPts val="600"/>
              </a:spcAft>
              <a:buFont typeface="Wingdings" panose="05000000000000000000" pitchFamily="2" charset="2"/>
              <a:buChar char="ü"/>
            </a:pPr>
            <a:r>
              <a:rPr lang="pt-BR" sz="2800" dirty="0"/>
              <a:t>Reportar para a Alta Administração;</a:t>
            </a:r>
          </a:p>
          <a:p>
            <a:pPr marL="914400" lvl="1" indent="-457200">
              <a:spcAft>
                <a:spcPts val="600"/>
              </a:spcAft>
              <a:buFont typeface="Wingdings" panose="05000000000000000000" pitchFamily="2" charset="2"/>
              <a:buChar char="ü"/>
            </a:pPr>
            <a:r>
              <a:rPr lang="pt-BR" sz="2800" dirty="0"/>
              <a:t>Atuar preventivamente aos casos de ilegalidade;</a:t>
            </a:r>
          </a:p>
          <a:p>
            <a:pPr marL="914400" lvl="1" indent="-457200">
              <a:spcAft>
                <a:spcPts val="600"/>
              </a:spcAft>
              <a:buFont typeface="Wingdings" panose="05000000000000000000" pitchFamily="2" charset="2"/>
              <a:buChar char="ü"/>
            </a:pPr>
            <a:r>
              <a:rPr lang="pt-BR" sz="2800" dirty="0"/>
              <a:t>Subsidiar os planos de integridade.</a:t>
            </a:r>
          </a:p>
          <a:p>
            <a:pPr marL="285750" indent="-285750">
              <a:spcAft>
                <a:spcPts val="600"/>
              </a:spcAft>
              <a:buFont typeface="Arial" panose="020B0604020202020204" pitchFamily="34" charset="0"/>
              <a:buChar char="•"/>
            </a:pPr>
            <a:r>
              <a:rPr lang="pt-BR" sz="2800" dirty="0"/>
              <a:t>Ações de Ouvidoria Ativa:</a:t>
            </a:r>
          </a:p>
          <a:p>
            <a:pPr marL="914400" lvl="1" indent="-457200">
              <a:spcAft>
                <a:spcPts val="600"/>
              </a:spcAft>
              <a:buFont typeface="Wingdings" panose="05000000000000000000" pitchFamily="2" charset="2"/>
              <a:buChar char="ü"/>
            </a:pPr>
            <a:r>
              <a:rPr lang="pt-BR" sz="2800" dirty="0"/>
              <a:t>Proatividade;</a:t>
            </a:r>
          </a:p>
          <a:p>
            <a:pPr marL="914400" lvl="1" indent="-457200">
              <a:spcAft>
                <a:spcPts val="600"/>
              </a:spcAft>
              <a:buFont typeface="Wingdings" panose="05000000000000000000" pitchFamily="2" charset="2"/>
              <a:buChar char="ü"/>
            </a:pPr>
            <a:r>
              <a:rPr lang="pt-BR" sz="2800" dirty="0"/>
              <a:t>Aproximação com o cidadão.</a:t>
            </a:r>
          </a:p>
          <a:p>
            <a:pPr marL="285750" indent="-285750">
              <a:spcAft>
                <a:spcPts val="600"/>
              </a:spcAft>
              <a:buFont typeface="Arial" panose="020B0604020202020204" pitchFamily="34" charset="0"/>
              <a:buChar char="•"/>
            </a:pPr>
            <a:endParaRPr lang="pt-BR" sz="2800" dirty="0"/>
          </a:p>
        </p:txBody>
      </p:sp>
      <p:pic>
        <p:nvPicPr>
          <p:cNvPr id="7" name="Picture 8" descr="Resultado de imagem para participação social icone">
            <a:extLst>
              <a:ext uri="{FF2B5EF4-FFF2-40B4-BE49-F238E27FC236}">
                <a16:creationId xmlns:a16="http://schemas.microsoft.com/office/drawing/2014/main" id="{0476C295-24B5-4122-ADFD-C6167E71F3D5}"/>
              </a:ext>
            </a:extLst>
          </p:cNvPr>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52875" b="68211" l="7029" r="22204"/>
                    </a14:imgEffect>
                  </a14:imgLayer>
                </a14:imgProps>
              </a:ext>
              <a:ext uri="{28A0092B-C50C-407E-A947-70E740481C1C}">
                <a14:useLocalDpi xmlns:a14="http://schemas.microsoft.com/office/drawing/2010/main" val="0"/>
              </a:ext>
            </a:extLst>
          </a:blip>
          <a:srcRect l="5357" t="52127" r="76400" b="30938"/>
          <a:stretch/>
        </p:blipFill>
        <p:spPr bwMode="auto">
          <a:xfrm>
            <a:off x="131824" y="981973"/>
            <a:ext cx="1146506" cy="1064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837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1378425" y="3035949"/>
            <a:ext cx="242374" cy="400110"/>
          </a:xfrm>
          <a:prstGeom prst="rect">
            <a:avLst/>
          </a:prstGeom>
          <a:noFill/>
        </p:spPr>
        <p:txBody>
          <a:bodyPr wrap="none" rtlCol="0">
            <a:spAutoFit/>
          </a:bodyPr>
          <a:lstStyle/>
          <a:p>
            <a:r>
              <a:rPr lang="pt-BR" sz="2000" b="1" dirty="0"/>
              <a:t> </a:t>
            </a:r>
            <a:endParaRPr lang="es-ES_tradnl" sz="2000" b="1" dirty="0"/>
          </a:p>
        </p:txBody>
      </p:sp>
      <p:sp>
        <p:nvSpPr>
          <p:cNvPr id="10" name="CaixaDeTexto 9"/>
          <p:cNvSpPr txBox="1"/>
          <p:nvPr/>
        </p:nvSpPr>
        <p:spPr>
          <a:xfrm>
            <a:off x="3930316" y="1873926"/>
            <a:ext cx="5225572" cy="646331"/>
          </a:xfrm>
          <a:prstGeom prst="rect">
            <a:avLst/>
          </a:prstGeom>
          <a:noFill/>
        </p:spPr>
        <p:txBody>
          <a:bodyPr wrap="square" rtlCol="0">
            <a:spAutoFit/>
          </a:bodyPr>
          <a:lstStyle/>
          <a:p>
            <a:endParaRPr lang="pt-BR" sz="3600" dirty="0"/>
          </a:p>
        </p:txBody>
      </p:sp>
      <p:pic>
        <p:nvPicPr>
          <p:cNvPr id="13" name="Picture 2" descr="Resultado de imagem para participação social icone"/>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6869" b="21885" l="54313" r="70128"/>
                    </a14:imgEffect>
                  </a14:imgLayer>
                </a14:imgProps>
              </a:ext>
              <a:ext uri="{28A0092B-C50C-407E-A947-70E740481C1C}">
                <a14:useLocalDpi xmlns:a14="http://schemas.microsoft.com/office/drawing/2010/main" val="0"/>
              </a:ext>
            </a:extLst>
          </a:blip>
          <a:srcRect l="52464" t="5206" r="27754" b="77856"/>
          <a:stretch/>
        </p:blipFill>
        <p:spPr bwMode="auto">
          <a:xfrm>
            <a:off x="1286399" y="3611301"/>
            <a:ext cx="1276350" cy="109287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Resultado de imagem para participação social icone"/>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76038" b="92173" l="2556" r="24121"/>
                    </a14:imgEffect>
                  </a14:imgLayer>
                </a14:imgProps>
              </a:ext>
              <a:ext uri="{28A0092B-C50C-407E-A947-70E740481C1C}">
                <a14:useLocalDpi xmlns:a14="http://schemas.microsoft.com/office/drawing/2010/main" val="0"/>
              </a:ext>
            </a:extLst>
          </a:blip>
          <a:srcRect t="76604" r="74316" b="8068"/>
          <a:stretch/>
        </p:blipFill>
        <p:spPr bwMode="auto">
          <a:xfrm>
            <a:off x="2562749" y="3706281"/>
            <a:ext cx="1581053" cy="94356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Resultado de imagem para participação social icone"/>
          <p:cNvPicPr>
            <a:picLocks noChangeAspect="1" noChangeArrowheads="1"/>
          </p:cNvPicPr>
          <p:nvPr/>
        </p:nvPicPr>
        <p:blipFill rotWithShape="1">
          <a:blip r:embed="rId5">
            <a:extLst>
              <a:ext uri="{BEBA8EAE-BF5A-486C-A8C5-ECC9F3942E4B}">
                <a14:imgProps xmlns:a14="http://schemas.microsoft.com/office/drawing/2010/main">
                  <a14:imgLayer r:embed="rId3">
                    <a14:imgEffect>
                      <a14:backgroundRemoval t="75399" b="91374" l="53514" r="69808"/>
                    </a14:imgEffect>
                  </a14:imgLayer>
                </a14:imgProps>
              </a:ext>
              <a:ext uri="{28A0092B-C50C-407E-A947-70E740481C1C}">
                <a14:useLocalDpi xmlns:a14="http://schemas.microsoft.com/office/drawing/2010/main" val="0"/>
              </a:ext>
            </a:extLst>
          </a:blip>
          <a:srcRect l="51564" t="73721" r="28117" b="8510"/>
          <a:stretch/>
        </p:blipFill>
        <p:spPr bwMode="auto">
          <a:xfrm>
            <a:off x="4411579" y="3546471"/>
            <a:ext cx="1260738" cy="110250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Resultado de imagem para participação social icone"/>
          <p:cNvPicPr>
            <a:picLocks noChangeAspect="1" noChangeArrowheads="1"/>
          </p:cNvPicPr>
          <p:nvPr/>
        </p:nvPicPr>
        <p:blipFill rotWithShape="1">
          <a:blip r:embed="rId6">
            <a:extLst>
              <a:ext uri="{BEBA8EAE-BF5A-486C-A8C5-ECC9F3942E4B}">
                <a14:imgProps xmlns:a14="http://schemas.microsoft.com/office/drawing/2010/main">
                  <a14:imgLayer r:embed="rId3">
                    <a14:imgEffect>
                      <a14:backgroundRemoval t="52875" b="68211" l="7029" r="22204"/>
                    </a14:imgEffect>
                  </a14:imgLayer>
                </a14:imgProps>
              </a:ext>
              <a:ext uri="{28A0092B-C50C-407E-A947-70E740481C1C}">
                <a14:useLocalDpi xmlns:a14="http://schemas.microsoft.com/office/drawing/2010/main" val="0"/>
              </a:ext>
            </a:extLst>
          </a:blip>
          <a:srcRect l="5357" t="52127" r="76400" b="30938"/>
          <a:stretch/>
        </p:blipFill>
        <p:spPr bwMode="auto">
          <a:xfrm>
            <a:off x="6128590" y="2703852"/>
            <a:ext cx="1146506" cy="106430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Resultado de imagem para participação social icone"/>
          <p:cNvPicPr>
            <a:picLocks noChangeAspect="1" noChangeArrowheads="1"/>
          </p:cNvPicPr>
          <p:nvPr/>
        </p:nvPicPr>
        <p:blipFill rotWithShape="1">
          <a:blip r:embed="rId7">
            <a:extLst>
              <a:ext uri="{BEBA8EAE-BF5A-486C-A8C5-ECC9F3942E4B}">
                <a14:imgProps xmlns:a14="http://schemas.microsoft.com/office/drawing/2010/main">
                  <a14:imgLayer r:embed="rId3">
                    <a14:imgEffect>
                      <a14:backgroundRemoval t="29393" b="44409" l="30192" r="45847"/>
                    </a14:imgEffect>
                  </a14:imgLayer>
                </a14:imgProps>
              </a:ext>
              <a:ext uri="{28A0092B-C50C-407E-A947-70E740481C1C}">
                <a14:useLocalDpi xmlns:a14="http://schemas.microsoft.com/office/drawing/2010/main" val="0"/>
              </a:ext>
            </a:extLst>
          </a:blip>
          <a:srcRect l="30202" t="29604" r="53544" b="55511"/>
          <a:stretch/>
        </p:blipFill>
        <p:spPr bwMode="auto">
          <a:xfrm>
            <a:off x="6261867" y="4704177"/>
            <a:ext cx="1013229" cy="92788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ector reto 17"/>
          <p:cNvCxnSpPr/>
          <p:nvPr/>
        </p:nvCxnSpPr>
        <p:spPr>
          <a:xfrm>
            <a:off x="2310063" y="4178064"/>
            <a:ext cx="7579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to 18"/>
          <p:cNvCxnSpPr/>
          <p:nvPr/>
        </p:nvCxnSpPr>
        <p:spPr>
          <a:xfrm>
            <a:off x="3930316" y="4178064"/>
            <a:ext cx="6898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reto 19"/>
          <p:cNvCxnSpPr/>
          <p:nvPr/>
        </p:nvCxnSpPr>
        <p:spPr>
          <a:xfrm flipV="1">
            <a:off x="5462337" y="3546471"/>
            <a:ext cx="799530" cy="4456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to 20"/>
          <p:cNvCxnSpPr/>
          <p:nvPr/>
        </p:nvCxnSpPr>
        <p:spPr>
          <a:xfrm>
            <a:off x="5420152" y="4466296"/>
            <a:ext cx="841715" cy="572820"/>
          </a:xfrm>
          <a:prstGeom prst="line">
            <a:avLst/>
          </a:prstGeom>
        </p:spPr>
        <p:style>
          <a:lnRef idx="1">
            <a:schemeClr val="accent1"/>
          </a:lnRef>
          <a:fillRef idx="0">
            <a:schemeClr val="accent1"/>
          </a:fillRef>
          <a:effectRef idx="0">
            <a:schemeClr val="accent1"/>
          </a:effectRef>
          <a:fontRef idx="minor">
            <a:schemeClr val="tx1"/>
          </a:fontRef>
        </p:style>
      </p:cxnSp>
      <p:sp>
        <p:nvSpPr>
          <p:cNvPr id="22" name="CaixaDeTexto 21"/>
          <p:cNvSpPr txBox="1"/>
          <p:nvPr/>
        </p:nvSpPr>
        <p:spPr>
          <a:xfrm>
            <a:off x="1378425" y="4817275"/>
            <a:ext cx="1269599" cy="1077218"/>
          </a:xfrm>
          <a:prstGeom prst="rect">
            <a:avLst/>
          </a:prstGeom>
          <a:noFill/>
        </p:spPr>
        <p:txBody>
          <a:bodyPr wrap="square" rtlCol="0">
            <a:spAutoFit/>
          </a:bodyPr>
          <a:lstStyle/>
          <a:p>
            <a:r>
              <a:rPr lang="pt-BR" sz="1600" dirty="0"/>
              <a:t>Base de dados de participação social</a:t>
            </a:r>
          </a:p>
        </p:txBody>
      </p:sp>
      <p:sp>
        <p:nvSpPr>
          <p:cNvPr id="23" name="CaixaDeTexto 22"/>
          <p:cNvSpPr txBox="1"/>
          <p:nvPr/>
        </p:nvSpPr>
        <p:spPr>
          <a:xfrm>
            <a:off x="3094896" y="4812142"/>
            <a:ext cx="1269599" cy="584775"/>
          </a:xfrm>
          <a:prstGeom prst="rect">
            <a:avLst/>
          </a:prstGeom>
          <a:noFill/>
        </p:spPr>
        <p:txBody>
          <a:bodyPr wrap="square" rtlCol="0">
            <a:spAutoFit/>
          </a:bodyPr>
          <a:lstStyle/>
          <a:p>
            <a:r>
              <a:rPr lang="pt-BR" sz="1600" dirty="0"/>
              <a:t>Análise de</a:t>
            </a:r>
          </a:p>
          <a:p>
            <a:r>
              <a:rPr lang="pt-BR" sz="1600" dirty="0"/>
              <a:t>Dados</a:t>
            </a:r>
          </a:p>
        </p:txBody>
      </p:sp>
      <p:sp>
        <p:nvSpPr>
          <p:cNvPr id="24" name="CaixaDeTexto 23"/>
          <p:cNvSpPr txBox="1"/>
          <p:nvPr/>
        </p:nvSpPr>
        <p:spPr>
          <a:xfrm>
            <a:off x="4620126" y="4817275"/>
            <a:ext cx="1269599" cy="954107"/>
          </a:xfrm>
          <a:prstGeom prst="rect">
            <a:avLst/>
          </a:prstGeom>
          <a:noFill/>
        </p:spPr>
        <p:txBody>
          <a:bodyPr wrap="square" rtlCol="0">
            <a:spAutoFit/>
          </a:bodyPr>
          <a:lstStyle/>
          <a:p>
            <a:r>
              <a:rPr lang="pt-BR" sz="1400" dirty="0"/>
              <a:t>Produção de relatórios e transparência de dados</a:t>
            </a:r>
          </a:p>
        </p:txBody>
      </p:sp>
      <p:sp>
        <p:nvSpPr>
          <p:cNvPr id="25" name="CaixaDeTexto 24"/>
          <p:cNvSpPr txBox="1"/>
          <p:nvPr/>
        </p:nvSpPr>
        <p:spPr>
          <a:xfrm>
            <a:off x="7251684" y="2852412"/>
            <a:ext cx="1416243" cy="830997"/>
          </a:xfrm>
          <a:prstGeom prst="rect">
            <a:avLst/>
          </a:prstGeom>
          <a:noFill/>
        </p:spPr>
        <p:txBody>
          <a:bodyPr wrap="square" rtlCol="0">
            <a:spAutoFit/>
          </a:bodyPr>
          <a:lstStyle/>
          <a:p>
            <a:r>
              <a:rPr lang="pt-BR" sz="1600" dirty="0"/>
              <a:t>Planejamento de ações de controle</a:t>
            </a:r>
          </a:p>
        </p:txBody>
      </p:sp>
      <p:sp>
        <p:nvSpPr>
          <p:cNvPr id="26" name="CaixaDeTexto 25"/>
          <p:cNvSpPr txBox="1"/>
          <p:nvPr/>
        </p:nvSpPr>
        <p:spPr>
          <a:xfrm>
            <a:off x="7264603" y="4855205"/>
            <a:ext cx="1891285" cy="830997"/>
          </a:xfrm>
          <a:prstGeom prst="rect">
            <a:avLst/>
          </a:prstGeom>
          <a:noFill/>
        </p:spPr>
        <p:txBody>
          <a:bodyPr wrap="square" rtlCol="0">
            <a:spAutoFit/>
          </a:bodyPr>
          <a:lstStyle/>
          <a:p>
            <a:r>
              <a:rPr lang="pt-BR" sz="1600" dirty="0"/>
              <a:t>Produção de alertas tempestivos aos gestores</a:t>
            </a:r>
          </a:p>
        </p:txBody>
      </p:sp>
      <p:pic>
        <p:nvPicPr>
          <p:cNvPr id="27" name="Picture 12" descr="Resultado de imagem para participação social icone"/>
          <p:cNvPicPr>
            <a:picLocks noChangeAspect="1" noChangeArrowheads="1"/>
          </p:cNvPicPr>
          <p:nvPr/>
        </p:nvPicPr>
        <p:blipFill rotWithShape="1">
          <a:blip r:embed="rId8">
            <a:extLst>
              <a:ext uri="{BEBA8EAE-BF5A-486C-A8C5-ECC9F3942E4B}">
                <a14:imgProps xmlns:a14="http://schemas.microsoft.com/office/drawing/2010/main">
                  <a14:imgLayer r:embed="rId3">
                    <a14:imgEffect>
                      <a14:backgroundRemoval t="29073" b="44569" l="76997" r="97284"/>
                    </a14:imgEffect>
                  </a14:imgLayer>
                </a14:imgProps>
              </a:ext>
              <a:ext uri="{28A0092B-C50C-407E-A947-70E740481C1C}">
                <a14:useLocalDpi xmlns:a14="http://schemas.microsoft.com/office/drawing/2010/main" val="0"/>
              </a:ext>
            </a:extLst>
          </a:blip>
          <a:srcRect l="74552" t="29372" b="55511"/>
          <a:stretch/>
        </p:blipFill>
        <p:spPr bwMode="auto">
          <a:xfrm>
            <a:off x="7312625" y="3689840"/>
            <a:ext cx="1575302" cy="935797"/>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Conector reto 27"/>
          <p:cNvCxnSpPr/>
          <p:nvPr/>
        </p:nvCxnSpPr>
        <p:spPr>
          <a:xfrm>
            <a:off x="5544820" y="4157739"/>
            <a:ext cx="1950854"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CaixaDeTexto 28"/>
          <p:cNvSpPr txBox="1"/>
          <p:nvPr/>
        </p:nvSpPr>
        <p:spPr>
          <a:xfrm>
            <a:off x="8519032" y="3881521"/>
            <a:ext cx="1561454" cy="584775"/>
          </a:xfrm>
          <a:prstGeom prst="rect">
            <a:avLst/>
          </a:prstGeom>
          <a:noFill/>
        </p:spPr>
        <p:txBody>
          <a:bodyPr wrap="square" rtlCol="0">
            <a:spAutoFit/>
          </a:bodyPr>
          <a:lstStyle/>
          <a:p>
            <a:r>
              <a:rPr lang="pt-BR" sz="1600" dirty="0"/>
              <a:t>Transparência e controle social</a:t>
            </a:r>
          </a:p>
        </p:txBody>
      </p:sp>
      <p:pic>
        <p:nvPicPr>
          <p:cNvPr id="30" name="Imagem 29">
            <a:extLst>
              <a:ext uri="{FF2B5EF4-FFF2-40B4-BE49-F238E27FC236}">
                <a16:creationId xmlns:a16="http://schemas.microsoft.com/office/drawing/2014/main" id="{E90A4522-C9E5-45FA-9024-0DD3F5E8033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1046" y="847770"/>
            <a:ext cx="3051494" cy="1413160"/>
          </a:xfrm>
          <a:prstGeom prst="rect">
            <a:avLst/>
          </a:prstGeom>
        </p:spPr>
      </p:pic>
      <p:sp>
        <p:nvSpPr>
          <p:cNvPr id="2" name="CaixaDeTexto 1"/>
          <p:cNvSpPr txBox="1"/>
          <p:nvPr/>
        </p:nvSpPr>
        <p:spPr>
          <a:xfrm>
            <a:off x="1613009" y="1818555"/>
            <a:ext cx="2566793" cy="369332"/>
          </a:xfrm>
          <a:prstGeom prst="rect">
            <a:avLst/>
          </a:prstGeom>
          <a:noFill/>
        </p:spPr>
        <p:txBody>
          <a:bodyPr wrap="none" rtlCol="0">
            <a:spAutoFit/>
          </a:bodyPr>
          <a:lstStyle/>
          <a:p>
            <a:r>
              <a:rPr lang="pt-BR" dirty="0">
                <a:solidFill>
                  <a:schemeClr val="tx1">
                    <a:lumMod val="65000"/>
                    <a:lumOff val="35000"/>
                  </a:schemeClr>
                </a:solidFill>
              </a:rPr>
              <a:t>Ouvidoria-Geral da União</a:t>
            </a:r>
            <a:endParaRPr lang="es-ES_tradnl" dirty="0">
              <a:solidFill>
                <a:schemeClr val="tx1">
                  <a:lumMod val="65000"/>
                  <a:lumOff val="35000"/>
                </a:schemeClr>
              </a:solidFill>
            </a:endParaRPr>
          </a:p>
        </p:txBody>
      </p:sp>
    </p:spTree>
    <p:extLst>
      <p:ext uri="{BB962C8B-B14F-4D97-AF65-F5344CB8AC3E}">
        <p14:creationId xmlns:p14="http://schemas.microsoft.com/office/powerpoint/2010/main" val="3340463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ABB60A59-8FBD-48CE-BA35-3142065E23CF}"/>
              </a:ext>
            </a:extLst>
          </p:cNvPr>
          <p:cNvPicPr>
            <a:picLocks noChangeAspect="1"/>
          </p:cNvPicPr>
          <p:nvPr/>
        </p:nvPicPr>
        <p:blipFill rotWithShape="1">
          <a:blip r:embed="rId2">
            <a:extLst>
              <a:ext uri="{28A0092B-C50C-407E-A947-70E740481C1C}">
                <a14:useLocalDpi xmlns:a14="http://schemas.microsoft.com/office/drawing/2010/main" val="0"/>
              </a:ext>
            </a:extLst>
          </a:blip>
          <a:srcRect l="29229" t="36582" r="24678" b="9301"/>
          <a:stretch/>
        </p:blipFill>
        <p:spPr>
          <a:xfrm>
            <a:off x="624992" y="2999471"/>
            <a:ext cx="4476106" cy="3479712"/>
          </a:xfrm>
          <a:prstGeom prst="rect">
            <a:avLst/>
          </a:prstGeom>
        </p:spPr>
      </p:pic>
      <p:pic>
        <p:nvPicPr>
          <p:cNvPr id="10" name="Picture 2" descr="Resultado de imagem para todxs">
            <a:extLst>
              <a:ext uri="{FF2B5EF4-FFF2-40B4-BE49-F238E27FC236}">
                <a16:creationId xmlns:a16="http://schemas.microsoft.com/office/drawing/2014/main" id="{12937316-0E79-4F4D-8E9D-5A607EFB2F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7161" y="5441871"/>
            <a:ext cx="865192" cy="865192"/>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m 10" descr="Uma imagem contendo captura de tela&#10;&#10;Descrição gerada com muito alta confiança">
            <a:extLst>
              <a:ext uri="{FF2B5EF4-FFF2-40B4-BE49-F238E27FC236}">
                <a16:creationId xmlns:a16="http://schemas.microsoft.com/office/drawing/2014/main" id="{1C1C7167-489E-4051-BEB2-9F7D52272033}"/>
              </a:ext>
            </a:extLst>
          </p:cNvPr>
          <p:cNvPicPr>
            <a:picLocks noChangeAspect="1"/>
          </p:cNvPicPr>
          <p:nvPr/>
        </p:nvPicPr>
        <p:blipFill rotWithShape="1">
          <a:blip r:embed="rId4">
            <a:extLst>
              <a:ext uri="{28A0092B-C50C-407E-A947-70E740481C1C}">
                <a14:useLocalDpi xmlns:a14="http://schemas.microsoft.com/office/drawing/2010/main" val="0"/>
              </a:ext>
            </a:extLst>
          </a:blip>
          <a:srcRect l="26765" t="37094" r="44183" b="53798"/>
          <a:stretch/>
        </p:blipFill>
        <p:spPr>
          <a:xfrm>
            <a:off x="8745769" y="3306777"/>
            <a:ext cx="2369094" cy="491763"/>
          </a:xfrm>
          <a:prstGeom prst="rect">
            <a:avLst/>
          </a:prstGeom>
        </p:spPr>
      </p:pic>
      <p:pic>
        <p:nvPicPr>
          <p:cNvPr id="12" name="Imagem 11" descr="Uma imagem contendo captura de tela&#10;&#10;Descrição gerada com muito alta confiança">
            <a:extLst>
              <a:ext uri="{FF2B5EF4-FFF2-40B4-BE49-F238E27FC236}">
                <a16:creationId xmlns:a16="http://schemas.microsoft.com/office/drawing/2014/main" id="{1C1C7167-489E-4051-BEB2-9F7D52272033}"/>
              </a:ext>
            </a:extLst>
          </p:cNvPr>
          <p:cNvPicPr>
            <a:picLocks noChangeAspect="1"/>
          </p:cNvPicPr>
          <p:nvPr/>
        </p:nvPicPr>
        <p:blipFill rotWithShape="1">
          <a:blip r:embed="rId4">
            <a:extLst>
              <a:ext uri="{28A0092B-C50C-407E-A947-70E740481C1C}">
                <a14:useLocalDpi xmlns:a14="http://schemas.microsoft.com/office/drawing/2010/main" val="0"/>
              </a:ext>
            </a:extLst>
          </a:blip>
          <a:srcRect l="26662" t="52248" r="47492" b="40465"/>
          <a:stretch/>
        </p:blipFill>
        <p:spPr>
          <a:xfrm>
            <a:off x="8745769" y="3906828"/>
            <a:ext cx="2676894" cy="499730"/>
          </a:xfrm>
          <a:prstGeom prst="rect">
            <a:avLst/>
          </a:prstGeom>
        </p:spPr>
      </p:pic>
      <p:pic>
        <p:nvPicPr>
          <p:cNvPr id="1026" name="Picture 2" descr="Resultado de imagem para promise track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96921" y="4279929"/>
            <a:ext cx="1005672" cy="1161942"/>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p:cNvSpPr txBox="1"/>
          <p:nvPr/>
        </p:nvSpPr>
        <p:spPr>
          <a:xfrm>
            <a:off x="9632353" y="4676234"/>
            <a:ext cx="2051267" cy="338554"/>
          </a:xfrm>
          <a:prstGeom prst="rect">
            <a:avLst/>
          </a:prstGeom>
          <a:noFill/>
        </p:spPr>
        <p:txBody>
          <a:bodyPr wrap="none" rtlCol="0">
            <a:spAutoFit/>
          </a:bodyPr>
          <a:lstStyle/>
          <a:p>
            <a:r>
              <a:rPr lang="pt-BR" sz="1600" i="1" dirty="0">
                <a:solidFill>
                  <a:schemeClr val="tx1">
                    <a:lumMod val="50000"/>
                    <a:lumOff val="50000"/>
                  </a:schemeClr>
                </a:solidFill>
              </a:rPr>
              <a:t>Monitorando a Cidade</a:t>
            </a:r>
            <a:endParaRPr lang="es-ES_tradnl" sz="1600" i="1" dirty="0">
              <a:solidFill>
                <a:schemeClr val="tx1">
                  <a:lumMod val="50000"/>
                  <a:lumOff val="50000"/>
                </a:schemeClr>
              </a:solidFill>
            </a:endParaRPr>
          </a:p>
        </p:txBody>
      </p:sp>
      <p:sp>
        <p:nvSpPr>
          <p:cNvPr id="13" name="CaixaDeTexto 12"/>
          <p:cNvSpPr txBox="1"/>
          <p:nvPr/>
        </p:nvSpPr>
        <p:spPr>
          <a:xfrm>
            <a:off x="9632352" y="5699677"/>
            <a:ext cx="645561" cy="338554"/>
          </a:xfrm>
          <a:prstGeom prst="rect">
            <a:avLst/>
          </a:prstGeom>
          <a:noFill/>
        </p:spPr>
        <p:txBody>
          <a:bodyPr wrap="none" rtlCol="0">
            <a:spAutoFit/>
          </a:bodyPr>
          <a:lstStyle/>
          <a:p>
            <a:r>
              <a:rPr lang="pt-BR" sz="1600" i="1" dirty="0" err="1">
                <a:solidFill>
                  <a:schemeClr val="tx1">
                    <a:lumMod val="50000"/>
                    <a:lumOff val="50000"/>
                  </a:schemeClr>
                </a:solidFill>
              </a:rPr>
              <a:t>Todxs</a:t>
            </a:r>
            <a:endParaRPr lang="es-ES_tradnl" sz="1600" i="1" dirty="0">
              <a:solidFill>
                <a:schemeClr val="tx1">
                  <a:lumMod val="50000"/>
                  <a:lumOff val="50000"/>
                </a:schemeClr>
              </a:solidFill>
            </a:endParaRPr>
          </a:p>
        </p:txBody>
      </p:sp>
      <p:sp>
        <p:nvSpPr>
          <p:cNvPr id="14" name="CaixaDeTexto 13"/>
          <p:cNvSpPr txBox="1"/>
          <p:nvPr/>
        </p:nvSpPr>
        <p:spPr>
          <a:xfrm>
            <a:off x="1477035" y="1539575"/>
            <a:ext cx="4166946" cy="400110"/>
          </a:xfrm>
          <a:prstGeom prst="rect">
            <a:avLst/>
          </a:prstGeom>
          <a:noFill/>
        </p:spPr>
        <p:txBody>
          <a:bodyPr wrap="square" rtlCol="0">
            <a:spAutoFit/>
          </a:bodyPr>
          <a:lstStyle/>
          <a:p>
            <a:r>
              <a:rPr lang="pt-BR" sz="2000" i="1" dirty="0">
                <a:solidFill>
                  <a:schemeClr val="tx1">
                    <a:lumMod val="85000"/>
                    <a:lumOff val="15000"/>
                  </a:schemeClr>
                </a:solidFill>
              </a:rPr>
              <a:t>Base de dados de participação social</a:t>
            </a:r>
          </a:p>
        </p:txBody>
      </p:sp>
      <p:pic>
        <p:nvPicPr>
          <p:cNvPr id="4" name="Imagem 3"/>
          <p:cNvPicPr>
            <a:picLocks noChangeAspect="1"/>
          </p:cNvPicPr>
          <p:nvPr/>
        </p:nvPicPr>
        <p:blipFill rotWithShape="1">
          <a:blip r:embed="rId6">
            <a:extLst>
              <a:ext uri="{28A0092B-C50C-407E-A947-70E740481C1C}">
                <a14:useLocalDpi xmlns:a14="http://schemas.microsoft.com/office/drawing/2010/main" val="0"/>
              </a:ext>
            </a:extLst>
          </a:blip>
          <a:srcRect l="11272" t="14139" r="57342" b="53614"/>
          <a:stretch/>
        </p:blipFill>
        <p:spPr>
          <a:xfrm>
            <a:off x="6013324" y="5178057"/>
            <a:ext cx="1936578" cy="1106279"/>
          </a:xfrm>
          <a:prstGeom prst="rect">
            <a:avLst/>
          </a:prstGeom>
        </p:spPr>
      </p:pic>
      <p:pic>
        <p:nvPicPr>
          <p:cNvPr id="16" name="Imagem 15"/>
          <p:cNvPicPr>
            <a:picLocks noChangeAspect="1"/>
          </p:cNvPicPr>
          <p:nvPr/>
        </p:nvPicPr>
        <p:blipFill rotWithShape="1">
          <a:blip r:embed="rId6">
            <a:extLst>
              <a:ext uri="{28A0092B-C50C-407E-A947-70E740481C1C}">
                <a14:useLocalDpi xmlns:a14="http://schemas.microsoft.com/office/drawing/2010/main" val="0"/>
              </a:ext>
            </a:extLst>
          </a:blip>
          <a:srcRect l="58465" t="51672" r="10149" b="16081"/>
          <a:stretch/>
        </p:blipFill>
        <p:spPr>
          <a:xfrm>
            <a:off x="5999644" y="3151251"/>
            <a:ext cx="1936578" cy="1106279"/>
          </a:xfrm>
          <a:prstGeom prst="rect">
            <a:avLst/>
          </a:prstGeom>
        </p:spPr>
      </p:pic>
      <p:cxnSp>
        <p:nvCxnSpPr>
          <p:cNvPr id="17" name="Conector reto 16"/>
          <p:cNvCxnSpPr/>
          <p:nvPr/>
        </p:nvCxnSpPr>
        <p:spPr>
          <a:xfrm>
            <a:off x="7827490" y="3704390"/>
            <a:ext cx="5569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ector reto 20"/>
          <p:cNvCxnSpPr/>
          <p:nvPr/>
        </p:nvCxnSpPr>
        <p:spPr>
          <a:xfrm>
            <a:off x="6813753" y="4333292"/>
            <a:ext cx="0" cy="84476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reto 23"/>
          <p:cNvCxnSpPr/>
          <p:nvPr/>
        </p:nvCxnSpPr>
        <p:spPr>
          <a:xfrm>
            <a:off x="8374624" y="1703770"/>
            <a:ext cx="0" cy="4070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ector reto 25"/>
          <p:cNvCxnSpPr/>
          <p:nvPr/>
        </p:nvCxnSpPr>
        <p:spPr>
          <a:xfrm>
            <a:off x="8384458" y="5774417"/>
            <a:ext cx="255274"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tângulo 26"/>
          <p:cNvSpPr/>
          <p:nvPr/>
        </p:nvSpPr>
        <p:spPr>
          <a:xfrm>
            <a:off x="5895474" y="3151251"/>
            <a:ext cx="1932016" cy="1182041"/>
          </a:xfrm>
          <a:prstGeom prst="rect">
            <a:avLst/>
          </a:prstGeom>
          <a:solidFill>
            <a:schemeClr val="accent1">
              <a:alpha val="16000"/>
            </a:schemeClr>
          </a:solidFill>
          <a:ln>
            <a:solidFill>
              <a:schemeClr val="accent1">
                <a:shade val="50000"/>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29" name="Picture 2" descr="Resultado de imagem para participação social icone"/>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6869" b="21885" l="54313" r="70128"/>
                    </a14:imgEffect>
                  </a14:imgLayer>
                </a14:imgProps>
              </a:ext>
              <a:ext uri="{28A0092B-C50C-407E-A947-70E740481C1C}">
                <a14:useLocalDpi xmlns:a14="http://schemas.microsoft.com/office/drawing/2010/main" val="0"/>
              </a:ext>
            </a:extLst>
          </a:blip>
          <a:srcRect l="52464" t="5206" r="27754" b="77856"/>
          <a:stretch/>
        </p:blipFill>
        <p:spPr bwMode="auto">
          <a:xfrm>
            <a:off x="459740" y="1157332"/>
            <a:ext cx="1276350" cy="10928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m para facebook"/>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21866" y="2120644"/>
            <a:ext cx="1046083" cy="1046083"/>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Conector reto 33"/>
          <p:cNvCxnSpPr/>
          <p:nvPr/>
        </p:nvCxnSpPr>
        <p:spPr>
          <a:xfrm>
            <a:off x="8374624" y="1697804"/>
            <a:ext cx="255274"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CaixaDeTexto 35"/>
          <p:cNvSpPr txBox="1"/>
          <p:nvPr/>
        </p:nvSpPr>
        <p:spPr>
          <a:xfrm>
            <a:off x="9667949" y="1334263"/>
            <a:ext cx="1790311" cy="646331"/>
          </a:xfrm>
          <a:prstGeom prst="rect">
            <a:avLst/>
          </a:prstGeom>
          <a:noFill/>
        </p:spPr>
        <p:txBody>
          <a:bodyPr wrap="square" rtlCol="0">
            <a:spAutoFit/>
          </a:bodyPr>
          <a:lstStyle/>
          <a:p>
            <a:r>
              <a:rPr lang="pt-BR" dirty="0">
                <a:solidFill>
                  <a:schemeClr val="tx1">
                    <a:lumMod val="50000"/>
                    <a:lumOff val="50000"/>
                  </a:schemeClr>
                </a:solidFill>
              </a:rPr>
              <a:t>Ações de Ouvidoria Ativa</a:t>
            </a:r>
            <a:endParaRPr lang="es-ES_tradnl" dirty="0">
              <a:solidFill>
                <a:schemeClr val="tx1">
                  <a:lumMod val="50000"/>
                  <a:lumOff val="50000"/>
                </a:schemeClr>
              </a:solidFill>
            </a:endParaRPr>
          </a:p>
        </p:txBody>
      </p:sp>
      <p:pic>
        <p:nvPicPr>
          <p:cNvPr id="1032" name="Picture 8" descr="Resultado de imagem para brasil icone map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67161" y="1203655"/>
            <a:ext cx="835308" cy="835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801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m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3738" y="3030111"/>
            <a:ext cx="1797148" cy="3200400"/>
          </a:xfrm>
          <a:prstGeom prst="rect">
            <a:avLst/>
          </a:prstGeom>
        </p:spPr>
      </p:pic>
      <p:pic>
        <p:nvPicPr>
          <p:cNvPr id="35" name="Imagem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6627" y="3030111"/>
            <a:ext cx="1800225" cy="3200400"/>
          </a:xfrm>
          <a:prstGeom prst="rect">
            <a:avLst/>
          </a:prstGeom>
        </p:spPr>
      </p:pic>
      <p:pic>
        <p:nvPicPr>
          <p:cNvPr id="36" name="Imagem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9516" y="3030111"/>
            <a:ext cx="1800225" cy="3200400"/>
          </a:xfrm>
          <a:prstGeom prst="rect">
            <a:avLst/>
          </a:prstGeom>
        </p:spPr>
      </p:pic>
      <p:pic>
        <p:nvPicPr>
          <p:cNvPr id="37" name="Imagem 3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2405" y="3030111"/>
            <a:ext cx="1800225" cy="3200400"/>
          </a:xfrm>
          <a:prstGeom prst="rect">
            <a:avLst/>
          </a:prstGeom>
        </p:spPr>
      </p:pic>
      <p:pic>
        <p:nvPicPr>
          <p:cNvPr id="38" name="Picture 4" descr="Resultado de imagem para promise track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3914" y="1902836"/>
            <a:ext cx="1000037" cy="1155032"/>
          </a:xfrm>
          <a:prstGeom prst="rect">
            <a:avLst/>
          </a:prstGeom>
          <a:noFill/>
          <a:extLst>
            <a:ext uri="{909E8E84-426E-40DD-AFC4-6F175D3DCCD1}">
              <a14:hiddenFill xmlns:a14="http://schemas.microsoft.com/office/drawing/2010/main">
                <a:solidFill>
                  <a:srgbClr val="FFFFFF"/>
                </a:solidFill>
              </a14:hiddenFill>
            </a:ext>
          </a:extLst>
        </p:spPr>
      </p:pic>
      <p:sp>
        <p:nvSpPr>
          <p:cNvPr id="39" name="CaixaDeTexto 21"/>
          <p:cNvSpPr txBox="1"/>
          <p:nvPr/>
        </p:nvSpPr>
        <p:spPr>
          <a:xfrm>
            <a:off x="1830582" y="2243069"/>
            <a:ext cx="4239046" cy="461665"/>
          </a:xfrm>
          <a:prstGeom prst="rect">
            <a:avLst/>
          </a:prstGeom>
          <a:noFill/>
        </p:spPr>
        <p:txBody>
          <a:bodyPr wrap="non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2400" i="1" dirty="0">
                <a:solidFill>
                  <a:schemeClr val="tx1">
                    <a:lumMod val="85000"/>
                    <a:lumOff val="15000"/>
                  </a:schemeClr>
                </a:solidFill>
              </a:rPr>
              <a:t>Projeto Monitorando a Merenda</a:t>
            </a:r>
            <a:endParaRPr lang="es-ES_tradnl" sz="2400" i="1" dirty="0">
              <a:solidFill>
                <a:schemeClr val="tx1">
                  <a:lumMod val="85000"/>
                  <a:lumOff val="15000"/>
                </a:schemeClr>
              </a:solidFill>
            </a:endParaRPr>
          </a:p>
        </p:txBody>
      </p:sp>
      <p:pic>
        <p:nvPicPr>
          <p:cNvPr id="40" name="Picture 6" descr="Resultado de imagem para icon geo"/>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011250" y="5104915"/>
            <a:ext cx="605364" cy="605364"/>
          </a:xfrm>
          <a:prstGeom prst="rect">
            <a:avLst/>
          </a:prstGeom>
          <a:noFill/>
          <a:extLst>
            <a:ext uri="{909E8E84-426E-40DD-AFC4-6F175D3DCCD1}">
              <a14:hiddenFill xmlns:a14="http://schemas.microsoft.com/office/drawing/2010/main">
                <a:solidFill>
                  <a:srgbClr val="FFFFFF"/>
                </a:solidFill>
              </a14:hiddenFill>
            </a:ext>
          </a:extLst>
        </p:spPr>
      </p:pic>
      <p:sp>
        <p:nvSpPr>
          <p:cNvPr id="41" name="CaixaDeTexto 38"/>
          <p:cNvSpPr txBox="1"/>
          <p:nvPr/>
        </p:nvSpPr>
        <p:spPr>
          <a:xfrm>
            <a:off x="820562" y="5891957"/>
            <a:ext cx="1010020" cy="338554"/>
          </a:xfrm>
          <a:prstGeom prst="rect">
            <a:avLst/>
          </a:prstGeom>
          <a:noFill/>
        </p:spPr>
        <p:txBody>
          <a:bodyPr wrap="non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600" i="1" dirty="0">
                <a:solidFill>
                  <a:schemeClr val="tx1">
                    <a:lumMod val="85000"/>
                    <a:lumOff val="15000"/>
                  </a:schemeClr>
                </a:solidFill>
              </a:rPr>
              <a:t>Belém, PA</a:t>
            </a:r>
            <a:endParaRPr lang="es-ES_tradnl" sz="1600" i="1" dirty="0">
              <a:solidFill>
                <a:schemeClr val="tx1">
                  <a:lumMod val="85000"/>
                  <a:lumOff val="15000"/>
                </a:schemeClr>
              </a:solidFill>
            </a:endParaRPr>
          </a:p>
        </p:txBody>
      </p:sp>
      <p:cxnSp>
        <p:nvCxnSpPr>
          <p:cNvPr id="42" name="Conector reto 41"/>
          <p:cNvCxnSpPr>
            <a:stCxn id="38" idx="2"/>
          </p:cNvCxnSpPr>
          <p:nvPr/>
        </p:nvCxnSpPr>
        <p:spPr>
          <a:xfrm flipH="1">
            <a:off x="1313932" y="3057868"/>
            <a:ext cx="1" cy="1693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ector reto 42"/>
          <p:cNvCxnSpPr/>
          <p:nvPr/>
        </p:nvCxnSpPr>
        <p:spPr>
          <a:xfrm>
            <a:off x="1813951" y="5407597"/>
            <a:ext cx="129001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2072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ixaDeTexto 21"/>
          <p:cNvSpPr txBox="1"/>
          <p:nvPr/>
        </p:nvSpPr>
        <p:spPr>
          <a:xfrm>
            <a:off x="2785086" y="1667257"/>
            <a:ext cx="2323778" cy="461665"/>
          </a:xfrm>
          <a:prstGeom prst="rect">
            <a:avLst/>
          </a:prstGeom>
          <a:noFill/>
        </p:spPr>
        <p:txBody>
          <a:bodyPr wrap="non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2400" i="1" dirty="0">
                <a:solidFill>
                  <a:schemeClr val="tx1">
                    <a:lumMod val="85000"/>
                    <a:lumOff val="15000"/>
                  </a:schemeClr>
                </a:solidFill>
              </a:rPr>
              <a:t>Projeto Tá de Pé?</a:t>
            </a:r>
            <a:endParaRPr lang="es-ES_tradnl" sz="2400" i="1" dirty="0">
              <a:solidFill>
                <a:schemeClr val="tx1">
                  <a:lumMod val="85000"/>
                  <a:lumOff val="15000"/>
                </a:schemeClr>
              </a:solidFill>
            </a:endParaRPr>
          </a:p>
        </p:txBody>
      </p:sp>
      <p:pic>
        <p:nvPicPr>
          <p:cNvPr id="13" name="Picture 6" descr="Resultado de imagem para icon geo"/>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965754" y="4529103"/>
            <a:ext cx="605364" cy="605364"/>
          </a:xfrm>
          <a:prstGeom prst="rect">
            <a:avLst/>
          </a:prstGeom>
          <a:noFill/>
          <a:extLst>
            <a:ext uri="{909E8E84-426E-40DD-AFC4-6F175D3DCCD1}">
              <a14:hiddenFill xmlns:a14="http://schemas.microsoft.com/office/drawing/2010/main">
                <a:solidFill>
                  <a:srgbClr val="FFFFFF"/>
                </a:solidFill>
              </a14:hiddenFill>
            </a:ext>
          </a:extLst>
        </p:spPr>
      </p:pic>
      <p:sp>
        <p:nvSpPr>
          <p:cNvPr id="14" name="CaixaDeTexto 38"/>
          <p:cNvSpPr txBox="1"/>
          <p:nvPr/>
        </p:nvSpPr>
        <p:spPr>
          <a:xfrm>
            <a:off x="1775066" y="5316145"/>
            <a:ext cx="1001684" cy="338554"/>
          </a:xfrm>
          <a:prstGeom prst="rect">
            <a:avLst/>
          </a:prstGeom>
          <a:noFill/>
        </p:spPr>
        <p:txBody>
          <a:bodyPr wrap="non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600" i="1" dirty="0">
                <a:solidFill>
                  <a:schemeClr val="tx1">
                    <a:lumMod val="85000"/>
                    <a:lumOff val="15000"/>
                  </a:schemeClr>
                </a:solidFill>
              </a:rPr>
              <a:t>São Paulo</a:t>
            </a:r>
            <a:endParaRPr lang="es-ES_tradnl" sz="1600" i="1" dirty="0">
              <a:solidFill>
                <a:schemeClr val="tx1">
                  <a:lumMod val="85000"/>
                  <a:lumOff val="15000"/>
                </a:schemeClr>
              </a:solidFill>
            </a:endParaRPr>
          </a:p>
        </p:txBody>
      </p:sp>
      <p:cxnSp>
        <p:nvCxnSpPr>
          <p:cNvPr id="15" name="Conector reto 14"/>
          <p:cNvCxnSpPr/>
          <p:nvPr/>
        </p:nvCxnSpPr>
        <p:spPr>
          <a:xfrm flipH="1">
            <a:off x="2268436" y="2482056"/>
            <a:ext cx="1" cy="1693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to 15"/>
          <p:cNvCxnSpPr/>
          <p:nvPr/>
        </p:nvCxnSpPr>
        <p:spPr>
          <a:xfrm>
            <a:off x="2768455" y="4831785"/>
            <a:ext cx="1290011" cy="0"/>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Imagem 16"/>
          <p:cNvPicPr>
            <a:picLocks noChangeAspect="1"/>
          </p:cNvPicPr>
          <p:nvPr/>
        </p:nvPicPr>
        <p:blipFill rotWithShape="1">
          <a:blip r:embed="rId4"/>
          <a:srcRect l="39348" t="23138" r="45263" b="44526"/>
          <a:stretch/>
        </p:blipFill>
        <p:spPr>
          <a:xfrm>
            <a:off x="1844794" y="1435744"/>
            <a:ext cx="862227" cy="1019095"/>
          </a:xfrm>
          <a:prstGeom prst="rect">
            <a:avLst/>
          </a:prstGeom>
        </p:spPr>
      </p:pic>
      <p:pic>
        <p:nvPicPr>
          <p:cNvPr id="18" name="Imagem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8466" y="2370568"/>
            <a:ext cx="2033477" cy="3615070"/>
          </a:xfrm>
          <a:prstGeom prst="rect">
            <a:avLst/>
          </a:prstGeom>
        </p:spPr>
      </p:pic>
      <p:pic>
        <p:nvPicPr>
          <p:cNvPr id="19" name="Imagem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3542" y="1180903"/>
            <a:ext cx="4203392" cy="2364408"/>
          </a:xfrm>
          <a:prstGeom prst="rect">
            <a:avLst/>
          </a:prstGeom>
        </p:spPr>
      </p:pic>
      <p:pic>
        <p:nvPicPr>
          <p:cNvPr id="20" name="Imagem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3542" y="3649581"/>
            <a:ext cx="4203392" cy="2364408"/>
          </a:xfrm>
          <a:prstGeom prst="rect">
            <a:avLst/>
          </a:prstGeom>
        </p:spPr>
      </p:pic>
    </p:spTree>
    <p:extLst>
      <p:ext uri="{BB962C8B-B14F-4D97-AF65-F5344CB8AC3E}">
        <p14:creationId xmlns:p14="http://schemas.microsoft.com/office/powerpoint/2010/main" val="1592713748"/>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821</Words>
  <Application>Microsoft Office PowerPoint</Application>
  <PresentationFormat>Widescreen</PresentationFormat>
  <Paragraphs>98</Paragraphs>
  <Slides>22</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22</vt:i4>
      </vt:variant>
    </vt:vector>
  </HeadingPairs>
  <TitlesOfParts>
    <vt:vector size="28" baseType="lpstr">
      <vt:lpstr>Arial</vt:lpstr>
      <vt:lpstr>Calibri</vt:lpstr>
      <vt:lpstr>Calibri Light</vt:lpstr>
      <vt:lpstr>Times New Roman</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Marcelo Morais De Paula</cp:lastModifiedBy>
  <cp:revision>41</cp:revision>
  <dcterms:created xsi:type="dcterms:W3CDTF">2017-06-05T18:09:13Z</dcterms:created>
  <dcterms:modified xsi:type="dcterms:W3CDTF">2018-03-28T12:15:22Z</dcterms:modified>
</cp:coreProperties>
</file>