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1" r:id="rId14"/>
    <p:sldId id="272" r:id="rId15"/>
    <p:sldId id="269" r:id="rId16"/>
    <p:sldId id="270" r:id="rId17"/>
    <p:sldId id="273" r:id="rId18"/>
    <p:sldId id="274" r:id="rId19"/>
    <p:sldId id="278" r:id="rId20"/>
    <p:sldId id="277" r:id="rId21"/>
    <p:sldId id="276" r:id="rId22"/>
    <p:sldId id="275" r:id="rId23"/>
    <p:sldId id="279" r:id="rId24"/>
    <p:sldId id="282" r:id="rId2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3" d="100"/>
          <a:sy n="93" d="100"/>
        </p:scale>
        <p:origin x="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699C01-0AB6-4BC4-A188-2985BB78C64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083C07D-EFB4-4625-A9BD-76AEA1CC8B25}">
      <dgm:prSet phldrT="[Texto]" custT="1"/>
      <dgm:spPr/>
      <dgm:t>
        <a:bodyPr/>
        <a:lstStyle/>
        <a:p>
          <a:r>
            <a:rPr lang="pt-BR" sz="2100" dirty="0">
              <a:latin typeface="Calibri" panose="020F0502020204030204" pitchFamily="34" charset="0"/>
            </a:rPr>
            <a:t>Patrocinar o programa de integridade, ressaltando sua importância para a organização e solicitando o comprometimento de todos.</a:t>
          </a:r>
        </a:p>
      </dgm:t>
    </dgm:pt>
    <dgm:pt modelId="{21C4F683-980A-47A5-B9D8-655C93C3212D}" type="parTrans" cxnId="{F90B150E-3D47-41B8-A756-B8896A7C9073}">
      <dgm:prSet/>
      <dgm:spPr/>
      <dgm:t>
        <a:bodyPr/>
        <a:lstStyle/>
        <a:p>
          <a:endParaRPr lang="pt-BR"/>
        </a:p>
      </dgm:t>
    </dgm:pt>
    <dgm:pt modelId="{CB293939-B6DB-4FC4-9345-6D6E83AF1A49}" type="sibTrans" cxnId="{F90B150E-3D47-41B8-A756-B8896A7C9073}">
      <dgm:prSet/>
      <dgm:spPr/>
      <dgm:t>
        <a:bodyPr/>
        <a:lstStyle/>
        <a:p>
          <a:endParaRPr lang="pt-BR"/>
        </a:p>
      </dgm:t>
    </dgm:pt>
    <dgm:pt modelId="{B2B56C31-74D1-4E9B-9B22-CEFEA87A205A}">
      <dgm:prSet custT="1"/>
      <dgm:spPr/>
      <dgm:t>
        <a:bodyPr/>
        <a:lstStyle/>
        <a:p>
          <a:r>
            <a:rPr lang="pt-BR" sz="2100" dirty="0">
              <a:latin typeface="Calibri" panose="020F0502020204030204" pitchFamily="34" charset="0"/>
            </a:rPr>
            <a:t>Participar ou manifestar apoio em todas as fases de implementação do programa.</a:t>
          </a:r>
        </a:p>
      </dgm:t>
    </dgm:pt>
    <dgm:pt modelId="{EFFA85A5-4F1F-437D-85EF-2CF0C919C116}" type="parTrans" cxnId="{20DC8901-4AB8-4F59-9CC2-713F2EE485B7}">
      <dgm:prSet/>
      <dgm:spPr/>
      <dgm:t>
        <a:bodyPr/>
        <a:lstStyle/>
        <a:p>
          <a:endParaRPr lang="pt-BR"/>
        </a:p>
      </dgm:t>
    </dgm:pt>
    <dgm:pt modelId="{DFC73030-8E90-4265-9DAF-ECAD4628F3AB}" type="sibTrans" cxnId="{20DC8901-4AB8-4F59-9CC2-713F2EE485B7}">
      <dgm:prSet/>
      <dgm:spPr/>
      <dgm:t>
        <a:bodyPr/>
        <a:lstStyle/>
        <a:p>
          <a:endParaRPr lang="pt-BR"/>
        </a:p>
      </dgm:t>
    </dgm:pt>
    <dgm:pt modelId="{1B508430-C118-4C3F-B7CD-3266D895ACC8}">
      <dgm:prSet custT="1"/>
      <dgm:spPr/>
      <dgm:t>
        <a:bodyPr/>
        <a:lstStyle/>
        <a:p>
          <a:r>
            <a:rPr lang="pt-BR" sz="2100" dirty="0">
              <a:latin typeface="Calibri" panose="020F0502020204030204" pitchFamily="34" charset="0"/>
            </a:rPr>
            <a:t>Adotar postura ética exemplar e solicitar que todos os colaboradores do órgão ou entidade também o façam.</a:t>
          </a:r>
        </a:p>
      </dgm:t>
    </dgm:pt>
    <dgm:pt modelId="{BED2E6E1-9CD5-41A5-9D39-37549EA92E55}" type="parTrans" cxnId="{691E32DE-E531-49B9-9869-C6476A78A3E3}">
      <dgm:prSet/>
      <dgm:spPr/>
      <dgm:t>
        <a:bodyPr/>
        <a:lstStyle/>
        <a:p>
          <a:endParaRPr lang="pt-BR"/>
        </a:p>
      </dgm:t>
    </dgm:pt>
    <dgm:pt modelId="{3B0D43C1-FA1C-4961-848E-E8F060925555}" type="sibTrans" cxnId="{691E32DE-E531-49B9-9869-C6476A78A3E3}">
      <dgm:prSet/>
      <dgm:spPr/>
      <dgm:t>
        <a:bodyPr/>
        <a:lstStyle/>
        <a:p>
          <a:endParaRPr lang="pt-BR"/>
        </a:p>
      </dgm:t>
    </dgm:pt>
    <dgm:pt modelId="{462CE622-49A6-4728-9314-883D85D6EA79}">
      <dgm:prSet custT="1"/>
      <dgm:spPr/>
      <dgm:t>
        <a:bodyPr/>
        <a:lstStyle/>
        <a:p>
          <a:r>
            <a:rPr lang="pt-BR" sz="2100" dirty="0">
              <a:latin typeface="Calibri" panose="020F0502020204030204" pitchFamily="34" charset="0"/>
            </a:rPr>
            <a:t>Aprovar e supervisionar as políticas e medidas de integridade, destacando recursos suficientes para seu desenvolvimento e implementação.</a:t>
          </a:r>
        </a:p>
      </dgm:t>
    </dgm:pt>
    <dgm:pt modelId="{22D38EC1-F08F-4056-A585-D636A131E81F}" type="parTrans" cxnId="{9E02A1DC-EFBC-4ABA-86CF-A36513367127}">
      <dgm:prSet/>
      <dgm:spPr/>
      <dgm:t>
        <a:bodyPr/>
        <a:lstStyle/>
        <a:p>
          <a:endParaRPr lang="pt-BR"/>
        </a:p>
      </dgm:t>
    </dgm:pt>
    <dgm:pt modelId="{D4D277C4-42EB-43FA-B27D-89D0A0923108}" type="sibTrans" cxnId="{9E02A1DC-EFBC-4ABA-86CF-A36513367127}">
      <dgm:prSet/>
      <dgm:spPr/>
      <dgm:t>
        <a:bodyPr/>
        <a:lstStyle/>
        <a:p>
          <a:endParaRPr lang="pt-BR"/>
        </a:p>
      </dgm:t>
    </dgm:pt>
    <dgm:pt modelId="{5D33D8D0-3D6B-4E0B-B6DD-0475CBBC377A}" type="pres">
      <dgm:prSet presAssocID="{F8699C01-0AB6-4BC4-A188-2985BB78C64D}" presName="diagram" presStyleCnt="0">
        <dgm:presLayoutVars>
          <dgm:dir/>
          <dgm:resizeHandles val="exact"/>
        </dgm:presLayoutVars>
      </dgm:prSet>
      <dgm:spPr/>
    </dgm:pt>
    <dgm:pt modelId="{A50F0C3C-A4BD-4931-9B63-FF9F3054CE70}" type="pres">
      <dgm:prSet presAssocID="{D083C07D-EFB4-4625-A9BD-76AEA1CC8B25}" presName="node" presStyleLbl="node1" presStyleIdx="0" presStyleCnt="4">
        <dgm:presLayoutVars>
          <dgm:bulletEnabled val="1"/>
        </dgm:presLayoutVars>
      </dgm:prSet>
      <dgm:spPr/>
    </dgm:pt>
    <dgm:pt modelId="{AD88A1C2-2DD5-4F1B-A365-D597EA067FCB}" type="pres">
      <dgm:prSet presAssocID="{CB293939-B6DB-4FC4-9345-6D6E83AF1A49}" presName="sibTrans" presStyleCnt="0"/>
      <dgm:spPr/>
    </dgm:pt>
    <dgm:pt modelId="{347080B1-7701-4496-933A-1B2F5C5AC487}" type="pres">
      <dgm:prSet presAssocID="{B2B56C31-74D1-4E9B-9B22-CEFEA87A205A}" presName="node" presStyleLbl="node1" presStyleIdx="1" presStyleCnt="4">
        <dgm:presLayoutVars>
          <dgm:bulletEnabled val="1"/>
        </dgm:presLayoutVars>
      </dgm:prSet>
      <dgm:spPr/>
    </dgm:pt>
    <dgm:pt modelId="{21D45193-4407-4266-B62B-DFAE9090C945}" type="pres">
      <dgm:prSet presAssocID="{DFC73030-8E90-4265-9DAF-ECAD4628F3AB}" presName="sibTrans" presStyleCnt="0"/>
      <dgm:spPr/>
    </dgm:pt>
    <dgm:pt modelId="{6EDDAD78-3D4F-431D-901B-553E452F8DA8}" type="pres">
      <dgm:prSet presAssocID="{1B508430-C118-4C3F-B7CD-3266D895ACC8}" presName="node" presStyleLbl="node1" presStyleIdx="2" presStyleCnt="4">
        <dgm:presLayoutVars>
          <dgm:bulletEnabled val="1"/>
        </dgm:presLayoutVars>
      </dgm:prSet>
      <dgm:spPr/>
    </dgm:pt>
    <dgm:pt modelId="{ED958FC1-31A1-4752-90D2-5FB2D23AFBE7}" type="pres">
      <dgm:prSet presAssocID="{3B0D43C1-FA1C-4961-848E-E8F060925555}" presName="sibTrans" presStyleCnt="0"/>
      <dgm:spPr/>
    </dgm:pt>
    <dgm:pt modelId="{F316F393-B52D-496B-A749-C37604DFA6D1}" type="pres">
      <dgm:prSet presAssocID="{462CE622-49A6-4728-9314-883D85D6EA79}" presName="node" presStyleLbl="node1" presStyleIdx="3" presStyleCnt="4">
        <dgm:presLayoutVars>
          <dgm:bulletEnabled val="1"/>
        </dgm:presLayoutVars>
      </dgm:prSet>
      <dgm:spPr/>
    </dgm:pt>
  </dgm:ptLst>
  <dgm:cxnLst>
    <dgm:cxn modelId="{20DC8901-4AB8-4F59-9CC2-713F2EE485B7}" srcId="{F8699C01-0AB6-4BC4-A188-2985BB78C64D}" destId="{B2B56C31-74D1-4E9B-9B22-CEFEA87A205A}" srcOrd="1" destOrd="0" parTransId="{EFFA85A5-4F1F-437D-85EF-2CF0C919C116}" sibTransId="{DFC73030-8E90-4265-9DAF-ECAD4628F3AB}"/>
    <dgm:cxn modelId="{EAE48F07-3E19-4BFC-B878-D1D5E16632D7}" type="presOf" srcId="{B2B56C31-74D1-4E9B-9B22-CEFEA87A205A}" destId="{347080B1-7701-4496-933A-1B2F5C5AC487}" srcOrd="0" destOrd="0" presId="urn:microsoft.com/office/officeart/2005/8/layout/default"/>
    <dgm:cxn modelId="{F90B150E-3D47-41B8-A756-B8896A7C9073}" srcId="{F8699C01-0AB6-4BC4-A188-2985BB78C64D}" destId="{D083C07D-EFB4-4625-A9BD-76AEA1CC8B25}" srcOrd="0" destOrd="0" parTransId="{21C4F683-980A-47A5-B9D8-655C93C3212D}" sibTransId="{CB293939-B6DB-4FC4-9345-6D6E83AF1A49}"/>
    <dgm:cxn modelId="{4EFED834-A39C-48CB-B2DE-2A7D19F97785}" type="presOf" srcId="{1B508430-C118-4C3F-B7CD-3266D895ACC8}" destId="{6EDDAD78-3D4F-431D-901B-553E452F8DA8}" srcOrd="0" destOrd="0" presId="urn:microsoft.com/office/officeart/2005/8/layout/default"/>
    <dgm:cxn modelId="{8F93AD51-0851-470B-BB37-BAE1EC3FA1D4}" type="presOf" srcId="{462CE622-49A6-4728-9314-883D85D6EA79}" destId="{F316F393-B52D-496B-A749-C37604DFA6D1}" srcOrd="0" destOrd="0" presId="urn:microsoft.com/office/officeart/2005/8/layout/default"/>
    <dgm:cxn modelId="{74BA90A1-F5E5-4C88-80B1-1F72D7B64470}" type="presOf" srcId="{D083C07D-EFB4-4625-A9BD-76AEA1CC8B25}" destId="{A50F0C3C-A4BD-4931-9B63-FF9F3054CE70}" srcOrd="0" destOrd="0" presId="urn:microsoft.com/office/officeart/2005/8/layout/default"/>
    <dgm:cxn modelId="{39117DB9-A827-441C-ADA9-93DBC574C25C}" type="presOf" srcId="{F8699C01-0AB6-4BC4-A188-2985BB78C64D}" destId="{5D33D8D0-3D6B-4E0B-B6DD-0475CBBC377A}" srcOrd="0" destOrd="0" presId="urn:microsoft.com/office/officeart/2005/8/layout/default"/>
    <dgm:cxn modelId="{9E02A1DC-EFBC-4ABA-86CF-A36513367127}" srcId="{F8699C01-0AB6-4BC4-A188-2985BB78C64D}" destId="{462CE622-49A6-4728-9314-883D85D6EA79}" srcOrd="3" destOrd="0" parTransId="{22D38EC1-F08F-4056-A585-D636A131E81F}" sibTransId="{D4D277C4-42EB-43FA-B27D-89D0A0923108}"/>
    <dgm:cxn modelId="{691E32DE-E531-49B9-9869-C6476A78A3E3}" srcId="{F8699C01-0AB6-4BC4-A188-2985BB78C64D}" destId="{1B508430-C118-4C3F-B7CD-3266D895ACC8}" srcOrd="2" destOrd="0" parTransId="{BED2E6E1-9CD5-41A5-9D39-37549EA92E55}" sibTransId="{3B0D43C1-FA1C-4961-848E-E8F060925555}"/>
    <dgm:cxn modelId="{460CC20F-6A45-4556-831D-0D1E379EB669}" type="presParOf" srcId="{5D33D8D0-3D6B-4E0B-B6DD-0475CBBC377A}" destId="{A50F0C3C-A4BD-4931-9B63-FF9F3054CE70}" srcOrd="0" destOrd="0" presId="urn:microsoft.com/office/officeart/2005/8/layout/default"/>
    <dgm:cxn modelId="{9F0B0A33-5F59-493D-8938-A5F2EA7EAE24}" type="presParOf" srcId="{5D33D8D0-3D6B-4E0B-B6DD-0475CBBC377A}" destId="{AD88A1C2-2DD5-4F1B-A365-D597EA067FCB}" srcOrd="1" destOrd="0" presId="urn:microsoft.com/office/officeart/2005/8/layout/default"/>
    <dgm:cxn modelId="{A6851650-0BB1-4D8C-A860-FB1808D2A094}" type="presParOf" srcId="{5D33D8D0-3D6B-4E0B-B6DD-0475CBBC377A}" destId="{347080B1-7701-4496-933A-1B2F5C5AC487}" srcOrd="2" destOrd="0" presId="urn:microsoft.com/office/officeart/2005/8/layout/default"/>
    <dgm:cxn modelId="{4B5483C2-7755-4B8A-8319-BD8C44BE680B}" type="presParOf" srcId="{5D33D8D0-3D6B-4E0B-B6DD-0475CBBC377A}" destId="{21D45193-4407-4266-B62B-DFAE9090C945}" srcOrd="3" destOrd="0" presId="urn:microsoft.com/office/officeart/2005/8/layout/default"/>
    <dgm:cxn modelId="{B301E8A3-0C7E-4942-8869-130D0270A288}" type="presParOf" srcId="{5D33D8D0-3D6B-4E0B-B6DD-0475CBBC377A}" destId="{6EDDAD78-3D4F-431D-901B-553E452F8DA8}" srcOrd="4" destOrd="0" presId="urn:microsoft.com/office/officeart/2005/8/layout/default"/>
    <dgm:cxn modelId="{5E221FF6-D6FF-4742-A217-A6F307D169E9}" type="presParOf" srcId="{5D33D8D0-3D6B-4E0B-B6DD-0475CBBC377A}" destId="{ED958FC1-31A1-4752-90D2-5FB2D23AFBE7}" srcOrd="5" destOrd="0" presId="urn:microsoft.com/office/officeart/2005/8/layout/default"/>
    <dgm:cxn modelId="{61715109-AE55-4FDF-B4F6-B601E9D255D3}" type="presParOf" srcId="{5D33D8D0-3D6B-4E0B-B6DD-0475CBBC377A}" destId="{F316F393-B52D-496B-A749-C37604DFA6D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F9B72F-6994-450A-9270-9DE7F14A19C2}" type="doc">
      <dgm:prSet loTypeId="urn:microsoft.com/office/officeart/2005/8/layout/default" loCatId="list" qsTypeId="urn:microsoft.com/office/officeart/2005/8/quickstyle/simple4" qsCatId="simple" csTypeId="urn:microsoft.com/office/officeart/2005/8/colors/accent0_3" csCatId="mainScheme" phldr="1"/>
      <dgm:spPr/>
    </dgm:pt>
    <dgm:pt modelId="{0B508CD9-1A1B-4420-BDD1-35B6F0033914}">
      <dgm:prSet phldrT="[Texto]"/>
      <dgm:spPr/>
      <dgm:t>
        <a:bodyPr/>
        <a:lstStyle/>
        <a:p>
          <a:r>
            <a:rPr lang="pt-BR" dirty="0">
              <a:latin typeface="Calibri" panose="020F0502020204030204" pitchFamily="34" charset="0"/>
            </a:rPr>
            <a:t>Comissão de Ética</a:t>
          </a:r>
        </a:p>
      </dgm:t>
    </dgm:pt>
    <dgm:pt modelId="{19E4865E-E824-44AF-9B74-3EF388CBBB9E}" type="parTrans" cxnId="{0D9F818C-C44D-477C-9311-430275E8A54A}">
      <dgm:prSet/>
      <dgm:spPr/>
      <dgm:t>
        <a:bodyPr/>
        <a:lstStyle/>
        <a:p>
          <a:endParaRPr lang="pt-BR"/>
        </a:p>
      </dgm:t>
    </dgm:pt>
    <dgm:pt modelId="{5FDEC2B7-D561-42A7-9E19-8BE94927E103}" type="sibTrans" cxnId="{0D9F818C-C44D-477C-9311-430275E8A54A}">
      <dgm:prSet/>
      <dgm:spPr/>
      <dgm:t>
        <a:bodyPr/>
        <a:lstStyle/>
        <a:p>
          <a:endParaRPr lang="pt-BR"/>
        </a:p>
      </dgm:t>
    </dgm:pt>
    <dgm:pt modelId="{2D8EECB9-07BB-4C6A-9FDF-DED822E1C20F}">
      <dgm:prSet phldrT="[Texto]"/>
      <dgm:spPr/>
      <dgm:t>
        <a:bodyPr/>
        <a:lstStyle/>
        <a:p>
          <a:r>
            <a:rPr lang="pt-BR" dirty="0">
              <a:latin typeface="Calibri" panose="020F0502020204030204" pitchFamily="34" charset="0"/>
            </a:rPr>
            <a:t>Controle Interno</a:t>
          </a:r>
        </a:p>
      </dgm:t>
    </dgm:pt>
    <dgm:pt modelId="{90EFAA98-3A63-49ED-BF06-F3D2F669E964}" type="parTrans" cxnId="{1D0F0926-B0A2-4D44-8428-42BA60B32A7D}">
      <dgm:prSet/>
      <dgm:spPr/>
      <dgm:t>
        <a:bodyPr/>
        <a:lstStyle/>
        <a:p>
          <a:endParaRPr lang="pt-BR"/>
        </a:p>
      </dgm:t>
    </dgm:pt>
    <dgm:pt modelId="{390D6581-F634-4E28-BF67-8940C5B8BFFE}" type="sibTrans" cxnId="{1D0F0926-B0A2-4D44-8428-42BA60B32A7D}">
      <dgm:prSet/>
      <dgm:spPr/>
      <dgm:t>
        <a:bodyPr/>
        <a:lstStyle/>
        <a:p>
          <a:endParaRPr lang="pt-BR"/>
        </a:p>
      </dgm:t>
    </dgm:pt>
    <dgm:pt modelId="{6A679D34-DF3B-400B-9008-21A5DFF9A94C}">
      <dgm:prSet phldrT="[Texto]"/>
      <dgm:spPr/>
      <dgm:t>
        <a:bodyPr/>
        <a:lstStyle/>
        <a:p>
          <a:r>
            <a:rPr lang="pt-BR" dirty="0">
              <a:latin typeface="Calibri" panose="020F0502020204030204" pitchFamily="34" charset="0"/>
            </a:rPr>
            <a:t>Ouvidoria</a:t>
          </a:r>
        </a:p>
      </dgm:t>
    </dgm:pt>
    <dgm:pt modelId="{3FD288FB-A3D1-4B3E-89D8-9DFD75974E0D}" type="parTrans" cxnId="{AF1B8050-355E-4F02-AB4E-599F7D1F1009}">
      <dgm:prSet/>
      <dgm:spPr/>
      <dgm:t>
        <a:bodyPr/>
        <a:lstStyle/>
        <a:p>
          <a:endParaRPr lang="pt-BR"/>
        </a:p>
      </dgm:t>
    </dgm:pt>
    <dgm:pt modelId="{12CE89E1-7EA2-46E8-8049-C4AA087BAC13}" type="sibTrans" cxnId="{AF1B8050-355E-4F02-AB4E-599F7D1F1009}">
      <dgm:prSet/>
      <dgm:spPr/>
      <dgm:t>
        <a:bodyPr/>
        <a:lstStyle/>
        <a:p>
          <a:endParaRPr lang="pt-BR"/>
        </a:p>
      </dgm:t>
    </dgm:pt>
    <dgm:pt modelId="{0602E179-5088-48B8-B3FA-21594FE90023}">
      <dgm:prSet phldrT="[Texto]"/>
      <dgm:spPr/>
      <dgm:t>
        <a:bodyPr/>
        <a:lstStyle/>
        <a:p>
          <a:r>
            <a:rPr lang="pt-BR" dirty="0">
              <a:latin typeface="Calibri" panose="020F0502020204030204" pitchFamily="34" charset="0"/>
            </a:rPr>
            <a:t>Transparência Ativa e LAI</a:t>
          </a:r>
        </a:p>
      </dgm:t>
    </dgm:pt>
    <dgm:pt modelId="{8B473105-8C4E-44F4-998C-7947A6E26896}" type="parTrans" cxnId="{ADAA5086-6387-4579-B4FC-969ED8EB3714}">
      <dgm:prSet/>
      <dgm:spPr/>
      <dgm:t>
        <a:bodyPr/>
        <a:lstStyle/>
        <a:p>
          <a:endParaRPr lang="pt-BR"/>
        </a:p>
      </dgm:t>
    </dgm:pt>
    <dgm:pt modelId="{008EF0C7-F1B3-456B-8380-D285679C333F}" type="sibTrans" cxnId="{ADAA5086-6387-4579-B4FC-969ED8EB3714}">
      <dgm:prSet/>
      <dgm:spPr/>
      <dgm:t>
        <a:bodyPr/>
        <a:lstStyle/>
        <a:p>
          <a:endParaRPr lang="pt-BR"/>
        </a:p>
      </dgm:t>
    </dgm:pt>
    <dgm:pt modelId="{6FE22E28-6AAE-402D-9F1C-CC97D9E1EB26}">
      <dgm:prSet phldrT="[Texto]"/>
      <dgm:spPr/>
      <dgm:t>
        <a:bodyPr/>
        <a:lstStyle/>
        <a:p>
          <a:r>
            <a:rPr lang="pt-BR" dirty="0">
              <a:latin typeface="Calibri" panose="020F0502020204030204" pitchFamily="34" charset="0"/>
            </a:rPr>
            <a:t>Corregedoria</a:t>
          </a:r>
        </a:p>
      </dgm:t>
    </dgm:pt>
    <dgm:pt modelId="{6B552303-4F82-42F9-8312-95B597DC286A}" type="parTrans" cxnId="{872E85B2-0999-4ABF-9742-7FFBCB1B4543}">
      <dgm:prSet/>
      <dgm:spPr/>
      <dgm:t>
        <a:bodyPr/>
        <a:lstStyle/>
        <a:p>
          <a:endParaRPr lang="pt-BR"/>
        </a:p>
      </dgm:t>
    </dgm:pt>
    <dgm:pt modelId="{603AE0F7-1546-406D-8076-E0C63B861B7E}" type="sibTrans" cxnId="{872E85B2-0999-4ABF-9742-7FFBCB1B4543}">
      <dgm:prSet/>
      <dgm:spPr/>
      <dgm:t>
        <a:bodyPr/>
        <a:lstStyle/>
        <a:p>
          <a:endParaRPr lang="pt-BR"/>
        </a:p>
      </dgm:t>
    </dgm:pt>
    <dgm:pt modelId="{2684B834-4444-47C5-83B4-36D78DD51479}">
      <dgm:prSet phldrT="[Texto]"/>
      <dgm:spPr/>
      <dgm:t>
        <a:bodyPr/>
        <a:lstStyle/>
        <a:p>
          <a:r>
            <a:rPr lang="pt-BR" dirty="0">
              <a:latin typeface="Calibri" panose="020F0502020204030204" pitchFamily="34" charset="0"/>
            </a:rPr>
            <a:t>Unidade de Gestão da Integridade</a:t>
          </a:r>
        </a:p>
      </dgm:t>
    </dgm:pt>
    <dgm:pt modelId="{75E93CE5-BC42-444F-8C33-1AB3D16D0E96}" type="parTrans" cxnId="{AB21C676-B3A7-435D-AF29-9AB955A9DAE2}">
      <dgm:prSet/>
      <dgm:spPr/>
      <dgm:t>
        <a:bodyPr/>
        <a:lstStyle/>
        <a:p>
          <a:endParaRPr lang="pt-BR"/>
        </a:p>
      </dgm:t>
    </dgm:pt>
    <dgm:pt modelId="{3598602E-F88A-4879-B14A-1498314F8764}" type="sibTrans" cxnId="{AB21C676-B3A7-435D-AF29-9AB955A9DAE2}">
      <dgm:prSet/>
      <dgm:spPr/>
      <dgm:t>
        <a:bodyPr/>
        <a:lstStyle/>
        <a:p>
          <a:endParaRPr lang="pt-BR"/>
        </a:p>
      </dgm:t>
    </dgm:pt>
    <dgm:pt modelId="{B6CE9D4C-A166-4932-B04D-96AE9AEF8235}" type="pres">
      <dgm:prSet presAssocID="{E6F9B72F-6994-450A-9270-9DE7F14A19C2}" presName="diagram" presStyleCnt="0">
        <dgm:presLayoutVars>
          <dgm:dir/>
          <dgm:resizeHandles val="exact"/>
        </dgm:presLayoutVars>
      </dgm:prSet>
      <dgm:spPr/>
    </dgm:pt>
    <dgm:pt modelId="{8BC47EA7-EABE-42FD-AF30-11DBEB95AF62}" type="pres">
      <dgm:prSet presAssocID="{2684B834-4444-47C5-83B4-36D78DD51479}" presName="node" presStyleLbl="node1" presStyleIdx="0" presStyleCnt="6">
        <dgm:presLayoutVars>
          <dgm:bulletEnabled val="1"/>
        </dgm:presLayoutVars>
      </dgm:prSet>
      <dgm:spPr/>
    </dgm:pt>
    <dgm:pt modelId="{F609E45E-EA34-4A18-8F3D-A5DFA92E0420}" type="pres">
      <dgm:prSet presAssocID="{3598602E-F88A-4879-B14A-1498314F8764}" presName="sibTrans" presStyleCnt="0"/>
      <dgm:spPr/>
    </dgm:pt>
    <dgm:pt modelId="{5D6EA488-61D4-43FC-8EBD-71F62551FAC2}" type="pres">
      <dgm:prSet presAssocID="{0B508CD9-1A1B-4420-BDD1-35B6F0033914}" presName="node" presStyleLbl="node1" presStyleIdx="1" presStyleCnt="6" custLinFactNeighborX="1154">
        <dgm:presLayoutVars>
          <dgm:bulletEnabled val="1"/>
        </dgm:presLayoutVars>
      </dgm:prSet>
      <dgm:spPr/>
    </dgm:pt>
    <dgm:pt modelId="{715B16B6-6591-48FB-BB71-9A3C9236640B}" type="pres">
      <dgm:prSet presAssocID="{5FDEC2B7-D561-42A7-9E19-8BE94927E103}" presName="sibTrans" presStyleCnt="0"/>
      <dgm:spPr/>
    </dgm:pt>
    <dgm:pt modelId="{4A918D56-6958-456B-B797-592132BC9C5B}" type="pres">
      <dgm:prSet presAssocID="{6A679D34-DF3B-400B-9008-21A5DFF9A94C}" presName="node" presStyleLbl="node1" presStyleIdx="2" presStyleCnt="6">
        <dgm:presLayoutVars>
          <dgm:bulletEnabled val="1"/>
        </dgm:presLayoutVars>
      </dgm:prSet>
      <dgm:spPr/>
    </dgm:pt>
    <dgm:pt modelId="{FD4631C6-320C-45C5-86D5-4A36279AEFB2}" type="pres">
      <dgm:prSet presAssocID="{12CE89E1-7EA2-46E8-8049-C4AA087BAC13}" presName="sibTrans" presStyleCnt="0"/>
      <dgm:spPr/>
    </dgm:pt>
    <dgm:pt modelId="{4F1C9C97-DE98-4A9E-8D03-9182A9745042}" type="pres">
      <dgm:prSet presAssocID="{2D8EECB9-07BB-4C6A-9FDF-DED822E1C20F}" presName="node" presStyleLbl="node1" presStyleIdx="3" presStyleCnt="6" custLinFactNeighborX="1153" custLinFactNeighborY="2245">
        <dgm:presLayoutVars>
          <dgm:bulletEnabled val="1"/>
        </dgm:presLayoutVars>
      </dgm:prSet>
      <dgm:spPr/>
    </dgm:pt>
    <dgm:pt modelId="{860ACE56-3A82-4BCA-9A67-E25D5B3E16E9}" type="pres">
      <dgm:prSet presAssocID="{390D6581-F634-4E28-BF67-8940C5B8BFFE}" presName="sibTrans" presStyleCnt="0"/>
      <dgm:spPr/>
    </dgm:pt>
    <dgm:pt modelId="{BD37D983-5C9D-4760-863C-B0D4F0BA7A96}" type="pres">
      <dgm:prSet presAssocID="{0602E179-5088-48B8-B3FA-21594FE90023}" presName="node" presStyleLbl="node1" presStyleIdx="4" presStyleCnt="6" custLinFactNeighborX="2306" custLinFactNeighborY="2245">
        <dgm:presLayoutVars>
          <dgm:bulletEnabled val="1"/>
        </dgm:presLayoutVars>
      </dgm:prSet>
      <dgm:spPr/>
    </dgm:pt>
    <dgm:pt modelId="{8C2D5DC9-DFCF-40FF-BFE4-73450514F32C}" type="pres">
      <dgm:prSet presAssocID="{008EF0C7-F1B3-456B-8380-D285679C333F}" presName="sibTrans" presStyleCnt="0"/>
      <dgm:spPr/>
    </dgm:pt>
    <dgm:pt modelId="{37BB6BB0-2D90-43AE-96DE-07B369E9BDB9}" type="pres">
      <dgm:prSet presAssocID="{6FE22E28-6AAE-402D-9F1C-CC97D9E1EB26}" presName="node" presStyleLbl="node1" presStyleIdx="5" presStyleCnt="6">
        <dgm:presLayoutVars>
          <dgm:bulletEnabled val="1"/>
        </dgm:presLayoutVars>
      </dgm:prSet>
      <dgm:spPr/>
    </dgm:pt>
  </dgm:ptLst>
  <dgm:cxnLst>
    <dgm:cxn modelId="{A3B34F03-4BF4-49D6-93C6-579E6A82B472}" type="presOf" srcId="{6FE22E28-6AAE-402D-9F1C-CC97D9E1EB26}" destId="{37BB6BB0-2D90-43AE-96DE-07B369E9BDB9}" srcOrd="0" destOrd="0" presId="urn:microsoft.com/office/officeart/2005/8/layout/default"/>
    <dgm:cxn modelId="{1D680D0E-0CD7-456E-8FEE-86FAE25DCF47}" type="presOf" srcId="{6A679D34-DF3B-400B-9008-21A5DFF9A94C}" destId="{4A918D56-6958-456B-B797-592132BC9C5B}" srcOrd="0" destOrd="0" presId="urn:microsoft.com/office/officeart/2005/8/layout/default"/>
    <dgm:cxn modelId="{1D0F0926-B0A2-4D44-8428-42BA60B32A7D}" srcId="{E6F9B72F-6994-450A-9270-9DE7F14A19C2}" destId="{2D8EECB9-07BB-4C6A-9FDF-DED822E1C20F}" srcOrd="3" destOrd="0" parTransId="{90EFAA98-3A63-49ED-BF06-F3D2F669E964}" sibTransId="{390D6581-F634-4E28-BF67-8940C5B8BFFE}"/>
    <dgm:cxn modelId="{AF1B8050-355E-4F02-AB4E-599F7D1F1009}" srcId="{E6F9B72F-6994-450A-9270-9DE7F14A19C2}" destId="{6A679D34-DF3B-400B-9008-21A5DFF9A94C}" srcOrd="2" destOrd="0" parTransId="{3FD288FB-A3D1-4B3E-89D8-9DFD75974E0D}" sibTransId="{12CE89E1-7EA2-46E8-8049-C4AA087BAC13}"/>
    <dgm:cxn modelId="{AB21C676-B3A7-435D-AF29-9AB955A9DAE2}" srcId="{E6F9B72F-6994-450A-9270-9DE7F14A19C2}" destId="{2684B834-4444-47C5-83B4-36D78DD51479}" srcOrd="0" destOrd="0" parTransId="{75E93CE5-BC42-444F-8C33-1AB3D16D0E96}" sibTransId="{3598602E-F88A-4879-B14A-1498314F8764}"/>
    <dgm:cxn modelId="{ADAA5086-6387-4579-B4FC-969ED8EB3714}" srcId="{E6F9B72F-6994-450A-9270-9DE7F14A19C2}" destId="{0602E179-5088-48B8-B3FA-21594FE90023}" srcOrd="4" destOrd="0" parTransId="{8B473105-8C4E-44F4-998C-7947A6E26896}" sibTransId="{008EF0C7-F1B3-456B-8380-D285679C333F}"/>
    <dgm:cxn modelId="{0D9F818C-C44D-477C-9311-430275E8A54A}" srcId="{E6F9B72F-6994-450A-9270-9DE7F14A19C2}" destId="{0B508CD9-1A1B-4420-BDD1-35B6F0033914}" srcOrd="1" destOrd="0" parTransId="{19E4865E-E824-44AF-9B74-3EF388CBBB9E}" sibTransId="{5FDEC2B7-D561-42A7-9E19-8BE94927E103}"/>
    <dgm:cxn modelId="{B619109A-5367-424E-B7D2-280199E25F08}" type="presOf" srcId="{2D8EECB9-07BB-4C6A-9FDF-DED822E1C20F}" destId="{4F1C9C97-DE98-4A9E-8D03-9182A9745042}" srcOrd="0" destOrd="0" presId="urn:microsoft.com/office/officeart/2005/8/layout/default"/>
    <dgm:cxn modelId="{6B0669A0-17F7-4F18-8D59-06F2B0E11A36}" type="presOf" srcId="{E6F9B72F-6994-450A-9270-9DE7F14A19C2}" destId="{B6CE9D4C-A166-4932-B04D-96AE9AEF8235}" srcOrd="0" destOrd="0" presId="urn:microsoft.com/office/officeart/2005/8/layout/default"/>
    <dgm:cxn modelId="{8C479AAD-CBCC-4135-B970-A026D0D467CE}" type="presOf" srcId="{0B508CD9-1A1B-4420-BDD1-35B6F0033914}" destId="{5D6EA488-61D4-43FC-8EBD-71F62551FAC2}" srcOrd="0" destOrd="0" presId="urn:microsoft.com/office/officeart/2005/8/layout/default"/>
    <dgm:cxn modelId="{872E85B2-0999-4ABF-9742-7FFBCB1B4543}" srcId="{E6F9B72F-6994-450A-9270-9DE7F14A19C2}" destId="{6FE22E28-6AAE-402D-9F1C-CC97D9E1EB26}" srcOrd="5" destOrd="0" parTransId="{6B552303-4F82-42F9-8312-95B597DC286A}" sibTransId="{603AE0F7-1546-406D-8076-E0C63B861B7E}"/>
    <dgm:cxn modelId="{B2AFFFD7-7BA0-4E23-92F8-62FDE46084B7}" type="presOf" srcId="{0602E179-5088-48B8-B3FA-21594FE90023}" destId="{BD37D983-5C9D-4760-863C-B0D4F0BA7A96}" srcOrd="0" destOrd="0" presId="urn:microsoft.com/office/officeart/2005/8/layout/default"/>
    <dgm:cxn modelId="{339DABF2-7179-4ED7-A0A7-63D72D3C8E8F}" type="presOf" srcId="{2684B834-4444-47C5-83B4-36D78DD51479}" destId="{8BC47EA7-EABE-42FD-AF30-11DBEB95AF62}" srcOrd="0" destOrd="0" presId="urn:microsoft.com/office/officeart/2005/8/layout/default"/>
    <dgm:cxn modelId="{FA60C6BB-0DEB-4151-AF11-5B02CA2B5A58}" type="presParOf" srcId="{B6CE9D4C-A166-4932-B04D-96AE9AEF8235}" destId="{8BC47EA7-EABE-42FD-AF30-11DBEB95AF62}" srcOrd="0" destOrd="0" presId="urn:microsoft.com/office/officeart/2005/8/layout/default"/>
    <dgm:cxn modelId="{8936C11D-E85C-47C9-B8E3-54BE1B7B73EE}" type="presParOf" srcId="{B6CE9D4C-A166-4932-B04D-96AE9AEF8235}" destId="{F609E45E-EA34-4A18-8F3D-A5DFA92E0420}" srcOrd="1" destOrd="0" presId="urn:microsoft.com/office/officeart/2005/8/layout/default"/>
    <dgm:cxn modelId="{3DDD3370-FABA-4C67-98E3-FA468BCCD452}" type="presParOf" srcId="{B6CE9D4C-A166-4932-B04D-96AE9AEF8235}" destId="{5D6EA488-61D4-43FC-8EBD-71F62551FAC2}" srcOrd="2" destOrd="0" presId="urn:microsoft.com/office/officeart/2005/8/layout/default"/>
    <dgm:cxn modelId="{155E5D91-0247-4388-BB5A-E82F9D7B235A}" type="presParOf" srcId="{B6CE9D4C-A166-4932-B04D-96AE9AEF8235}" destId="{715B16B6-6591-48FB-BB71-9A3C9236640B}" srcOrd="3" destOrd="0" presId="urn:microsoft.com/office/officeart/2005/8/layout/default"/>
    <dgm:cxn modelId="{7CA57785-2D95-4205-8792-EE300EAFBC16}" type="presParOf" srcId="{B6CE9D4C-A166-4932-B04D-96AE9AEF8235}" destId="{4A918D56-6958-456B-B797-592132BC9C5B}" srcOrd="4" destOrd="0" presId="urn:microsoft.com/office/officeart/2005/8/layout/default"/>
    <dgm:cxn modelId="{BFAC992A-741A-4E46-B00F-FC227F412F62}" type="presParOf" srcId="{B6CE9D4C-A166-4932-B04D-96AE9AEF8235}" destId="{FD4631C6-320C-45C5-86D5-4A36279AEFB2}" srcOrd="5" destOrd="0" presId="urn:microsoft.com/office/officeart/2005/8/layout/default"/>
    <dgm:cxn modelId="{8739CF0B-C7EC-41B1-8DCC-6138FFDF64A4}" type="presParOf" srcId="{B6CE9D4C-A166-4932-B04D-96AE9AEF8235}" destId="{4F1C9C97-DE98-4A9E-8D03-9182A9745042}" srcOrd="6" destOrd="0" presId="urn:microsoft.com/office/officeart/2005/8/layout/default"/>
    <dgm:cxn modelId="{AA2F2AC8-22CE-4F98-AD99-8B0581A20653}" type="presParOf" srcId="{B6CE9D4C-A166-4932-B04D-96AE9AEF8235}" destId="{860ACE56-3A82-4BCA-9A67-E25D5B3E16E9}" srcOrd="7" destOrd="0" presId="urn:microsoft.com/office/officeart/2005/8/layout/default"/>
    <dgm:cxn modelId="{52918A02-238B-4EDB-8ADA-8F92A4530629}" type="presParOf" srcId="{B6CE9D4C-A166-4932-B04D-96AE9AEF8235}" destId="{BD37D983-5C9D-4760-863C-B0D4F0BA7A96}" srcOrd="8" destOrd="0" presId="urn:microsoft.com/office/officeart/2005/8/layout/default"/>
    <dgm:cxn modelId="{C7DEC64B-48D1-4590-8C4F-06C19A4FC93A}" type="presParOf" srcId="{B6CE9D4C-A166-4932-B04D-96AE9AEF8235}" destId="{8C2D5DC9-DFCF-40FF-BFE4-73450514F32C}" srcOrd="9" destOrd="0" presId="urn:microsoft.com/office/officeart/2005/8/layout/default"/>
    <dgm:cxn modelId="{6F7541FE-B16D-4A63-A115-8F653A95160D}" type="presParOf" srcId="{B6CE9D4C-A166-4932-B04D-96AE9AEF8235}" destId="{37BB6BB0-2D90-43AE-96DE-07B369E9BDB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F0C3C-A4BD-4931-9B63-FF9F3054CE70}">
      <dsp:nvSpPr>
        <dsp:cNvPr id="0" name=""/>
        <dsp:cNvSpPr/>
      </dsp:nvSpPr>
      <dsp:spPr>
        <a:xfrm>
          <a:off x="480548" y="2510"/>
          <a:ext cx="3628205" cy="21769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>
              <a:latin typeface="Calibri" panose="020F0502020204030204" pitchFamily="34" charset="0"/>
            </a:rPr>
            <a:t>Patrocinar o programa de integridade, ressaltando sua importância para a organização e solicitando o comprometimento de todos.</a:t>
          </a:r>
        </a:p>
      </dsp:txBody>
      <dsp:txXfrm>
        <a:off x="480548" y="2510"/>
        <a:ext cx="3628205" cy="2176923"/>
      </dsp:txXfrm>
    </dsp:sp>
    <dsp:sp modelId="{347080B1-7701-4496-933A-1B2F5C5AC487}">
      <dsp:nvSpPr>
        <dsp:cNvPr id="0" name=""/>
        <dsp:cNvSpPr/>
      </dsp:nvSpPr>
      <dsp:spPr>
        <a:xfrm>
          <a:off x="4471574" y="2510"/>
          <a:ext cx="3628205" cy="21769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>
              <a:latin typeface="Calibri" panose="020F0502020204030204" pitchFamily="34" charset="0"/>
            </a:rPr>
            <a:t>Participar ou manifestar apoio em todas as fases de implementação do programa.</a:t>
          </a:r>
        </a:p>
      </dsp:txBody>
      <dsp:txXfrm>
        <a:off x="4471574" y="2510"/>
        <a:ext cx="3628205" cy="2176923"/>
      </dsp:txXfrm>
    </dsp:sp>
    <dsp:sp modelId="{6EDDAD78-3D4F-431D-901B-553E452F8DA8}">
      <dsp:nvSpPr>
        <dsp:cNvPr id="0" name=""/>
        <dsp:cNvSpPr/>
      </dsp:nvSpPr>
      <dsp:spPr>
        <a:xfrm>
          <a:off x="480548" y="2542254"/>
          <a:ext cx="3628205" cy="21769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>
              <a:latin typeface="Calibri" panose="020F0502020204030204" pitchFamily="34" charset="0"/>
            </a:rPr>
            <a:t>Adotar postura ética exemplar e solicitar que todos os colaboradores do órgão ou entidade também o façam.</a:t>
          </a:r>
        </a:p>
      </dsp:txBody>
      <dsp:txXfrm>
        <a:off x="480548" y="2542254"/>
        <a:ext cx="3628205" cy="2176923"/>
      </dsp:txXfrm>
    </dsp:sp>
    <dsp:sp modelId="{F316F393-B52D-496B-A749-C37604DFA6D1}">
      <dsp:nvSpPr>
        <dsp:cNvPr id="0" name=""/>
        <dsp:cNvSpPr/>
      </dsp:nvSpPr>
      <dsp:spPr>
        <a:xfrm>
          <a:off x="4471574" y="2542254"/>
          <a:ext cx="3628205" cy="21769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>
              <a:latin typeface="Calibri" panose="020F0502020204030204" pitchFamily="34" charset="0"/>
            </a:rPr>
            <a:t>Aprovar e supervisionar as políticas e medidas de integridade, destacando recursos suficientes para seu desenvolvimento e implementação.</a:t>
          </a:r>
        </a:p>
      </dsp:txBody>
      <dsp:txXfrm>
        <a:off x="4471574" y="2542254"/>
        <a:ext cx="3628205" cy="21769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C47EA7-EABE-42FD-AF30-11DBEB95AF62}">
      <dsp:nvSpPr>
        <dsp:cNvPr id="0" name=""/>
        <dsp:cNvSpPr/>
      </dsp:nvSpPr>
      <dsp:spPr>
        <a:xfrm>
          <a:off x="418611" y="2326"/>
          <a:ext cx="2172140" cy="130328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>
              <a:latin typeface="Calibri" panose="020F0502020204030204" pitchFamily="34" charset="0"/>
            </a:rPr>
            <a:t>Unidade de Gestão da Integridade</a:t>
          </a:r>
        </a:p>
      </dsp:txBody>
      <dsp:txXfrm>
        <a:off x="418611" y="2326"/>
        <a:ext cx="2172140" cy="1303284"/>
      </dsp:txXfrm>
    </dsp:sp>
    <dsp:sp modelId="{5D6EA488-61D4-43FC-8EBD-71F62551FAC2}">
      <dsp:nvSpPr>
        <dsp:cNvPr id="0" name=""/>
        <dsp:cNvSpPr/>
      </dsp:nvSpPr>
      <dsp:spPr>
        <a:xfrm>
          <a:off x="2833032" y="2326"/>
          <a:ext cx="2172140" cy="130328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>
              <a:latin typeface="Calibri" panose="020F0502020204030204" pitchFamily="34" charset="0"/>
            </a:rPr>
            <a:t>Comissão de Ética</a:t>
          </a:r>
        </a:p>
      </dsp:txBody>
      <dsp:txXfrm>
        <a:off x="2833032" y="2326"/>
        <a:ext cx="2172140" cy="1303284"/>
      </dsp:txXfrm>
    </dsp:sp>
    <dsp:sp modelId="{4A918D56-6958-456B-B797-592132BC9C5B}">
      <dsp:nvSpPr>
        <dsp:cNvPr id="0" name=""/>
        <dsp:cNvSpPr/>
      </dsp:nvSpPr>
      <dsp:spPr>
        <a:xfrm>
          <a:off x="418611" y="1522824"/>
          <a:ext cx="2172140" cy="130328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>
              <a:latin typeface="Calibri" panose="020F0502020204030204" pitchFamily="34" charset="0"/>
            </a:rPr>
            <a:t>Ouvidoria</a:t>
          </a:r>
        </a:p>
      </dsp:txBody>
      <dsp:txXfrm>
        <a:off x="418611" y="1522824"/>
        <a:ext cx="2172140" cy="1303284"/>
      </dsp:txXfrm>
    </dsp:sp>
    <dsp:sp modelId="{4F1C9C97-DE98-4A9E-8D03-9182A9745042}">
      <dsp:nvSpPr>
        <dsp:cNvPr id="0" name=""/>
        <dsp:cNvSpPr/>
      </dsp:nvSpPr>
      <dsp:spPr>
        <a:xfrm>
          <a:off x="2833010" y="1552083"/>
          <a:ext cx="2172140" cy="130328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>
              <a:latin typeface="Calibri" panose="020F0502020204030204" pitchFamily="34" charset="0"/>
            </a:rPr>
            <a:t>Controle Interno</a:t>
          </a:r>
        </a:p>
      </dsp:txBody>
      <dsp:txXfrm>
        <a:off x="2833010" y="1552083"/>
        <a:ext cx="2172140" cy="1303284"/>
      </dsp:txXfrm>
    </dsp:sp>
    <dsp:sp modelId="{BD37D983-5C9D-4760-863C-B0D4F0BA7A96}">
      <dsp:nvSpPr>
        <dsp:cNvPr id="0" name=""/>
        <dsp:cNvSpPr/>
      </dsp:nvSpPr>
      <dsp:spPr>
        <a:xfrm>
          <a:off x="468701" y="3045649"/>
          <a:ext cx="2172140" cy="130328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>
              <a:latin typeface="Calibri" panose="020F0502020204030204" pitchFamily="34" charset="0"/>
            </a:rPr>
            <a:t>Transparência Ativa e LAI</a:t>
          </a:r>
        </a:p>
      </dsp:txBody>
      <dsp:txXfrm>
        <a:off x="468701" y="3045649"/>
        <a:ext cx="2172140" cy="1303284"/>
      </dsp:txXfrm>
    </dsp:sp>
    <dsp:sp modelId="{37BB6BB0-2D90-43AE-96DE-07B369E9BDB9}">
      <dsp:nvSpPr>
        <dsp:cNvPr id="0" name=""/>
        <dsp:cNvSpPr/>
      </dsp:nvSpPr>
      <dsp:spPr>
        <a:xfrm>
          <a:off x="2807966" y="3043323"/>
          <a:ext cx="2172140" cy="130328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>
              <a:latin typeface="Calibri" panose="020F0502020204030204" pitchFamily="34" charset="0"/>
            </a:rPr>
            <a:t>Corregedoria</a:t>
          </a:r>
        </a:p>
      </dsp:txBody>
      <dsp:txXfrm>
        <a:off x="2807966" y="3043323"/>
        <a:ext cx="2172140" cy="1303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 userDrawn="1"/>
        </p:nvSpPr>
        <p:spPr>
          <a:xfrm>
            <a:off x="0" y="-696"/>
            <a:ext cx="12192000" cy="6858696"/>
          </a:xfrm>
          <a:prstGeom prst="rect">
            <a:avLst/>
          </a:prstGeom>
          <a:solidFill>
            <a:srgbClr val="0025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96"/>
            <a:ext cx="12197079" cy="685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718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9463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3126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983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2483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0580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0358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4483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8003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69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444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79409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399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4466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46182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14820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78339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62895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80195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17568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10902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77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25671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86857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42290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66622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8572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558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9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6974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212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9529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680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0253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914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6087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46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C376D-2066-4B97-BDFC-A6A6C1175EE3}" type="datetimeFigureOut">
              <a:rPr lang="pt-BR" smtClean="0"/>
              <a:t>04/05/2018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040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mailto:gm.agenda@cgu.gov.br" TargetMode="Externa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266092"/>
            <a:ext cx="10462620" cy="122589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ras Light ITC" panose="020B0402030504020804" pitchFamily="34" charset="0"/>
                <a:ea typeface="+mj-ea"/>
                <a:cs typeface="+mj-cs"/>
              </a:rPr>
              <a:t>III Semana de Capacitação e Aperfeiçoamento em Controle Interno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70470" y="2418121"/>
            <a:ext cx="1098513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  </a:t>
            </a:r>
            <a:r>
              <a:rPr kumimoji="0" lang="pt-BR" sz="3600" b="1" i="0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Programa de Integridade na Administração Pública e    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b="1" dirty="0">
                <a:solidFill>
                  <a:schemeClr val="accent2">
                    <a:lumMod val="75000"/>
                  </a:schemeClr>
                </a:solidFill>
                <a:latin typeface="Eras Light ITC" panose="020B0402030504020804" pitchFamily="34" charset="0"/>
              </a:rPr>
              <a:t>L</a:t>
            </a:r>
            <a:r>
              <a:rPr kumimoji="0" lang="pt-BR" sz="3600" b="1" i="0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ei de Combate à Corrupção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Realização: Controladoria-Geral do Distrito Federal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Brasília, 10 de maio de 2018</a:t>
            </a:r>
          </a:p>
        </p:txBody>
      </p:sp>
    </p:spTree>
    <p:extLst>
      <p:ext uri="{BB962C8B-B14F-4D97-AF65-F5344CB8AC3E}">
        <p14:creationId xmlns:p14="http://schemas.microsoft.com/office/powerpoint/2010/main" val="2002091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CED5268-67D1-4156-908F-4C600D841698}"/>
              </a:ext>
            </a:extLst>
          </p:cNvPr>
          <p:cNvSpPr/>
          <p:nvPr/>
        </p:nvSpPr>
        <p:spPr>
          <a:xfrm>
            <a:off x="387" y="1089544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ABB987B-96DD-455B-92B3-9B0E03125BA7}"/>
              </a:ext>
            </a:extLst>
          </p:cNvPr>
          <p:cNvSpPr txBox="1"/>
          <p:nvPr/>
        </p:nvSpPr>
        <p:spPr>
          <a:xfrm>
            <a:off x="83853" y="1192151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Calibri" panose="020F0502020204030204" pitchFamily="34" charset="0"/>
              </a:rPr>
              <a:t>Como concretizar a integridade?</a:t>
            </a:r>
          </a:p>
          <a:p>
            <a:endParaRPr lang="pt-BR" dirty="0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BD866B34-EFE0-45C5-9D11-1FF5AB2033AB}"/>
              </a:ext>
            </a:extLst>
          </p:cNvPr>
          <p:cNvGrpSpPr/>
          <p:nvPr/>
        </p:nvGrpSpPr>
        <p:grpSpPr>
          <a:xfrm>
            <a:off x="797359" y="2644054"/>
            <a:ext cx="3799214" cy="3468508"/>
            <a:chOff x="5764913" y="3109005"/>
            <a:chExt cx="3915874" cy="3563816"/>
          </a:xfrm>
        </p:grpSpPr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FFC0C2BC-41F1-45FE-BD8D-B6E002BF106F}"/>
                </a:ext>
              </a:extLst>
            </p:cNvPr>
            <p:cNvSpPr/>
            <p:nvPr/>
          </p:nvSpPr>
          <p:spPr>
            <a:xfrm>
              <a:off x="5841297" y="3109005"/>
              <a:ext cx="3763108" cy="3563816"/>
            </a:xfrm>
            <a:prstGeom prst="ellipse">
              <a:avLst/>
            </a:prstGeom>
            <a:solidFill>
              <a:schemeClr val="accent5">
                <a:lumMod val="75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C972BE97-0520-4C9D-A4C6-C0E5CD739499}"/>
                </a:ext>
              </a:extLst>
            </p:cNvPr>
            <p:cNvSpPr txBox="1"/>
            <p:nvPr/>
          </p:nvSpPr>
          <p:spPr>
            <a:xfrm>
              <a:off x="5764913" y="3893190"/>
              <a:ext cx="3915874" cy="2276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000" b="1" dirty="0">
                  <a:solidFill>
                    <a:srgbClr val="F47F4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Unidade de Gestão da Integridade</a:t>
              </a:r>
            </a:p>
            <a:p>
              <a:endParaRPr lang="pt-BR" dirty="0"/>
            </a:p>
          </p:txBody>
        </p:sp>
      </p:grpSp>
      <p:sp>
        <p:nvSpPr>
          <p:cNvPr id="9" name="Retângulo 8">
            <a:extLst>
              <a:ext uri="{FF2B5EF4-FFF2-40B4-BE49-F238E27FC236}">
                <a16:creationId xmlns:a16="http://schemas.microsoft.com/office/drawing/2014/main" id="{50D268C3-41E0-4B83-A331-E54B194EE8AB}"/>
              </a:ext>
            </a:extLst>
          </p:cNvPr>
          <p:cNvSpPr/>
          <p:nvPr/>
        </p:nvSpPr>
        <p:spPr>
          <a:xfrm>
            <a:off x="5120279" y="2070174"/>
            <a:ext cx="5812076" cy="480131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pt-BR" sz="2400" b="1" dirty="0">
                <a:solidFill>
                  <a:schemeClr val="accent2"/>
                </a:solidFill>
                <a:latin typeface="Gadugi" panose="020B0502040204020203" pitchFamily="34" charset="0"/>
              </a:rPr>
              <a:t>Competências</a:t>
            </a:r>
          </a:p>
          <a:p>
            <a:r>
              <a:rPr lang="pt-BR" sz="2200" dirty="0">
                <a:solidFill>
                  <a:srgbClr val="002042"/>
                </a:solidFill>
                <a:latin typeface="Gadugi" panose="020B0502040204020203" pitchFamily="34" charset="0"/>
              </a:rPr>
              <a:t>I – coordenação da estruturação, execução e monitoramento do Programa de Integridade;</a:t>
            </a:r>
          </a:p>
          <a:p>
            <a:r>
              <a:rPr lang="pt-BR" sz="2200" dirty="0">
                <a:solidFill>
                  <a:srgbClr val="002042"/>
                </a:solidFill>
                <a:latin typeface="Gadugi" panose="020B0502040204020203" pitchFamily="34" charset="0"/>
              </a:rPr>
              <a:t>II – orientação e treinamento dos servidores com relação aos temas atinentes ao Programa de Integridade; e</a:t>
            </a:r>
          </a:p>
          <a:p>
            <a:r>
              <a:rPr lang="pt-BR" sz="2200" dirty="0">
                <a:solidFill>
                  <a:srgbClr val="002042"/>
                </a:solidFill>
                <a:latin typeface="Gadugi" panose="020B0502040204020203" pitchFamily="34" charset="0"/>
              </a:rPr>
              <a:t>III – promoção de outras ações relacionadas à implementação dos planos de integridade, em conjunto com as demais unidades do órgão ou entidade.</a:t>
            </a:r>
          </a:p>
          <a:p>
            <a:endParaRPr lang="pt-BR" sz="2200" dirty="0">
              <a:solidFill>
                <a:srgbClr val="002042"/>
              </a:solidFill>
              <a:latin typeface="Gadugi" panose="020B0502040204020203" pitchFamily="34" charset="0"/>
            </a:endParaRPr>
          </a:p>
          <a:p>
            <a:pPr algn="ctr"/>
            <a:r>
              <a:rPr lang="pt-BR" sz="2400" b="1" dirty="0">
                <a:solidFill>
                  <a:schemeClr val="accent2"/>
                </a:solidFill>
                <a:latin typeface="Gadugi" panose="020B0502040204020203" pitchFamily="34" charset="0"/>
              </a:rPr>
              <a:t>Prazo</a:t>
            </a:r>
          </a:p>
          <a:p>
            <a:r>
              <a:rPr lang="pt-BR" sz="2200" dirty="0">
                <a:solidFill>
                  <a:srgbClr val="002042"/>
                </a:solidFill>
                <a:latin typeface="Gadugi" panose="020B0502040204020203" pitchFamily="34" charset="0"/>
              </a:rPr>
              <a:t>15 dias contados da publicação da Portaria.</a:t>
            </a:r>
          </a:p>
          <a:p>
            <a:endParaRPr lang="pt-BR" sz="1600" dirty="0">
              <a:solidFill>
                <a:srgbClr val="002042"/>
              </a:solidFill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39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CED5268-67D1-4156-908F-4C600D841698}"/>
              </a:ext>
            </a:extLst>
          </p:cNvPr>
          <p:cNvSpPr/>
          <p:nvPr/>
        </p:nvSpPr>
        <p:spPr>
          <a:xfrm>
            <a:off x="387" y="1089544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ABB987B-96DD-455B-92B3-9B0E03125BA7}"/>
              </a:ext>
            </a:extLst>
          </p:cNvPr>
          <p:cNvSpPr txBox="1"/>
          <p:nvPr/>
        </p:nvSpPr>
        <p:spPr>
          <a:xfrm>
            <a:off x="83853" y="1192151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Calibri" panose="020F0502020204030204" pitchFamily="34" charset="0"/>
              </a:rPr>
              <a:t>Como concretizar a integridade?</a:t>
            </a:r>
          </a:p>
          <a:p>
            <a:endParaRPr lang="pt-BR" dirty="0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BD866B34-EFE0-45C5-9D11-1FF5AB2033AB}"/>
              </a:ext>
            </a:extLst>
          </p:cNvPr>
          <p:cNvGrpSpPr/>
          <p:nvPr/>
        </p:nvGrpSpPr>
        <p:grpSpPr>
          <a:xfrm>
            <a:off x="797359" y="2644054"/>
            <a:ext cx="3799214" cy="3468508"/>
            <a:chOff x="5764913" y="3109005"/>
            <a:chExt cx="3915874" cy="3563816"/>
          </a:xfrm>
        </p:grpSpPr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FFC0C2BC-41F1-45FE-BD8D-B6E002BF106F}"/>
                </a:ext>
              </a:extLst>
            </p:cNvPr>
            <p:cNvSpPr/>
            <p:nvPr/>
          </p:nvSpPr>
          <p:spPr>
            <a:xfrm>
              <a:off x="5841297" y="3109005"/>
              <a:ext cx="3763108" cy="3563816"/>
            </a:xfrm>
            <a:prstGeom prst="ellipse">
              <a:avLst/>
            </a:prstGeom>
            <a:solidFill>
              <a:schemeClr val="accent5">
                <a:lumMod val="75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C972BE97-0520-4C9D-A4C6-C0E5CD739499}"/>
                </a:ext>
              </a:extLst>
            </p:cNvPr>
            <p:cNvSpPr txBox="1"/>
            <p:nvPr/>
          </p:nvSpPr>
          <p:spPr>
            <a:xfrm>
              <a:off x="5764913" y="3893190"/>
              <a:ext cx="3915874" cy="2276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000" b="1" dirty="0">
                  <a:solidFill>
                    <a:srgbClr val="F47F4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Unidade de Gestão da Integridade</a:t>
              </a:r>
            </a:p>
            <a:p>
              <a:endParaRPr lang="pt-BR" dirty="0"/>
            </a:p>
          </p:txBody>
        </p:sp>
      </p:grpSp>
      <p:sp>
        <p:nvSpPr>
          <p:cNvPr id="11" name="Retângulo 10">
            <a:extLst>
              <a:ext uri="{FF2B5EF4-FFF2-40B4-BE49-F238E27FC236}">
                <a16:creationId xmlns:a16="http://schemas.microsoft.com/office/drawing/2014/main" id="{8BFBAA8E-0957-4081-BA3F-88CEAFA85014}"/>
              </a:ext>
            </a:extLst>
          </p:cNvPr>
          <p:cNvSpPr/>
          <p:nvPr/>
        </p:nvSpPr>
        <p:spPr>
          <a:xfrm>
            <a:off x="5243158" y="1967567"/>
            <a:ext cx="5824602" cy="4832092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pt-BR" sz="2400" b="1" dirty="0">
                <a:solidFill>
                  <a:schemeClr val="accent2"/>
                </a:solidFill>
                <a:latin typeface="Gadugi" panose="020B0502040204020203" pitchFamily="34" charset="0"/>
              </a:rPr>
              <a:t>Características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42"/>
                </a:solidFill>
                <a:latin typeface="Gadugi" panose="020B0502040204020203" pitchFamily="34" charset="0"/>
              </a:rPr>
              <a:t>Possuir autonomia e recursos materiais e humanos necessários ao desempenho de suas competências;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200" dirty="0">
              <a:solidFill>
                <a:srgbClr val="002042"/>
              </a:solidFill>
              <a:latin typeface="Gadug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42"/>
                </a:solidFill>
                <a:latin typeface="Gadugi" panose="020B0502040204020203" pitchFamily="34" charset="0"/>
              </a:rPr>
              <a:t>Acesso às demais unidades e ao mais alto nível hierárquico do órgão ou entidade;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200" dirty="0">
              <a:solidFill>
                <a:srgbClr val="002042"/>
              </a:solidFill>
              <a:latin typeface="Gadugi" panose="020B0502040204020203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42"/>
                </a:solidFill>
                <a:latin typeface="Gadugi" panose="020B0502040204020203" pitchFamily="34" charset="0"/>
              </a:rPr>
              <a:t>Suas competências poderão ser atribuídas a outra unidade ou comitê previamente constituído, desde que seja designado pelo menos um servidor para que atue de forma permanente com relação ao assunto.</a:t>
            </a:r>
          </a:p>
        </p:txBody>
      </p:sp>
    </p:spTree>
    <p:extLst>
      <p:ext uri="{BB962C8B-B14F-4D97-AF65-F5344CB8AC3E}">
        <p14:creationId xmlns:p14="http://schemas.microsoft.com/office/powerpoint/2010/main" val="1528321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CED5268-67D1-4156-908F-4C600D841698}"/>
              </a:ext>
            </a:extLst>
          </p:cNvPr>
          <p:cNvSpPr/>
          <p:nvPr/>
        </p:nvSpPr>
        <p:spPr>
          <a:xfrm>
            <a:off x="387" y="1089544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ABB987B-96DD-455B-92B3-9B0E03125BA7}"/>
              </a:ext>
            </a:extLst>
          </p:cNvPr>
          <p:cNvSpPr txBox="1"/>
          <p:nvPr/>
        </p:nvSpPr>
        <p:spPr>
          <a:xfrm>
            <a:off x="83853" y="1192151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Calibri" panose="020F0502020204030204" pitchFamily="34" charset="0"/>
              </a:rPr>
              <a:t>Como concretizar a integridade?</a:t>
            </a:r>
          </a:p>
          <a:p>
            <a:endParaRPr lang="pt-BR" dirty="0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FFC0C2BC-41F1-45FE-BD8D-B6E002BF106F}"/>
              </a:ext>
            </a:extLst>
          </p:cNvPr>
          <p:cNvSpPr/>
          <p:nvPr/>
        </p:nvSpPr>
        <p:spPr>
          <a:xfrm>
            <a:off x="871467" y="2644054"/>
            <a:ext cx="3650999" cy="3468508"/>
          </a:xfrm>
          <a:prstGeom prst="ellipse">
            <a:avLst/>
          </a:prstGeom>
          <a:solidFill>
            <a:schemeClr val="accent5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5F6F589-C629-41D4-9531-16144F6B4201}"/>
              </a:ext>
            </a:extLst>
          </p:cNvPr>
          <p:cNvSpPr txBox="1"/>
          <p:nvPr/>
        </p:nvSpPr>
        <p:spPr>
          <a:xfrm>
            <a:off x="797359" y="3648063"/>
            <a:ext cx="379921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Cultura de Integridade</a:t>
            </a:r>
          </a:p>
          <a:p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6FC9A9E2-6809-41B2-B97D-11660BFA0BB6}"/>
              </a:ext>
            </a:extLst>
          </p:cNvPr>
          <p:cNvSpPr/>
          <p:nvPr/>
        </p:nvSpPr>
        <p:spPr>
          <a:xfrm>
            <a:off x="5552567" y="2324623"/>
            <a:ext cx="5746686" cy="4247317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571500" indent="-5715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rgbClr val="002042"/>
                </a:solidFill>
                <a:latin typeface="Gadugi" panose="020B0502040204020203" pitchFamily="34" charset="0"/>
              </a:rPr>
              <a:t>Disseminação de uma </a:t>
            </a:r>
            <a:r>
              <a:rPr lang="pt-BR" sz="2500" b="1" dirty="0">
                <a:solidFill>
                  <a:srgbClr val="F79646"/>
                </a:solidFill>
                <a:latin typeface="Gadugi" panose="020B0502040204020203" pitchFamily="34" charset="0"/>
              </a:rPr>
              <a:t>cultura</a:t>
            </a:r>
            <a:r>
              <a:rPr lang="pt-BR" sz="2500" dirty="0">
                <a:solidFill>
                  <a:srgbClr val="002042"/>
                </a:solidFill>
                <a:latin typeface="Gadugi" panose="020B0502040204020203" pitchFamily="34" charset="0"/>
              </a:rPr>
              <a:t> de integridade dentro da organização, por meio de treinamentos e campanhas;</a:t>
            </a:r>
          </a:p>
          <a:p>
            <a:pPr algn="just">
              <a:lnSpc>
                <a:spcPct val="120000"/>
              </a:lnSpc>
            </a:pPr>
            <a:endParaRPr lang="pt-BR" sz="2500" dirty="0">
              <a:solidFill>
                <a:srgbClr val="002042"/>
              </a:solidFill>
              <a:latin typeface="Gadugi" panose="020B0502040204020203" pitchFamily="34" charset="0"/>
            </a:endParaRPr>
          </a:p>
          <a:p>
            <a:pPr marL="571500" indent="-5715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rgbClr val="002042"/>
                </a:solidFill>
                <a:latin typeface="Gadugi" panose="020B0502040204020203" pitchFamily="34" charset="0"/>
              </a:rPr>
              <a:t>Estruturação de um sistema de gestão com diretrizes e requisitos de comportamento, inclusive para a alta direção.</a:t>
            </a:r>
          </a:p>
        </p:txBody>
      </p:sp>
    </p:spTree>
    <p:extLst>
      <p:ext uri="{BB962C8B-B14F-4D97-AF65-F5344CB8AC3E}">
        <p14:creationId xmlns:p14="http://schemas.microsoft.com/office/powerpoint/2010/main" val="3897379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D889B44-1724-4072-B7D2-F3AE726F01A7}"/>
              </a:ext>
            </a:extLst>
          </p:cNvPr>
          <p:cNvSpPr/>
          <p:nvPr/>
        </p:nvSpPr>
        <p:spPr>
          <a:xfrm>
            <a:off x="0" y="999684"/>
            <a:ext cx="7437642" cy="81668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1D0C6C7-D3B6-41ED-8A2D-6E42A297CAE3}"/>
              </a:ext>
            </a:extLst>
          </p:cNvPr>
          <p:cNvSpPr txBox="1"/>
          <p:nvPr/>
        </p:nvSpPr>
        <p:spPr>
          <a:xfrm>
            <a:off x="83466" y="1094606"/>
            <a:ext cx="72707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  <a:latin typeface="Calibri" panose="020F0502020204030204" pitchFamily="34" charset="0"/>
              </a:rPr>
              <a:t>Programa de Integridade da CGU</a:t>
            </a:r>
          </a:p>
          <a:p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A99813B-72A1-43BF-BFAE-24E8E034D18F}"/>
              </a:ext>
            </a:extLst>
          </p:cNvPr>
          <p:cNvSpPr txBox="1"/>
          <p:nvPr/>
        </p:nvSpPr>
        <p:spPr>
          <a:xfrm>
            <a:off x="5460939" y="2825635"/>
            <a:ext cx="65870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Instituído pela Portaria nº 750, de 20 de abril de 2016;</a:t>
            </a:r>
          </a:p>
          <a:p>
            <a:endParaRPr lang="pt-B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Foi desenvolvido como </a:t>
            </a:r>
            <a:r>
              <a:rPr lang="pt-BR" sz="2000" b="1" dirty="0">
                <a:solidFill>
                  <a:schemeClr val="accent2"/>
                </a:solidFill>
              </a:rPr>
              <a:t>ferramenta de governança</a:t>
            </a:r>
            <a:r>
              <a:rPr lang="pt-BR" sz="2000" dirty="0"/>
              <a:t>;</a:t>
            </a:r>
          </a:p>
          <a:p>
            <a:endParaRPr lang="pt-B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Todas às ações estão alinhadas à estratégia do órgão e à manutenção de uma cultura sustentável de integridade institucional.</a:t>
            </a:r>
          </a:p>
          <a:p>
            <a:endParaRPr lang="pt-B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O Programa está estruturado em </a:t>
            </a:r>
            <a:r>
              <a:rPr lang="pt-BR" sz="2000" b="1" dirty="0">
                <a:solidFill>
                  <a:schemeClr val="accent2"/>
                </a:solidFill>
              </a:rPr>
              <a:t>quatro eixos</a:t>
            </a:r>
            <a:r>
              <a:rPr lang="pt-BR" sz="2000" dirty="0"/>
              <a:t>.  </a:t>
            </a:r>
          </a:p>
        </p:txBody>
      </p:sp>
      <p:pic>
        <p:nvPicPr>
          <p:cNvPr id="1027" name="Imagem 5" descr="image002">
            <a:extLst>
              <a:ext uri="{FF2B5EF4-FFF2-40B4-BE49-F238E27FC236}">
                <a16:creationId xmlns:a16="http://schemas.microsoft.com/office/drawing/2014/main" id="{CFCE082E-8D3E-4F06-A535-736BEE3EC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110154"/>
            <a:ext cx="5259971" cy="474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061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FC5383C3-2771-4809-BA98-13021A071B3D}"/>
              </a:ext>
            </a:extLst>
          </p:cNvPr>
          <p:cNvSpPr/>
          <p:nvPr/>
        </p:nvSpPr>
        <p:spPr>
          <a:xfrm>
            <a:off x="0" y="1230796"/>
            <a:ext cx="7437642" cy="81668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A0FC1E2-0854-4F92-97CE-B7EEB6D830E9}"/>
              </a:ext>
            </a:extLst>
          </p:cNvPr>
          <p:cNvSpPr txBox="1"/>
          <p:nvPr/>
        </p:nvSpPr>
        <p:spPr>
          <a:xfrm>
            <a:off x="83466" y="1352104"/>
            <a:ext cx="727070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</a:rPr>
              <a:t>Principais eixos do Programa de Integridade</a:t>
            </a:r>
          </a:p>
          <a:p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2DD8A5C-5C94-4149-97BE-167D91C77A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48" y="2544483"/>
            <a:ext cx="1736494" cy="13891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2F313D3-3192-4328-A9C8-63654A72E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48" y="4873451"/>
            <a:ext cx="1827019" cy="14616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40A2FE9A-2E99-4E47-87E4-713A93464BC8}"/>
              </a:ext>
            </a:extLst>
          </p:cNvPr>
          <p:cNvSpPr txBox="1"/>
          <p:nvPr/>
        </p:nvSpPr>
        <p:spPr>
          <a:xfrm>
            <a:off x="2511446" y="2168787"/>
            <a:ext cx="54462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  <a:p>
            <a:pPr algn="just"/>
            <a:r>
              <a:rPr lang="pt-BR" dirty="0"/>
              <a:t>O </a:t>
            </a:r>
            <a:r>
              <a:rPr lang="pt-BR" b="1" dirty="0">
                <a:solidFill>
                  <a:schemeClr val="accent2"/>
                </a:solidFill>
              </a:rPr>
              <a:t>Comprometimento e Apoio da Alta Administração</a:t>
            </a:r>
            <a:r>
              <a:rPr lang="pt-BR" dirty="0"/>
              <a:t> apresenta as medidas de integridade desenvolvidas pela estrutura de governança e pela alta administração da CGU que evidenciam o seu comprometimento com o desenvolvimento e a melhoria contínua do Programa de Integridade.</a:t>
            </a:r>
          </a:p>
          <a:p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84FA88B-C8AB-4379-B6D2-37CF8E1ADE90}"/>
              </a:ext>
            </a:extLst>
          </p:cNvPr>
          <p:cNvSpPr txBox="1"/>
          <p:nvPr/>
        </p:nvSpPr>
        <p:spPr>
          <a:xfrm>
            <a:off x="2492081" y="4340889"/>
            <a:ext cx="57978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O eixo </a:t>
            </a:r>
            <a:r>
              <a:rPr lang="pt-BR" b="1" dirty="0">
                <a:solidFill>
                  <a:schemeClr val="accent2"/>
                </a:solidFill>
              </a:rPr>
              <a:t>Unidade Responsável pela Implementação do Programa de Integridade</a:t>
            </a:r>
            <a:r>
              <a:rPr lang="pt-BR" dirty="0"/>
              <a:t> trata das instâncias de integridade da CGU e as ações sob sua responsabilidade. A metodologia utilizada nessa categoria objetivou identificar, principalmente, oportunidades de fortalecimento para o desempenho das atividades das instâncias existentes e avaliar áreas/funções necessárias, mas ainda inexistentes, à manutenção do Programa de Integridade da CGU.</a:t>
            </a:r>
          </a:p>
        </p:txBody>
      </p:sp>
    </p:spTree>
    <p:extLst>
      <p:ext uri="{BB962C8B-B14F-4D97-AF65-F5344CB8AC3E}">
        <p14:creationId xmlns:p14="http://schemas.microsoft.com/office/powerpoint/2010/main" val="3777591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120C7F4-395E-4323-9F83-E116B1AB3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42" y="1689380"/>
            <a:ext cx="1932737" cy="1546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3E25414A-01E2-4207-A140-6182FA7A14AC}"/>
              </a:ext>
            </a:extLst>
          </p:cNvPr>
          <p:cNvSpPr txBox="1"/>
          <p:nvPr/>
        </p:nvSpPr>
        <p:spPr>
          <a:xfrm>
            <a:off x="2893925" y="1408026"/>
            <a:ext cx="67223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O </a:t>
            </a:r>
            <a:r>
              <a:rPr lang="pt-BR" b="1" dirty="0">
                <a:solidFill>
                  <a:schemeClr val="accent2"/>
                </a:solidFill>
              </a:rPr>
              <a:t>Gerenciamento de Riscos à Integridade</a:t>
            </a:r>
            <a:r>
              <a:rPr lang="pt-BR" dirty="0">
                <a:solidFill>
                  <a:schemeClr val="accent2"/>
                </a:solidFill>
              </a:rPr>
              <a:t> </a:t>
            </a:r>
            <a:r>
              <a:rPr lang="pt-BR" dirty="0"/>
              <a:t>é um dos fundamentos que torna o plano sustentável, a partir: da prevenção, detecção, punição e remediação de eventos que confrontem ou ameacem os princípios éticos e a adoção do monitoramento de controles internos que auxiliem no alcance dos objetivos da CGU e preservem a boa imagem e a confiança da sociedade no órgão. Esse gerenciamento obedece às diretrizes da Política de Gestão de Riscos e às etapas previstas na Metodologia de Gestão de Riscos.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AD13A53-666D-4199-982C-7E7147A171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05" y="4511710"/>
            <a:ext cx="1946866" cy="15574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A131513-03A2-4747-A7B9-1CE0478A017F}"/>
              </a:ext>
            </a:extLst>
          </p:cNvPr>
          <p:cNvSpPr txBox="1"/>
          <p:nvPr/>
        </p:nvSpPr>
        <p:spPr>
          <a:xfrm>
            <a:off x="3044651" y="4230356"/>
            <a:ext cx="6963507" cy="238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As </a:t>
            </a:r>
            <a:r>
              <a:rPr lang="pt-BR" b="1" dirty="0">
                <a:solidFill>
                  <a:schemeClr val="accent2"/>
                </a:solidFill>
              </a:rPr>
              <a:t>Estratégias de Monitoramento</a:t>
            </a:r>
            <a:r>
              <a:rPr lang="pt-BR" b="1" dirty="0"/>
              <a:t> </a:t>
            </a:r>
            <a:r>
              <a:rPr lang="pt-BR" dirty="0"/>
              <a:t>objetivam acompanhar as ações previstas neste Plano de Integridade e aprovadas pela Alta Administração, com vistas a avaliar os resultados alcançados pelo Programa. No escopo do monitoramento contínuo, incluem-se as medidas de tratamento dos riscos à integridade, as iniciativas de capacitação de líderes e colaboradores, as medidas de fortalecimento das instâncias relacionadas ao tema e os meios de comunicação e reporte utilizados pelo Programa.</a:t>
            </a:r>
          </a:p>
        </p:txBody>
      </p:sp>
    </p:spTree>
    <p:extLst>
      <p:ext uri="{BB962C8B-B14F-4D97-AF65-F5344CB8AC3E}">
        <p14:creationId xmlns:p14="http://schemas.microsoft.com/office/powerpoint/2010/main" val="1937122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E93D321-E7FB-4FF6-A058-6B7E11BB7B7E}"/>
              </a:ext>
            </a:extLst>
          </p:cNvPr>
          <p:cNvSpPr/>
          <p:nvPr/>
        </p:nvSpPr>
        <p:spPr>
          <a:xfrm>
            <a:off x="0" y="1230796"/>
            <a:ext cx="7437642" cy="81668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6981DA4-0524-49B1-8EC1-910574C553AB}"/>
              </a:ext>
            </a:extLst>
          </p:cNvPr>
          <p:cNvSpPr txBox="1"/>
          <p:nvPr/>
        </p:nvSpPr>
        <p:spPr>
          <a:xfrm>
            <a:off x="166933" y="1301379"/>
            <a:ext cx="7270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chemeClr val="bg1"/>
                </a:solidFill>
                <a:latin typeface="Calibri" panose="020F0502020204030204" pitchFamily="34" charset="0"/>
              </a:rPr>
              <a:t>Lei nº 12.846 – Lei Anticorrupção</a:t>
            </a:r>
          </a:p>
          <a:p>
            <a:endParaRPr lang="pt-BR" dirty="0"/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AB72EBD6-472D-4B1C-A477-59275978975C}"/>
              </a:ext>
            </a:extLst>
          </p:cNvPr>
          <p:cNvSpPr txBox="1">
            <a:spLocks/>
          </p:cNvSpPr>
          <p:nvPr/>
        </p:nvSpPr>
        <p:spPr>
          <a:xfrm>
            <a:off x="451476" y="2331356"/>
            <a:ext cx="9190592" cy="42069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dirty="0">
                <a:solidFill>
                  <a:schemeClr val="accent2"/>
                </a:solidFill>
              </a:rPr>
              <a:t>Principais características: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Responsabilização objetiva da pessoa jurídica;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Atos contra a Administração Pública Nacional e Estrangeira;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/>
              <a:t>Opção pelas esferas civil e administrativa;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Lei de abrangência nacional;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Tipificação dos atos ilícitos;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Estrutura geral do procedimento administrativo;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ym typeface="Wingdings" pitchFamily="2" charset="2"/>
              </a:rPr>
              <a:t>Possibilidade de celebração de acordo de leniência;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ym typeface="Wingdings" pitchFamily="2" charset="2"/>
              </a:rPr>
              <a:t>Mudança de comportamento.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147287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9FB8794-A139-4D0D-AD92-4928FD74F094}"/>
              </a:ext>
            </a:extLst>
          </p:cNvPr>
          <p:cNvSpPr/>
          <p:nvPr/>
        </p:nvSpPr>
        <p:spPr>
          <a:xfrm>
            <a:off x="0" y="1230796"/>
            <a:ext cx="7437642" cy="81668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599449F-FEC6-4CC8-ADEE-AE80A2F81C10}"/>
              </a:ext>
            </a:extLst>
          </p:cNvPr>
          <p:cNvSpPr txBox="1"/>
          <p:nvPr/>
        </p:nvSpPr>
        <p:spPr>
          <a:xfrm>
            <a:off x="166933" y="1301379"/>
            <a:ext cx="7270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chemeClr val="bg1"/>
                </a:solidFill>
                <a:latin typeface="Calibri" panose="020F0502020204030204" pitchFamily="34" charset="0"/>
              </a:rPr>
              <a:t>Sanções -  Lei nº 12.846</a:t>
            </a:r>
          </a:p>
          <a:p>
            <a:endParaRPr lang="pt-BR" dirty="0"/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B34953DD-7DC4-48C7-9675-A4824CB3A261}"/>
              </a:ext>
            </a:extLst>
          </p:cNvPr>
          <p:cNvSpPr txBox="1">
            <a:spLocks/>
          </p:cNvSpPr>
          <p:nvPr/>
        </p:nvSpPr>
        <p:spPr>
          <a:xfrm>
            <a:off x="570470" y="2560285"/>
            <a:ext cx="9190592" cy="42069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086" b="1" dirty="0">
                <a:solidFill>
                  <a:schemeClr val="accent2"/>
                </a:solidFill>
              </a:rPr>
              <a:t>Lei nº 12.846: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Multa;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sz="2646" dirty="0">
                <a:sym typeface="Wingdings" pitchFamily="2" charset="2"/>
              </a:rPr>
              <a:t>Publicação Extraordinária de decisão condenatória;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endParaRPr lang="pt-BR" sz="2646" dirty="0">
              <a:sym typeface="Wingdings" pitchFamily="2" charset="2"/>
            </a:endParaRPr>
          </a:p>
          <a:p>
            <a:pPr marL="0" indent="0">
              <a:buNone/>
              <a:defRPr/>
            </a:pPr>
            <a:r>
              <a:rPr lang="pt-BR" sz="3046" b="1" dirty="0">
                <a:solidFill>
                  <a:schemeClr val="accent2"/>
                </a:solidFill>
                <a:sym typeface="Wingdings" pitchFamily="2" charset="2"/>
              </a:rPr>
              <a:t>Outras Sanções administrativas:</a:t>
            </a:r>
          </a:p>
          <a:p>
            <a:pPr lvl="1">
              <a:buFont typeface="Wingdings" charset="2"/>
              <a:buChar char="ü"/>
              <a:defRPr/>
            </a:pPr>
            <a:r>
              <a:rPr lang="pt-BR" sz="2646" dirty="0">
                <a:sym typeface="Wingdings" pitchFamily="2" charset="2"/>
              </a:rPr>
              <a:t>Inidoneidade (Lei nº 8.666)</a:t>
            </a:r>
            <a:endParaRPr lang="pt-BR" sz="2646" dirty="0"/>
          </a:p>
        </p:txBody>
      </p:sp>
    </p:spTree>
    <p:extLst>
      <p:ext uri="{BB962C8B-B14F-4D97-AF65-F5344CB8AC3E}">
        <p14:creationId xmlns:p14="http://schemas.microsoft.com/office/powerpoint/2010/main" val="836861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E8786E53-3B53-4906-8035-C3B29F723DDE}"/>
              </a:ext>
            </a:extLst>
          </p:cNvPr>
          <p:cNvSpPr/>
          <p:nvPr/>
        </p:nvSpPr>
        <p:spPr>
          <a:xfrm>
            <a:off x="0" y="1230796"/>
            <a:ext cx="7437642" cy="81668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A645EB6-BA2E-43B2-B8F7-D4C89CD242E0}"/>
              </a:ext>
            </a:extLst>
          </p:cNvPr>
          <p:cNvSpPr txBox="1"/>
          <p:nvPr/>
        </p:nvSpPr>
        <p:spPr>
          <a:xfrm>
            <a:off x="166933" y="1408026"/>
            <a:ext cx="72707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Calibri" panose="020F0502020204030204" pitchFamily="34" charset="0"/>
              </a:rPr>
              <a:t>PAR - Processo Administrativo de Responsabilização</a:t>
            </a:r>
          </a:p>
          <a:p>
            <a:endParaRPr lang="pt-BR" dirty="0"/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E5259EA6-AD24-4E49-B4BC-621F12A4D68F}"/>
              </a:ext>
            </a:extLst>
          </p:cNvPr>
          <p:cNvSpPr txBox="1">
            <a:spLocks/>
          </p:cNvSpPr>
          <p:nvPr/>
        </p:nvSpPr>
        <p:spPr>
          <a:xfrm>
            <a:off x="166933" y="2257167"/>
            <a:ext cx="11315769" cy="37448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Responsabilidade para instauração e julgamento </a:t>
            </a:r>
            <a:r>
              <a:rPr lang="mr-IN" sz="2000" dirty="0"/>
              <a:t>–</a:t>
            </a:r>
            <a:r>
              <a:rPr lang="pt-BR" sz="2000" dirty="0"/>
              <a:t> Autoridade máxima de cada órgão (Permitida delegação);</a:t>
            </a:r>
          </a:p>
          <a:p>
            <a:pPr algn="just"/>
            <a:r>
              <a:rPr lang="pt-BR" sz="2000" dirty="0"/>
              <a:t>CGU </a:t>
            </a:r>
            <a:r>
              <a:rPr lang="mr-IN" sz="2000" dirty="0"/>
              <a:t>–</a:t>
            </a:r>
            <a:r>
              <a:rPr lang="pt-BR" sz="2000" dirty="0"/>
              <a:t> Competência concorrente para avocar e corrigir o andamento;</a:t>
            </a:r>
          </a:p>
          <a:p>
            <a:pPr algn="just"/>
            <a:r>
              <a:rPr lang="pt-BR" sz="2000" dirty="0"/>
              <a:t>CGU </a:t>
            </a:r>
            <a:r>
              <a:rPr lang="mr-IN" sz="2000" dirty="0"/>
              <a:t>–</a:t>
            </a:r>
            <a:r>
              <a:rPr lang="pt-BR" sz="2000" dirty="0"/>
              <a:t> Competência exclusiva para atos praticados contra a administração pública estrangeira;</a:t>
            </a:r>
          </a:p>
          <a:p>
            <a:pPr algn="just"/>
            <a:r>
              <a:rPr lang="pt-BR" sz="2000" dirty="0"/>
              <a:t>Prazo </a:t>
            </a:r>
            <a:r>
              <a:rPr lang="mr-IN" sz="2000" dirty="0"/>
              <a:t>–</a:t>
            </a:r>
            <a:r>
              <a:rPr lang="pt-BR" sz="2000" dirty="0"/>
              <a:t> 180 dias;</a:t>
            </a:r>
          </a:p>
          <a:p>
            <a:pPr algn="just"/>
            <a:r>
              <a:rPr lang="pt-BR" sz="2000" dirty="0"/>
              <a:t>Comissão </a:t>
            </a:r>
            <a:r>
              <a:rPr lang="mr-IN" sz="2000" dirty="0"/>
              <a:t>–</a:t>
            </a:r>
            <a:r>
              <a:rPr lang="pt-BR" sz="2000" dirty="0"/>
              <a:t> 2 (dois) ou mais servidores estáveis; 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7DAC9FE6-CC2B-4EB9-80A2-5CE4FFDB30B4}"/>
              </a:ext>
            </a:extLst>
          </p:cNvPr>
          <p:cNvSpPr/>
          <p:nvPr/>
        </p:nvSpPr>
        <p:spPr>
          <a:xfrm>
            <a:off x="821226" y="4521757"/>
            <a:ext cx="3208164" cy="2073125"/>
          </a:xfrm>
          <a:prstGeom prst="ellipse">
            <a:avLst/>
          </a:prstGeom>
          <a:solidFill>
            <a:schemeClr val="accent5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0721BD0-D114-4BC0-8739-A63347EF61CC}"/>
              </a:ext>
            </a:extLst>
          </p:cNvPr>
          <p:cNvSpPr txBox="1"/>
          <p:nvPr/>
        </p:nvSpPr>
        <p:spPr>
          <a:xfrm>
            <a:off x="525701" y="5011402"/>
            <a:ext cx="379921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14 </a:t>
            </a:r>
            <a:r>
              <a:rPr lang="pt-BR" sz="2000" b="1" dirty="0" err="1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PARs</a:t>
            </a:r>
            <a:r>
              <a:rPr lang="pt-BR" sz="20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 em fase</a:t>
            </a:r>
          </a:p>
          <a:p>
            <a:pPr algn="ctr"/>
            <a:r>
              <a:rPr lang="pt-BR" sz="20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de instrução, sendo 9 da </a:t>
            </a:r>
          </a:p>
          <a:p>
            <a:pPr algn="ctr"/>
            <a:r>
              <a:rPr lang="pt-BR" sz="20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Lava Jato</a:t>
            </a:r>
          </a:p>
          <a:p>
            <a:endParaRPr lang="pt-BR" dirty="0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50697EF4-5720-4124-AC4F-ECEE5CC94551}"/>
              </a:ext>
            </a:extLst>
          </p:cNvPr>
          <p:cNvSpPr/>
          <p:nvPr/>
        </p:nvSpPr>
        <p:spPr>
          <a:xfrm>
            <a:off x="4324915" y="4521757"/>
            <a:ext cx="3208164" cy="2073125"/>
          </a:xfrm>
          <a:prstGeom prst="ellipse">
            <a:avLst/>
          </a:prstGeom>
          <a:solidFill>
            <a:schemeClr val="accent5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D8A0A3B2-946F-47C0-B74B-3F3E8A8EB648}"/>
              </a:ext>
            </a:extLst>
          </p:cNvPr>
          <p:cNvSpPr/>
          <p:nvPr/>
        </p:nvSpPr>
        <p:spPr>
          <a:xfrm>
            <a:off x="7832796" y="4521757"/>
            <a:ext cx="3208164" cy="2073125"/>
          </a:xfrm>
          <a:prstGeom prst="ellipse">
            <a:avLst/>
          </a:prstGeom>
          <a:solidFill>
            <a:schemeClr val="accent5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533B8F3A-6E9B-40A3-96D4-228402F81E6A}"/>
              </a:ext>
            </a:extLst>
          </p:cNvPr>
          <p:cNvSpPr txBox="1"/>
          <p:nvPr/>
        </p:nvSpPr>
        <p:spPr>
          <a:xfrm>
            <a:off x="4049159" y="5224121"/>
            <a:ext cx="379921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150 </a:t>
            </a:r>
            <a:r>
              <a:rPr lang="pt-BR" sz="2000" b="1" dirty="0" err="1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PARs</a:t>
            </a:r>
            <a:r>
              <a:rPr lang="pt-BR" sz="20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 instaurados no</a:t>
            </a:r>
          </a:p>
          <a:p>
            <a:pPr algn="ctr"/>
            <a:r>
              <a:rPr lang="pt-BR" sz="20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PEF</a:t>
            </a:r>
          </a:p>
          <a:p>
            <a:endParaRPr lang="pt-B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E73974EB-EA48-454D-A31E-E3B5C04CD187}"/>
              </a:ext>
            </a:extLst>
          </p:cNvPr>
          <p:cNvSpPr txBox="1"/>
          <p:nvPr/>
        </p:nvSpPr>
        <p:spPr>
          <a:xfrm>
            <a:off x="7808835" y="5224121"/>
            <a:ext cx="323212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6 empresas relacionadas à Lava Jato declaradas</a:t>
            </a:r>
          </a:p>
          <a:p>
            <a:pPr algn="ctr"/>
            <a:r>
              <a:rPr lang="pt-BR" sz="2000" b="1" dirty="0" err="1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inodôneas</a:t>
            </a:r>
            <a:endParaRPr lang="pt-BR" sz="2000" b="1" dirty="0">
              <a:solidFill>
                <a:srgbClr val="F47F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  <a:cs typeface="Miriam" panose="020B0502050101010101" pitchFamily="34" charset="-79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8589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6631E27C-E0AE-4A5F-ABFE-7CF81A8E0A10}"/>
              </a:ext>
            </a:extLst>
          </p:cNvPr>
          <p:cNvSpPr/>
          <p:nvPr/>
        </p:nvSpPr>
        <p:spPr>
          <a:xfrm>
            <a:off x="0" y="1230796"/>
            <a:ext cx="7437642" cy="81668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85288F2-58B1-4FF4-86AD-C137EFB28891}"/>
              </a:ext>
            </a:extLst>
          </p:cNvPr>
          <p:cNvSpPr txBox="1"/>
          <p:nvPr/>
        </p:nvSpPr>
        <p:spPr>
          <a:xfrm>
            <a:off x="83466" y="1352104"/>
            <a:ext cx="727070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err="1">
                <a:solidFill>
                  <a:schemeClr val="bg1"/>
                </a:solidFill>
                <a:latin typeface="Calibri" panose="020F0502020204030204" pitchFamily="34" charset="0"/>
              </a:rPr>
              <a:t>Rensponsabilização</a:t>
            </a:r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</a:rPr>
              <a:t> Judicial – Lei nº 12.846</a:t>
            </a:r>
          </a:p>
          <a:p>
            <a:endParaRPr lang="pt-BR" dirty="0"/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821522FC-5B56-43A6-91E4-8C9253878FED}"/>
              </a:ext>
            </a:extLst>
          </p:cNvPr>
          <p:cNvSpPr txBox="1">
            <a:spLocks/>
          </p:cNvSpPr>
          <p:nvPr/>
        </p:nvSpPr>
        <p:spPr>
          <a:xfrm>
            <a:off x="350493" y="2568666"/>
            <a:ext cx="9908998" cy="625841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b="1" dirty="0">
                <a:solidFill>
                  <a:schemeClr val="accent2"/>
                </a:solidFill>
              </a:rPr>
              <a:t>Art. 18.</a:t>
            </a:r>
            <a:r>
              <a:rPr lang="pt-BR" sz="2000" dirty="0"/>
              <a:t>  Inafastabilidade de sanção na esfera judicial; </a:t>
            </a:r>
          </a:p>
          <a:p>
            <a:pPr algn="just"/>
            <a:r>
              <a:rPr lang="pt-BR" sz="2000" b="1" dirty="0">
                <a:solidFill>
                  <a:schemeClr val="accent2"/>
                </a:solidFill>
              </a:rPr>
              <a:t>Art. 19.</a:t>
            </a:r>
            <a:r>
              <a:rPr lang="pt-BR" sz="2000" dirty="0"/>
              <a:t>  Advocacia Pública e MP: </a:t>
            </a:r>
          </a:p>
          <a:p>
            <a:pPr algn="just"/>
            <a:r>
              <a:rPr lang="pt-BR" sz="2000" dirty="0" err="1"/>
              <a:t>I</a:t>
            </a:r>
            <a:r>
              <a:rPr lang="pt-BR" sz="2000" dirty="0"/>
              <a:t> - perdimento dos bens, direitos ou valores que representem vantagem ou proveito direta ou indiretamente obtidos da infração, ressalvado o direito do lesado ou de terceiro de boa-fé;</a:t>
            </a:r>
          </a:p>
          <a:p>
            <a:pPr algn="just"/>
            <a:r>
              <a:rPr lang="pt-BR" sz="2000" dirty="0"/>
              <a:t>II - suspensão ou interdição parcial de suas atividades; </a:t>
            </a:r>
          </a:p>
          <a:p>
            <a:pPr algn="just"/>
            <a:r>
              <a:rPr lang="pt-BR" sz="2000" dirty="0"/>
              <a:t>III - dissolução compulsória da pessoa jurídica;</a:t>
            </a:r>
          </a:p>
          <a:p>
            <a:pPr algn="just"/>
            <a:r>
              <a:rPr lang="pt-BR" sz="2000" dirty="0"/>
              <a:t>IV - proibição de receber incentivos, subsídios, subvenções, doações ou empréstimos de órgãos ou entidades públicas e de instituições financeiras públicas ou controladas pelo poder público, pelo prazo mínimo de 1 (um) e máximo de 5 (cinco) anos. </a:t>
            </a:r>
          </a:p>
          <a:p>
            <a:pPr marL="0" indent="0" algn="just">
              <a:buNone/>
            </a:pPr>
            <a:br>
              <a:rPr lang="pt-BR" sz="2000" dirty="0"/>
            </a:br>
            <a:endParaRPr lang="pt-BR" altLang="pt-BR" sz="20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47633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98EC0CC8-E89A-4312-9EE4-D6C36979F745}"/>
              </a:ext>
            </a:extLst>
          </p:cNvPr>
          <p:cNvSpPr/>
          <p:nvPr/>
        </p:nvSpPr>
        <p:spPr>
          <a:xfrm>
            <a:off x="388" y="1345173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6B3A314-803D-4905-8B44-8B467E263D8B}"/>
              </a:ext>
            </a:extLst>
          </p:cNvPr>
          <p:cNvSpPr txBox="1"/>
          <p:nvPr/>
        </p:nvSpPr>
        <p:spPr>
          <a:xfrm>
            <a:off x="83854" y="1450335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Calibri" panose="020F0502020204030204" pitchFamily="34" charset="0"/>
              </a:rPr>
              <a:t>Decreto nº 9.203/2017</a:t>
            </a:r>
          </a:p>
          <a:p>
            <a:endParaRPr lang="pt-BR" dirty="0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E24BA724-2143-4C04-8D91-F2C90CDAAAFB}"/>
              </a:ext>
            </a:extLst>
          </p:cNvPr>
          <p:cNvSpPr/>
          <p:nvPr/>
        </p:nvSpPr>
        <p:spPr>
          <a:xfrm>
            <a:off x="987980" y="2718589"/>
            <a:ext cx="3763108" cy="3563816"/>
          </a:xfrm>
          <a:prstGeom prst="ellipse">
            <a:avLst/>
          </a:prstGeom>
          <a:solidFill>
            <a:schemeClr val="accent5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2EF3E01-0978-44DE-AD48-5215198A6346}"/>
              </a:ext>
            </a:extLst>
          </p:cNvPr>
          <p:cNvSpPr txBox="1"/>
          <p:nvPr/>
        </p:nvSpPr>
        <p:spPr>
          <a:xfrm>
            <a:off x="911597" y="3377112"/>
            <a:ext cx="39158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5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Política de governança da administração pública federal </a:t>
            </a:r>
            <a:endParaRPr lang="pt-BR" sz="3500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FC69012-B963-4B4A-98DF-448A177BBE95}"/>
              </a:ext>
            </a:extLst>
          </p:cNvPr>
          <p:cNvSpPr txBox="1"/>
          <p:nvPr/>
        </p:nvSpPr>
        <p:spPr>
          <a:xfrm>
            <a:off x="5255107" y="2386514"/>
            <a:ext cx="5800703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endParaRPr lang="pt-BR" dirty="0">
              <a:latin typeface="Arial"/>
              <a:cs typeface="Arial"/>
            </a:endParaRPr>
          </a:p>
          <a:p>
            <a:pPr algn="just">
              <a:lnSpc>
                <a:spcPct val="150000"/>
              </a:lnSpc>
            </a:pPr>
            <a:r>
              <a:rPr lang="pt-BR" sz="2400" b="1" dirty="0">
                <a:latin typeface="Calibri"/>
              </a:rPr>
              <a:t>Governança Pública</a:t>
            </a:r>
            <a:r>
              <a:rPr lang="pt-BR" sz="2400" dirty="0">
                <a:latin typeface="Calibri"/>
              </a:rPr>
              <a:t> - Conjunto de mecanismos de liderança, estratégia e controle postos em prática para avaliar, direcionar e monitorar a gestão, com vistas à condução de políticas públicas e à prestação de serviços de interesse da sociedade.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pt-BR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63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0C7A37EC-7DF4-49D2-A9C9-041028013E16}"/>
              </a:ext>
            </a:extLst>
          </p:cNvPr>
          <p:cNvSpPr/>
          <p:nvPr/>
        </p:nvSpPr>
        <p:spPr>
          <a:xfrm>
            <a:off x="0" y="1240844"/>
            <a:ext cx="7437642" cy="81668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F3CCE8D-D311-4473-ACCA-D553DFD23997}"/>
              </a:ext>
            </a:extLst>
          </p:cNvPr>
          <p:cNvSpPr txBox="1"/>
          <p:nvPr/>
        </p:nvSpPr>
        <p:spPr>
          <a:xfrm>
            <a:off x="83466" y="1352104"/>
            <a:ext cx="727070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</a:rPr>
              <a:t>Acordos de Leniência – Lei nº 12.846</a:t>
            </a:r>
          </a:p>
          <a:p>
            <a:endParaRPr lang="pt-BR" dirty="0"/>
          </a:p>
        </p:txBody>
      </p:sp>
      <p:sp>
        <p:nvSpPr>
          <p:cNvPr id="7" name="Espaço Reservado para Conteúdo 19">
            <a:extLst>
              <a:ext uri="{FF2B5EF4-FFF2-40B4-BE49-F238E27FC236}">
                <a16:creationId xmlns:a16="http://schemas.microsoft.com/office/drawing/2014/main" id="{7BD4DD2E-905F-4A40-AE26-916FB248A3A9}"/>
              </a:ext>
            </a:extLst>
          </p:cNvPr>
          <p:cNvSpPr txBox="1">
            <a:spLocks/>
          </p:cNvSpPr>
          <p:nvPr/>
        </p:nvSpPr>
        <p:spPr>
          <a:xfrm>
            <a:off x="396928" y="2192327"/>
            <a:ext cx="9286932" cy="5318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646" b="1" dirty="0">
                <a:solidFill>
                  <a:schemeClr val="accent2"/>
                </a:solidFill>
              </a:rPr>
              <a:t>Acordo de Leniência: </a:t>
            </a:r>
          </a:p>
          <a:p>
            <a:pPr marL="0" indent="0" algn="just">
              <a:buNone/>
            </a:pPr>
            <a:r>
              <a:rPr lang="pt-BR" altLang="pt-BR" sz="2000" dirty="0"/>
              <a:t>É o ajuste que permite ao infrator participar da investigação e colaborar com a apuração da autoria e materialidade dos ilícitos em troca de determinados benefícios;</a:t>
            </a:r>
          </a:p>
          <a:p>
            <a:pPr marL="0" indent="0" algn="just">
              <a:buNone/>
            </a:pPr>
            <a:endParaRPr lang="pt-BR" altLang="pt-BR" sz="2000" dirty="0"/>
          </a:p>
          <a:p>
            <a:pPr marL="0" indent="0" algn="just">
              <a:buNone/>
            </a:pPr>
            <a:r>
              <a:rPr lang="pt-BR" altLang="pt-BR" sz="2000" b="1" dirty="0">
                <a:solidFill>
                  <a:schemeClr val="accent2"/>
                </a:solidFill>
              </a:rPr>
              <a:t>Competência:</a:t>
            </a:r>
          </a:p>
          <a:p>
            <a:pPr algn="just"/>
            <a:r>
              <a:rPr lang="pt-BR" altLang="pt-BR" sz="2000" dirty="0"/>
              <a:t>Autoridade máxima de órgão ou entidade.</a:t>
            </a:r>
          </a:p>
          <a:p>
            <a:pPr algn="just"/>
            <a:r>
              <a:rPr lang="pt-BR" altLang="pt-BR" sz="2000" dirty="0"/>
              <a:t>No âmbito do PEF ou Administração Pública Estrangeira: </a:t>
            </a:r>
            <a:r>
              <a:rPr lang="pt-BR" altLang="pt-BR" sz="2000" b="1" u="sng" dirty="0"/>
              <a:t>CGU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pt-BR" altLang="pt-BR" sz="2000" dirty="0"/>
              <a:t>O acordo não exime a obrigação de reparar integralmente o dano causado;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pt-BR" altLang="pt-BR" sz="2000" dirty="0"/>
              <a:t>O acordo rejeitado não importa em reconhecimento do ilícito;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pt-BR" altLang="pt-BR" sz="2000" dirty="0"/>
              <a:t>A celebração do acordo de leniência interrompe o prazo prescricional (180 dias);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pt-BR" altLang="pt-BR" sz="2000" dirty="0"/>
              <a:t>Acordo descumprido </a:t>
            </a:r>
            <a:r>
              <a:rPr lang="pt-BR" altLang="pt-BR" sz="2000" dirty="0">
                <a:sym typeface="Wingdings" pitchFamily="2" charset="2"/>
              </a:rPr>
              <a:t> impossibilidade de celebrar novo acordo por 3 anos.</a:t>
            </a:r>
            <a:endParaRPr lang="pt-BR" altLang="pt-BR" sz="2000" dirty="0"/>
          </a:p>
        </p:txBody>
      </p:sp>
    </p:spTree>
    <p:extLst>
      <p:ext uri="{BB962C8B-B14F-4D97-AF65-F5344CB8AC3E}">
        <p14:creationId xmlns:p14="http://schemas.microsoft.com/office/powerpoint/2010/main" val="16766735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6593EEC6-AB4A-4D9F-8CF9-455539E13822}"/>
              </a:ext>
            </a:extLst>
          </p:cNvPr>
          <p:cNvSpPr/>
          <p:nvPr/>
        </p:nvSpPr>
        <p:spPr>
          <a:xfrm>
            <a:off x="0" y="1240844"/>
            <a:ext cx="7437642" cy="81668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61BE184-B726-4B68-B837-A15B31E12FED}"/>
              </a:ext>
            </a:extLst>
          </p:cNvPr>
          <p:cNvSpPr txBox="1"/>
          <p:nvPr/>
        </p:nvSpPr>
        <p:spPr>
          <a:xfrm>
            <a:off x="83466" y="1408026"/>
            <a:ext cx="72707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Calibri" panose="020F0502020204030204" pitchFamily="34" charset="0"/>
              </a:rPr>
              <a:t>Acordos de Leniência – Estrutura Normativa Infralegal</a:t>
            </a:r>
          </a:p>
          <a:p>
            <a:endParaRPr lang="pt-BR" dirty="0"/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C404639C-78C8-4BE5-A02A-4395863D9B0E}"/>
              </a:ext>
            </a:extLst>
          </p:cNvPr>
          <p:cNvSpPr txBox="1">
            <a:spLocks/>
          </p:cNvSpPr>
          <p:nvPr/>
        </p:nvSpPr>
        <p:spPr>
          <a:xfrm>
            <a:off x="287832" y="2313872"/>
            <a:ext cx="9604434" cy="508003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000" b="1" u="sng" dirty="0">
                <a:solidFill>
                  <a:schemeClr val="accent2"/>
                </a:solidFill>
              </a:rPr>
              <a:t>Decreto nº 8.420, de 18/03/2015: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altLang="pt-BR" sz="2000" dirty="0"/>
              <a:t>Regulamenta a Lei nº 12.846/2013.</a:t>
            </a:r>
          </a:p>
          <a:p>
            <a:pPr marL="0" lvl="1" indent="0" algn="just">
              <a:buNone/>
              <a:defRPr/>
            </a:pPr>
            <a:r>
              <a:rPr lang="pt-BR" altLang="pt-BR" sz="2000" b="1" u="sng" dirty="0">
                <a:solidFill>
                  <a:schemeClr val="accent2"/>
                </a:solidFill>
              </a:rPr>
              <a:t>Portaria Interministerial CGU/AGU n° 2278, de 15/12/2016:</a:t>
            </a:r>
          </a:p>
          <a:p>
            <a:pPr marL="818954" lvl="2" indent="-377979" algn="just">
              <a:buFont typeface="Wingdings" panose="05000000000000000000" pitchFamily="2" charset="2"/>
              <a:buChar char="ü"/>
              <a:defRPr/>
            </a:pPr>
            <a:r>
              <a:rPr lang="pt-BR" altLang="pt-BR" sz="2000" dirty="0"/>
              <a:t>Define os procedimentos para celebração do acordo de leniência de que trata a Lei n° 12.846, de 1° de agosto de 2013, no âmbito do Ministério da Transparência e Controladoria-Geral da União e dispõe sobre a participação da Advocacia-Geral da União.</a:t>
            </a:r>
          </a:p>
          <a:p>
            <a:pPr marL="0" lvl="1" indent="0" algn="just">
              <a:buNone/>
              <a:defRPr/>
            </a:pPr>
            <a:r>
              <a:rPr lang="pt-BR" altLang="pt-BR" sz="2000" b="1" u="sng" dirty="0">
                <a:solidFill>
                  <a:schemeClr val="accent2"/>
                </a:solidFill>
              </a:rPr>
              <a:t>Portaria CGU nº 909, de 07/04/2015: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sz="2000" dirty="0"/>
              <a:t>Dispõe sobre a avaliação de programas de integridade de pessoas jurídicas.</a:t>
            </a:r>
            <a:endParaRPr lang="pt-BR" altLang="pt-BR" sz="2000" dirty="0"/>
          </a:p>
          <a:p>
            <a:pPr marL="0" lvl="1" indent="0" algn="just">
              <a:buNone/>
              <a:defRPr/>
            </a:pPr>
            <a:r>
              <a:rPr lang="pt-BR" altLang="pt-BR" sz="2000" b="1" u="sng" dirty="0">
                <a:solidFill>
                  <a:schemeClr val="accent2"/>
                </a:solidFill>
              </a:rPr>
              <a:t>Portaria CGU nº 910, de 07/04/2015: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sz="2000" dirty="0"/>
              <a:t>Define os procedimentos para apuração da responsabilidade administrativa e para celebração do acordo de leniência de que trata a Lei nº 12.846, de 1º de agosto de 2013.</a:t>
            </a:r>
          </a:p>
        </p:txBody>
      </p:sp>
    </p:spTree>
    <p:extLst>
      <p:ext uri="{BB962C8B-B14F-4D97-AF65-F5344CB8AC3E}">
        <p14:creationId xmlns:p14="http://schemas.microsoft.com/office/powerpoint/2010/main" val="1880860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161413" y="1586241"/>
            <a:ext cx="597549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>
                <a:solidFill>
                  <a:prstClr val="black"/>
                </a:solidFill>
                <a:latin typeface="Calibri"/>
              </a:rPr>
              <a:t>Muito obrigado!</a:t>
            </a:r>
          </a:p>
          <a:p>
            <a:endParaRPr lang="pt-BR" sz="2400" dirty="0">
              <a:solidFill>
                <a:prstClr val="black"/>
              </a:solidFill>
              <a:latin typeface="Calibri"/>
            </a:endParaRPr>
          </a:p>
          <a:p>
            <a:endParaRPr lang="pt-BR" sz="2400" dirty="0">
              <a:solidFill>
                <a:prstClr val="black"/>
              </a:solidFill>
              <a:latin typeface="Calibri"/>
            </a:endParaRPr>
          </a:p>
          <a:p>
            <a:pPr algn="ctr"/>
            <a:r>
              <a:rPr lang="pt-BR" sz="2800" b="1" dirty="0">
                <a:solidFill>
                  <a:prstClr val="black"/>
                </a:solidFill>
                <a:latin typeface="Calibri"/>
              </a:rPr>
              <a:t>Wagner de Campos Rosário</a:t>
            </a:r>
          </a:p>
          <a:p>
            <a:pPr algn="ctr"/>
            <a:r>
              <a:rPr lang="pt-BR" sz="2400" dirty="0">
                <a:solidFill>
                  <a:prstClr val="black"/>
                </a:solidFill>
                <a:latin typeface="Calibri"/>
              </a:rPr>
              <a:t>Ministro de Estado da Transparência e Controladoria-Geral da União - Substituto</a:t>
            </a:r>
          </a:p>
          <a:p>
            <a:pPr algn="ctr"/>
            <a:r>
              <a:rPr lang="pt-BR" sz="2400" dirty="0">
                <a:solidFill>
                  <a:prstClr val="black"/>
                </a:solidFill>
                <a:latin typeface="Calibri"/>
              </a:rPr>
              <a:t>E-mail: </a:t>
            </a:r>
            <a:r>
              <a:rPr lang="pt-BR" sz="2400" dirty="0">
                <a:solidFill>
                  <a:prstClr val="black"/>
                </a:solidFill>
                <a:latin typeface="Calibri"/>
                <a:hlinkClick r:id="rId2"/>
              </a:rPr>
              <a:t>gm.agenda@cgu.gov.br</a:t>
            </a:r>
            <a:endParaRPr lang="pt-BR" sz="2400" dirty="0">
              <a:solidFill>
                <a:prstClr val="black"/>
              </a:solidFill>
              <a:latin typeface="Calibri"/>
            </a:endParaRPr>
          </a:p>
          <a:p>
            <a:pPr algn="ctr"/>
            <a:r>
              <a:rPr lang="pt-BR" sz="2400" dirty="0">
                <a:solidFill>
                  <a:prstClr val="black"/>
                </a:solidFill>
                <a:latin typeface="Calibri"/>
              </a:rPr>
              <a:t>Telefone: +55 (61) 2020-7241/7242</a:t>
            </a:r>
          </a:p>
          <a:p>
            <a:endParaRPr lang="pt-BR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4D5510E-4F50-4914-9295-17789C2F91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998" y="5667154"/>
            <a:ext cx="3420319" cy="81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399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64054B0-5A9B-4EDC-A454-641D7992806E}"/>
              </a:ext>
            </a:extLst>
          </p:cNvPr>
          <p:cNvSpPr/>
          <p:nvPr/>
        </p:nvSpPr>
        <p:spPr>
          <a:xfrm>
            <a:off x="0" y="1002122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5ECD163-B5C0-471D-A537-A167234D0ED2}"/>
              </a:ext>
            </a:extLst>
          </p:cNvPr>
          <p:cNvSpPr txBox="1"/>
          <p:nvPr/>
        </p:nvSpPr>
        <p:spPr>
          <a:xfrm>
            <a:off x="83466" y="1115622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Calibri" panose="020F0502020204030204" pitchFamily="34" charset="0"/>
              </a:rPr>
              <a:t>Princípios da Governança Pública</a:t>
            </a:r>
          </a:p>
          <a:p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B896E23-1429-4FE5-8F03-777A703BE85B}"/>
              </a:ext>
            </a:extLst>
          </p:cNvPr>
          <p:cNvSpPr txBox="1"/>
          <p:nvPr/>
        </p:nvSpPr>
        <p:spPr>
          <a:xfrm>
            <a:off x="1554137" y="1832596"/>
            <a:ext cx="8656320" cy="5068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tx2">
                    <a:lumMod val="50000"/>
                  </a:schemeClr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Capacidade de resposta</a:t>
            </a:r>
          </a:p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accent2"/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Integridade</a:t>
            </a:r>
          </a:p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tx2">
                    <a:lumMod val="50000"/>
                  </a:schemeClr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Confiabilidade</a:t>
            </a:r>
          </a:p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tx2">
                    <a:lumMod val="50000"/>
                  </a:schemeClr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Melhoria regulatória</a:t>
            </a:r>
          </a:p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tx2">
                    <a:lumMod val="50000"/>
                  </a:schemeClr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Prestação de contas e responsabilidade</a:t>
            </a:r>
          </a:p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tx2">
                    <a:lumMod val="50000"/>
                  </a:schemeClr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Transparência</a:t>
            </a:r>
            <a:endParaRPr lang="pt-BR" sz="35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523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D71ADBF-49EC-437B-AABC-BC30BF7928C2}"/>
              </a:ext>
            </a:extLst>
          </p:cNvPr>
          <p:cNvSpPr txBox="1"/>
          <p:nvPr/>
        </p:nvSpPr>
        <p:spPr>
          <a:xfrm>
            <a:off x="986390" y="1268904"/>
            <a:ext cx="4439065" cy="5103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defRPr/>
            </a:pPr>
            <a:r>
              <a:rPr lang="pt-BR" sz="3000" b="1" dirty="0">
                <a:solidFill>
                  <a:srgbClr val="253A57"/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Integridade pública </a:t>
            </a:r>
            <a:r>
              <a:rPr lang="pt-BR" sz="3000" dirty="0">
                <a:solidFill>
                  <a:srgbClr val="253A57"/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refere-se ao alinhamento consistente e à adesão de valores, princípios</a:t>
            </a:r>
          </a:p>
          <a:p>
            <a:pPr lvl="0" algn="ctr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defRPr/>
            </a:pPr>
            <a:r>
              <a:rPr lang="pt-BR" sz="3000" dirty="0">
                <a:solidFill>
                  <a:srgbClr val="253A57"/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e normas éticas comuns para sustentar e priorizar o interesse público sobre os interesses privados no setor público.</a:t>
            </a:r>
            <a:endParaRPr kumimoji="0" lang="pt-BR" sz="3000" i="0" u="none" strike="noStrike" kern="1200" cap="none" spc="0" normalizeH="0" baseline="0" noProof="0" dirty="0">
              <a:ln>
                <a:noFill/>
              </a:ln>
              <a:solidFill>
                <a:srgbClr val="253A57"/>
              </a:solidFill>
              <a:effectLst/>
              <a:uLnTx/>
              <a:uFillTx/>
              <a:latin typeface="Gadugi" panose="020B0502040204020203" pitchFamily="34" charset="0"/>
              <a:ea typeface="DejaVu Sans"/>
              <a:cs typeface="Segoe UI" panose="020B0502040204020203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2A6C277-123E-431C-A6DC-AFA255F094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0" r="3634"/>
          <a:stretch/>
        </p:blipFill>
        <p:spPr>
          <a:xfrm>
            <a:off x="6380703" y="783771"/>
            <a:ext cx="5811297" cy="607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359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FD35BD1D-D32C-4246-84DE-CF90B49FC926}"/>
              </a:ext>
            </a:extLst>
          </p:cNvPr>
          <p:cNvSpPr txBox="1">
            <a:spLocks/>
          </p:cNvSpPr>
          <p:nvPr/>
        </p:nvSpPr>
        <p:spPr>
          <a:xfrm>
            <a:off x="1220403" y="1130349"/>
            <a:ext cx="9072000" cy="12621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chemeClr val="accent2"/>
                </a:solidFill>
              </a:rPr>
              <a:t>Programas de Integridade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686ED4DA-2BC5-48F5-AE85-9E952F3132A6}"/>
              </a:ext>
            </a:extLst>
          </p:cNvPr>
          <p:cNvSpPr/>
          <p:nvPr/>
        </p:nvSpPr>
        <p:spPr>
          <a:xfrm>
            <a:off x="0" y="2641456"/>
            <a:ext cx="7584831" cy="1031631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1F6E34F-3FA8-4877-AF48-BB5A3BD583C1}"/>
              </a:ext>
            </a:extLst>
          </p:cNvPr>
          <p:cNvSpPr txBox="1"/>
          <p:nvPr/>
        </p:nvSpPr>
        <p:spPr>
          <a:xfrm>
            <a:off x="265810" y="2721148"/>
            <a:ext cx="7033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>
                <a:solidFill>
                  <a:schemeClr val="bg1"/>
                </a:solidFill>
                <a:latin typeface="Eras Demi ITC" panose="020B0805030504020804" pitchFamily="34" charset="0"/>
              </a:rPr>
              <a:t>Foco na prevenção, detecção e remediação de fraudes e atos de corrupção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B7730C11-648F-4356-A9D8-7B19BCD75388}"/>
              </a:ext>
            </a:extLst>
          </p:cNvPr>
          <p:cNvSpPr/>
          <p:nvPr/>
        </p:nvSpPr>
        <p:spPr>
          <a:xfrm>
            <a:off x="-9682" y="3982663"/>
            <a:ext cx="7584831" cy="1479867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EA89D73D-CA4E-4CDE-A129-3094FE06648F}"/>
              </a:ext>
            </a:extLst>
          </p:cNvPr>
          <p:cNvSpPr/>
          <p:nvPr/>
        </p:nvSpPr>
        <p:spPr>
          <a:xfrm>
            <a:off x="0" y="5772106"/>
            <a:ext cx="7584831" cy="1031631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61896DE-4B7B-4D47-83EB-2494D9D0D939}"/>
              </a:ext>
            </a:extLst>
          </p:cNvPr>
          <p:cNvSpPr txBox="1"/>
          <p:nvPr/>
        </p:nvSpPr>
        <p:spPr>
          <a:xfrm>
            <a:off x="275492" y="4122431"/>
            <a:ext cx="7033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>
                <a:solidFill>
                  <a:schemeClr val="bg1"/>
                </a:solidFill>
                <a:latin typeface="Eras Demi ITC" panose="020B0805030504020804" pitchFamily="34" charset="0"/>
              </a:rPr>
              <a:t>Levantamento de riscos para a integridade e controles existentes, melhorias ou criação de controles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8EA4E33-B723-4710-B551-8FB134CED6D3}"/>
              </a:ext>
            </a:extLst>
          </p:cNvPr>
          <p:cNvSpPr txBox="1"/>
          <p:nvPr/>
        </p:nvSpPr>
        <p:spPr>
          <a:xfrm>
            <a:off x="275492" y="5872422"/>
            <a:ext cx="7033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>
                <a:solidFill>
                  <a:schemeClr val="bg1"/>
                </a:solidFill>
                <a:latin typeface="Eras Demi ITC" panose="020B0805030504020804" pitchFamily="34" charset="0"/>
              </a:rPr>
              <a:t>Adaptado para atender às especificidades de cada organização</a:t>
            </a:r>
          </a:p>
        </p:txBody>
      </p:sp>
    </p:spTree>
    <p:extLst>
      <p:ext uri="{BB962C8B-B14F-4D97-AF65-F5344CB8AC3E}">
        <p14:creationId xmlns:p14="http://schemas.microsoft.com/office/powerpoint/2010/main" val="159073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17252D2-9F38-434A-A92F-C546456A12DB}"/>
              </a:ext>
            </a:extLst>
          </p:cNvPr>
          <p:cNvSpPr/>
          <p:nvPr/>
        </p:nvSpPr>
        <p:spPr>
          <a:xfrm>
            <a:off x="387" y="1345173"/>
            <a:ext cx="7227131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2357251-FC87-41AF-BA2F-662B238E7C98}"/>
              </a:ext>
            </a:extLst>
          </p:cNvPr>
          <p:cNvSpPr txBox="1"/>
          <p:nvPr/>
        </p:nvSpPr>
        <p:spPr>
          <a:xfrm>
            <a:off x="83854" y="1450335"/>
            <a:ext cx="69557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Calibri" panose="020F0502020204030204" pitchFamily="34" charset="0"/>
              </a:rPr>
              <a:t>Decreto nº 9.203/2017 – Art. 19</a:t>
            </a:r>
          </a:p>
          <a:p>
            <a:endParaRPr lang="pt-BR" dirty="0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9AE79BC3-EB01-47B7-B960-9F046D7964EA}"/>
              </a:ext>
            </a:extLst>
          </p:cNvPr>
          <p:cNvSpPr/>
          <p:nvPr/>
        </p:nvSpPr>
        <p:spPr>
          <a:xfrm>
            <a:off x="1149007" y="2671898"/>
            <a:ext cx="3673378" cy="3566368"/>
          </a:xfrm>
          <a:prstGeom prst="ellipse">
            <a:avLst/>
          </a:prstGeom>
          <a:solidFill>
            <a:schemeClr val="accent5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77177A5-D02F-4757-8272-1FF03F561183}"/>
              </a:ext>
            </a:extLst>
          </p:cNvPr>
          <p:cNvSpPr txBox="1"/>
          <p:nvPr/>
        </p:nvSpPr>
        <p:spPr>
          <a:xfrm>
            <a:off x="1370126" y="3392532"/>
            <a:ext cx="32311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Eixos do Programa de Integridade</a:t>
            </a:r>
            <a:endParaRPr lang="pt-BR" sz="4000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DB5F376-9678-4C4B-8568-70385B366C7F}"/>
              </a:ext>
            </a:extLst>
          </p:cNvPr>
          <p:cNvSpPr txBox="1"/>
          <p:nvPr/>
        </p:nvSpPr>
        <p:spPr>
          <a:xfrm>
            <a:off x="5411776" y="2427682"/>
            <a:ext cx="5929603" cy="38779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pt-BR" sz="2000" b="1" dirty="0">
                <a:solidFill>
                  <a:schemeClr val="accent2"/>
                </a:solidFill>
                <a:latin typeface="Gadugi" panose="020B0502040204020203" pitchFamily="34" charset="0"/>
              </a:rPr>
              <a:t>Comprometimento e apoio da alta administração.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pt-BR" sz="2000" dirty="0">
                <a:latin typeface="Gadugi" panose="020B0502040204020203" pitchFamily="34" charset="0"/>
              </a:rPr>
              <a:t>Existência de unidade responsável pela implementação  no órgão ou na entidade.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pt-BR" sz="2000" dirty="0">
                <a:latin typeface="Gadugi" panose="020B0502040204020203" pitchFamily="34" charset="0"/>
              </a:rPr>
              <a:t>Análise, avaliação e gestão dos riscos associados ao tema da integridade.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pt-BR" sz="2000" dirty="0">
                <a:latin typeface="Gadugi" panose="020B0502040204020203" pitchFamily="34" charset="0"/>
              </a:rPr>
              <a:t>Monitoramento contínuo dos atributos do programa de integridade.</a:t>
            </a:r>
            <a:r>
              <a:rPr lang="pt-BR" sz="2400" dirty="0">
                <a:latin typeface="Gadugi" panose="020B0502040204020203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1462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16431479-31D8-4C9D-8DE0-0185F26205D2}"/>
              </a:ext>
            </a:extLst>
          </p:cNvPr>
          <p:cNvSpPr txBox="1"/>
          <p:nvPr/>
        </p:nvSpPr>
        <p:spPr>
          <a:xfrm>
            <a:off x="1582661" y="893924"/>
            <a:ext cx="88847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F47F40"/>
                </a:solidFill>
                <a:latin typeface="Calibri" panose="020F0502020204030204" pitchFamily="34" charset="0"/>
              </a:rPr>
              <a:t>Como concretizar o apoio e o comprometimento da alta direção?</a:t>
            </a:r>
          </a:p>
          <a:p>
            <a:endParaRPr lang="pt-BR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DD3D1C77-A558-4457-A9FC-908F64E280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8220882"/>
              </p:ext>
            </p:extLst>
          </p:nvPr>
        </p:nvGraphicFramePr>
        <p:xfrm>
          <a:off x="1734888" y="2136312"/>
          <a:ext cx="8580328" cy="4721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5434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A5248185-96C5-4AA0-B72B-AE054D71D40D}"/>
              </a:ext>
            </a:extLst>
          </p:cNvPr>
          <p:cNvSpPr/>
          <p:nvPr/>
        </p:nvSpPr>
        <p:spPr>
          <a:xfrm>
            <a:off x="2549631" y="934497"/>
            <a:ext cx="6344491" cy="5777802"/>
          </a:xfrm>
          <a:prstGeom prst="ellipse">
            <a:avLst/>
          </a:prstGeom>
          <a:solidFill>
            <a:srgbClr val="E2804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6520EF9-1452-4CD2-909B-FEABD921313F}"/>
              </a:ext>
            </a:extLst>
          </p:cNvPr>
          <p:cNvSpPr txBox="1"/>
          <p:nvPr/>
        </p:nvSpPr>
        <p:spPr>
          <a:xfrm>
            <a:off x="3165078" y="1645560"/>
            <a:ext cx="5274367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ll MT" panose="02020503060305020303" pitchFamily="18" charset="0"/>
                <a:ea typeface="DejaVu Sans"/>
                <a:cs typeface="Miriam" panose="020B0502050101010101" pitchFamily="34" charset="-79"/>
              </a:rPr>
              <a:t>Os programas de  integridade no setor público são </a:t>
            </a:r>
            <a:r>
              <a:rPr lang="pt-BR" sz="44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DejaVu Sans"/>
                <a:cs typeface="Miriam" panose="020B0502050101010101" pitchFamily="34" charset="-79"/>
              </a:rPr>
              <a:t>o</a:t>
            </a:r>
            <a:r>
              <a:rPr kumimoji="0" lang="pt-B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ll MT" panose="02020503060305020303" pitchFamily="18" charset="0"/>
                <a:ea typeface="DejaVu Sans"/>
                <a:cs typeface="Miriam" panose="020B0502050101010101" pitchFamily="34" charset="-79"/>
              </a:rPr>
              <a:t> primeiro passo para as organizações combaterem a corrupção.</a:t>
            </a:r>
          </a:p>
          <a:p>
            <a:pPr marL="0" marR="0" lvl="0" indent="0" algn="ct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" b="1" i="0" u="none" strike="noStrike" kern="1200" cap="none" spc="0" normalizeH="0" baseline="0" noProof="0" dirty="0">
              <a:ln>
                <a:noFill/>
              </a:ln>
              <a:solidFill>
                <a:srgbClr val="EBECEE"/>
              </a:solidFill>
              <a:effectLst/>
              <a:uLnTx/>
              <a:uFillTx/>
              <a:latin typeface="Berlin Sans FB Demi" panose="020E0802020502020306" pitchFamily="34" charset="0"/>
              <a:ea typeface="DejaVu Sans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07862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C62B7A5B-86E4-4C1B-A044-5CD9698196CC}"/>
              </a:ext>
            </a:extLst>
          </p:cNvPr>
          <p:cNvSpPr/>
          <p:nvPr/>
        </p:nvSpPr>
        <p:spPr>
          <a:xfrm>
            <a:off x="387" y="1231789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7CE1981-63FA-4D56-AB99-6BB9FFB807AA}"/>
              </a:ext>
            </a:extLst>
          </p:cNvPr>
          <p:cNvSpPr txBox="1"/>
          <p:nvPr/>
        </p:nvSpPr>
        <p:spPr>
          <a:xfrm>
            <a:off x="167320" y="1294770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Calibri" panose="020F0502020204030204" pitchFamily="34" charset="0"/>
              </a:rPr>
              <a:t>Como concretizar a integridade?</a:t>
            </a:r>
          </a:p>
          <a:p>
            <a:endParaRPr lang="pt-BR" dirty="0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703AB157-C7CD-427D-83E9-102B2B55ABD6}"/>
              </a:ext>
            </a:extLst>
          </p:cNvPr>
          <p:cNvGrpSpPr/>
          <p:nvPr/>
        </p:nvGrpSpPr>
        <p:grpSpPr>
          <a:xfrm>
            <a:off x="1249463" y="2613909"/>
            <a:ext cx="3799214" cy="3468508"/>
            <a:chOff x="5795909" y="3109005"/>
            <a:chExt cx="3915874" cy="3563816"/>
          </a:xfrm>
        </p:grpSpPr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B4BB70D0-B94F-4FF7-A524-D4D7FC6DA925}"/>
                </a:ext>
              </a:extLst>
            </p:cNvPr>
            <p:cNvSpPr/>
            <p:nvPr/>
          </p:nvSpPr>
          <p:spPr>
            <a:xfrm>
              <a:off x="5841297" y="3109005"/>
              <a:ext cx="3763108" cy="3563816"/>
            </a:xfrm>
            <a:prstGeom prst="ellipse">
              <a:avLst/>
            </a:prstGeom>
            <a:solidFill>
              <a:schemeClr val="accent5">
                <a:lumMod val="75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E0FD5448-2348-46AD-9374-DEB5B8FAF2C6}"/>
                </a:ext>
              </a:extLst>
            </p:cNvPr>
            <p:cNvSpPr txBox="1"/>
            <p:nvPr/>
          </p:nvSpPr>
          <p:spPr>
            <a:xfrm>
              <a:off x="5795909" y="4033772"/>
              <a:ext cx="3915874" cy="2039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500" b="1" dirty="0">
                  <a:solidFill>
                    <a:srgbClr val="F47F4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Organização </a:t>
              </a:r>
            </a:p>
            <a:p>
              <a:pPr algn="ctr"/>
              <a:r>
                <a:rPr lang="pt-BR" sz="3500" b="1" dirty="0">
                  <a:solidFill>
                    <a:srgbClr val="F47F4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das Estruturas </a:t>
              </a:r>
            </a:p>
            <a:p>
              <a:pPr algn="ctr"/>
              <a:r>
                <a:rPr lang="pt-BR" sz="3500" b="1" dirty="0">
                  <a:solidFill>
                    <a:srgbClr val="F47F4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de integridade</a:t>
              </a:r>
            </a:p>
            <a:p>
              <a:endParaRPr lang="pt-BR" dirty="0"/>
            </a:p>
          </p:txBody>
        </p:sp>
      </p:grp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88018E86-FE0E-43C1-B3B6-A7C5B8E9DE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0983471"/>
              </p:ext>
            </p:extLst>
          </p:nvPr>
        </p:nvGraphicFramePr>
        <p:xfrm>
          <a:off x="5886257" y="2370526"/>
          <a:ext cx="5398718" cy="4348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132088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1185</TotalTime>
  <Words>1093</Words>
  <Application>Microsoft Office PowerPoint</Application>
  <PresentationFormat>Widescreen</PresentationFormat>
  <Paragraphs>150</Paragraphs>
  <Slides>22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13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22</vt:i4>
      </vt:variant>
    </vt:vector>
  </HeadingPairs>
  <TitlesOfParts>
    <vt:vector size="38" baseType="lpstr">
      <vt:lpstr>Arial</vt:lpstr>
      <vt:lpstr>Bell MT</vt:lpstr>
      <vt:lpstr>Berlin Sans FB Demi</vt:lpstr>
      <vt:lpstr>Calibri</vt:lpstr>
      <vt:lpstr>Calibri Light</vt:lpstr>
      <vt:lpstr>DejaVu Sans</vt:lpstr>
      <vt:lpstr>Eras Demi ITC</vt:lpstr>
      <vt:lpstr>Eras Light ITC</vt:lpstr>
      <vt:lpstr>Gadugi</vt:lpstr>
      <vt:lpstr>Mangal</vt:lpstr>
      <vt:lpstr>Miriam</vt:lpstr>
      <vt:lpstr>Segoe UI</vt:lpstr>
      <vt:lpstr>Wingdings</vt:lpstr>
      <vt:lpstr>1_Tema do Office</vt:lpstr>
      <vt:lpstr>Tema do Office</vt:lpstr>
      <vt:lpstr>2_Tema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Paula Lima Mollhoff</dc:creator>
  <cp:lastModifiedBy>Ana Paula Lima Mollhoff</cp:lastModifiedBy>
  <cp:revision>17</cp:revision>
  <cp:lastPrinted>2018-05-04T12:25:06Z</cp:lastPrinted>
  <dcterms:created xsi:type="dcterms:W3CDTF">2018-05-03T18:46:51Z</dcterms:created>
  <dcterms:modified xsi:type="dcterms:W3CDTF">2018-05-04T14:32:02Z</dcterms:modified>
</cp:coreProperties>
</file>