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60" r:id="rId3"/>
    <p:sldId id="308" r:id="rId4"/>
    <p:sldId id="259" r:id="rId5"/>
    <p:sldId id="261" r:id="rId6"/>
    <p:sldId id="310" r:id="rId7"/>
    <p:sldId id="274" r:id="rId8"/>
    <p:sldId id="273" r:id="rId9"/>
    <p:sldId id="275" r:id="rId10"/>
    <p:sldId id="312" r:id="rId11"/>
    <p:sldId id="340" r:id="rId12"/>
    <p:sldId id="337" r:id="rId13"/>
    <p:sldId id="262" r:id="rId14"/>
    <p:sldId id="264" r:id="rId15"/>
    <p:sldId id="313" r:id="rId16"/>
    <p:sldId id="265" r:id="rId17"/>
    <p:sldId id="266" r:id="rId18"/>
    <p:sldId id="267" r:id="rId19"/>
    <p:sldId id="268" r:id="rId20"/>
    <p:sldId id="315" r:id="rId21"/>
    <p:sldId id="269" r:id="rId22"/>
    <p:sldId id="341" r:id="rId23"/>
    <p:sldId id="311" r:id="rId24"/>
    <p:sldId id="338" r:id="rId25"/>
    <p:sldId id="339" r:id="rId26"/>
    <p:sldId id="316" r:id="rId27"/>
    <p:sldId id="27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286" r:id="rId37"/>
    <p:sldId id="314" r:id="rId38"/>
    <p:sldId id="342" r:id="rId39"/>
    <p:sldId id="277" r:id="rId40"/>
    <p:sldId id="278" r:id="rId41"/>
    <p:sldId id="279" r:id="rId42"/>
    <p:sldId id="280" r:id="rId43"/>
    <p:sldId id="281" r:id="rId44"/>
    <p:sldId id="282" r:id="rId45"/>
    <p:sldId id="283" r:id="rId46"/>
    <p:sldId id="284" r:id="rId47"/>
    <p:sldId id="288" r:id="rId48"/>
    <p:sldId id="289" r:id="rId49"/>
    <p:sldId id="325" r:id="rId50"/>
    <p:sldId id="290" r:id="rId51"/>
    <p:sldId id="291" r:id="rId52"/>
    <p:sldId id="326" r:id="rId53"/>
    <p:sldId id="327" r:id="rId54"/>
    <p:sldId id="328" r:id="rId55"/>
    <p:sldId id="329" r:id="rId56"/>
    <p:sldId id="330" r:id="rId57"/>
    <p:sldId id="331" r:id="rId58"/>
    <p:sldId id="332" r:id="rId59"/>
    <p:sldId id="333" r:id="rId60"/>
    <p:sldId id="334" r:id="rId61"/>
    <p:sldId id="335" r:id="rId62"/>
    <p:sldId id="300" r:id="rId63"/>
    <p:sldId id="301" r:id="rId64"/>
    <p:sldId id="302" r:id="rId65"/>
    <p:sldId id="343" r:id="rId66"/>
    <p:sldId id="303" r:id="rId67"/>
    <p:sldId id="304" r:id="rId68"/>
    <p:sldId id="336" r:id="rId69"/>
    <p:sldId id="306" r:id="rId7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95" d="100"/>
          <a:sy n="95" d="100"/>
        </p:scale>
        <p:origin x="8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microsoft.com/office/2015/10/relationships/revisionInfo" Target="revisionInfo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uilhermegf\AppData\Local\Microsoft\Windows\Temporary%20Internet%20Files\Content.Outlook\33E1RDVU\C&#243;pia%20de%20GRA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fc-restrito\OPERA&#199;&#213;ES%20ESPECIAIS%20GABINETE\0-Administrativo\1%20-%20CONTROLE%20DE%20OPERA&#199;&#213;ES\Opera&#231;&#245;es%20em%20andamento%20-%20deflagradas%20-%20pris&#245;es%20e%20preju&#237;zo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fc-restrito\x\OPERA&#199;&#213;ES%20ESPECIAIS%20GABINETE\0-Administrativo\3%20-%20ORGANIZA&#199;&#195;O%20GSOPE\LEVANTAMENTOS%20REALIZADOS\OPERA&#199;&#213;ES%20%20AUTORIZADAS%20(EM%20ANDAMENTO)\Opera&#231;&#245;es%20por%20&#225;rea%20(%20junho%202015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'[Cópia de GRAFICOS.xlsx]Planilha1'!$F$44</c:f>
              <c:strCache>
                <c:ptCount val="1"/>
                <c:pt idx="0">
                  <c:v>Empresas que solicitaram acesso</c:v>
                </c:pt>
              </c:strCache>
            </c:strRef>
          </c:tx>
          <c:spPr>
            <a:solidFill>
              <a:schemeClr val="accent6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GRAFICOS.xlsx]Planilha1'!$H$44:$J$44</c:f>
              <c:numCache>
                <c:formatCode>General</c:formatCode>
                <c:ptCount val="3"/>
                <c:pt idx="0">
                  <c:v>97</c:v>
                </c:pt>
                <c:pt idx="1">
                  <c:v>195</c:v>
                </c:pt>
                <c:pt idx="2">
                  <c:v>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9-4DC5-9737-9DFBC5451CFA}"/>
            </c:ext>
          </c:extLst>
        </c:ser>
        <c:ser>
          <c:idx val="1"/>
          <c:order val="1"/>
          <c:tx>
            <c:strRef>
              <c:f>'[Cópia de GRAFICOS.xlsx]Planilha1'!$F$45</c:f>
              <c:strCache>
                <c:ptCount val="1"/>
                <c:pt idx="0">
                  <c:v>Empresas que finalizaram o questionário</c:v>
                </c:pt>
              </c:strCache>
            </c:strRef>
          </c:tx>
          <c:spPr>
            <a:solidFill>
              <a:schemeClr val="accent6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GRAFICOS.xlsx]Planilha1'!$H$45:$J$45</c:f>
              <c:numCache>
                <c:formatCode>General</c:formatCode>
                <c:ptCount val="3"/>
                <c:pt idx="0">
                  <c:v>56</c:v>
                </c:pt>
                <c:pt idx="1">
                  <c:v>91</c:v>
                </c:pt>
                <c:pt idx="2">
                  <c:v>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9-4DC5-9737-9DFBC5451CFA}"/>
            </c:ext>
          </c:extLst>
        </c:ser>
        <c:ser>
          <c:idx val="2"/>
          <c:order val="2"/>
          <c:tx>
            <c:strRef>
              <c:f>'[Cópia de GRAFICOS.xlsx]Planilha1'!$F$46</c:f>
              <c:strCache>
                <c:ptCount val="1"/>
                <c:pt idx="0">
                  <c:v>Empresas avaliadas</c:v>
                </c:pt>
              </c:strCache>
            </c:strRef>
          </c:tx>
          <c:spPr>
            <a:solidFill>
              <a:schemeClr val="accent6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GRAFICOS.xlsx]Planilha1'!$H$46:$J$46</c:f>
              <c:numCache>
                <c:formatCode>General</c:formatCode>
                <c:ptCount val="3"/>
                <c:pt idx="0">
                  <c:v>33</c:v>
                </c:pt>
                <c:pt idx="1">
                  <c:v>74</c:v>
                </c:pt>
                <c:pt idx="2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9-4DC5-9737-9DFBC5451CFA}"/>
            </c:ext>
          </c:extLst>
        </c:ser>
        <c:ser>
          <c:idx val="3"/>
          <c:order val="3"/>
          <c:tx>
            <c:strRef>
              <c:f>'[Cópia de GRAFICOS.xlsx]Planilha1'!$F$47</c:f>
              <c:strCache>
                <c:ptCount val="1"/>
                <c:pt idx="0">
                  <c:v>Empresas aprovadas</c:v>
                </c:pt>
              </c:strCache>
            </c:strRef>
          </c:tx>
          <c:spPr>
            <a:solidFill>
              <a:schemeClr val="accent6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00942D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'[Cópia de GRAFICOS.xlsx]Planilha1'!$H$43:$J$43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'[Cópia de GRAFICOS.xlsx]Planilha1'!$H$47:$J$47</c:f>
              <c:numCache>
                <c:formatCode>General</c:formatCode>
                <c:ptCount val="3"/>
                <c:pt idx="0">
                  <c:v>19</c:v>
                </c:pt>
                <c:pt idx="1">
                  <c:v>25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9-4DC5-9737-9DFBC5451C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402000592"/>
        <c:axId val="-474352480"/>
      </c:barChart>
      <c:catAx>
        <c:axId val="-40200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74352480"/>
        <c:crosses val="autoZero"/>
        <c:auto val="1"/>
        <c:lblAlgn val="ctr"/>
        <c:lblOffset val="100"/>
        <c:noMultiLvlLbl val="0"/>
      </c:catAx>
      <c:valAx>
        <c:axId val="-47435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-402000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032363345886101E-2"/>
          <c:y val="7.4678338527291804E-2"/>
          <c:w val="0.94977438534468905"/>
          <c:h val="0.8323285025989269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DEFLAGRADAS!$P$5</c:f>
              <c:strCache>
                <c:ptCount val="1"/>
              </c:strCache>
            </c:strRef>
          </c:tx>
          <c:spPr>
            <a:solidFill>
              <a:srgbClr val="00942D"/>
            </a:solidFill>
          </c:spPr>
          <c:invertIfNegative val="0"/>
          <c:dLbls>
            <c:dLbl>
              <c:idx val="0"/>
              <c:layout>
                <c:manualLayout>
                  <c:x val="3.9215686274509803E-3"/>
                  <c:y val="-4.637680312645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CE-4F2A-8336-64166FA37555}"/>
                </c:ext>
              </c:extLst>
            </c:dLbl>
            <c:dLbl>
              <c:idx val="1"/>
              <c:layout>
                <c:manualLayout>
                  <c:x val="0"/>
                  <c:y val="-4.637680312645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CE-4F2A-8336-64166FA37555}"/>
                </c:ext>
              </c:extLst>
            </c:dLbl>
            <c:dLbl>
              <c:idx val="2"/>
              <c:layout>
                <c:manualLayout>
                  <c:x val="9.9850753949873891E-4"/>
                  <c:y val="-9.27536062529077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CE-4F2A-8336-64166FA37555}"/>
                </c:ext>
              </c:extLst>
            </c:dLbl>
            <c:dLbl>
              <c:idx val="3"/>
              <c:layout>
                <c:manualLayout>
                  <c:x val="1.64005969842005E-3"/>
                  <c:y val="-2.3188766734905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CE-4F2A-8336-64166FA37555}"/>
                </c:ext>
              </c:extLst>
            </c:dLbl>
            <c:dLbl>
              <c:idx val="4"/>
              <c:layout>
                <c:manualLayout>
                  <c:x val="3.2799135402192402E-3"/>
                  <c:y val="-1.8551086422259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CE-4F2A-8336-64166FA37555}"/>
                </c:ext>
              </c:extLst>
            </c:dLbl>
            <c:dLbl>
              <c:idx val="5"/>
              <c:layout>
                <c:manualLayout>
                  <c:x val="9.9852140374951607E-4"/>
                  <c:y val="-3.2463762188517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CE-4F2A-8336-64166FA37555}"/>
                </c:ext>
              </c:extLst>
            </c:dLbl>
            <c:dLbl>
              <c:idx val="6"/>
              <c:layout>
                <c:manualLayout>
                  <c:x val="1.30718954248366E-3"/>
                  <c:y val="-3.2463762188517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FCE-4F2A-8336-64166FA37555}"/>
                </c:ext>
              </c:extLst>
            </c:dLbl>
            <c:dLbl>
              <c:idx val="7"/>
              <c:layout>
                <c:manualLayout>
                  <c:x val="2.45350429406098E-3"/>
                  <c:y val="-6.4927889548713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CE-4F2A-8336-64166FA37555}"/>
                </c:ext>
              </c:extLst>
            </c:dLbl>
            <c:dLbl>
              <c:idx val="8"/>
              <c:layout>
                <c:manualLayout>
                  <c:x val="9.1130431537013597E-4"/>
                  <c:y val="-6.95652046896808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FCE-4F2A-8336-64166FA37555}"/>
                </c:ext>
              </c:extLst>
            </c:dLbl>
            <c:dLbl>
              <c:idx val="9"/>
              <c:layout>
                <c:manualLayout>
                  <c:x val="2.40370676434219E-3"/>
                  <c:y val="-7.4202885002326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FCE-4F2A-8336-64166FA37555}"/>
                </c:ext>
              </c:extLst>
            </c:dLbl>
            <c:dLbl>
              <c:idx val="10"/>
              <c:layout>
                <c:manualLayout>
                  <c:x val="2.2665969310820301E-3"/>
                  <c:y val="-9.7391286565553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FCE-4F2A-8336-64166FA37555}"/>
                </c:ext>
              </c:extLst>
            </c:dLbl>
            <c:dLbl>
              <c:idx val="11"/>
              <c:layout>
                <c:manualLayout>
                  <c:x val="6.5079563217565397E-4"/>
                  <c:y val="-9.2753606252907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FCE-4F2A-8336-64166FA37555}"/>
                </c:ext>
              </c:extLst>
            </c:dLbl>
            <c:dLbl>
              <c:idx val="12"/>
              <c:layout>
                <c:manualLayout>
                  <c:x val="1.2923553936389099E-3"/>
                  <c:y val="-8.8115925940262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FCE-4F2A-8336-64166FA37555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r>
                      <a:rPr lang="en-US"/>
                      <a:t>60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FCE-4F2A-8336-64166FA375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baseline="0">
                    <a:solidFill>
                      <a:schemeClr val="bg1"/>
                    </a:solidFill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DEFLAGRADAS!$S$4:$AG$4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DEFLAGRADAS!$S$5:$AG$5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13</c:v>
                </c:pt>
                <c:pt idx="6">
                  <c:v>12</c:v>
                </c:pt>
                <c:pt idx="7">
                  <c:v>26</c:v>
                </c:pt>
                <c:pt idx="8">
                  <c:v>25</c:v>
                </c:pt>
                <c:pt idx="9">
                  <c:v>26</c:v>
                </c:pt>
                <c:pt idx="10">
                  <c:v>21</c:v>
                </c:pt>
                <c:pt idx="11">
                  <c:v>21</c:v>
                </c:pt>
                <c:pt idx="12">
                  <c:v>32</c:v>
                </c:pt>
                <c:pt idx="13">
                  <c:v>53</c:v>
                </c:pt>
                <c:pt idx="14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FCE-4F2A-8336-64166FA375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308179664"/>
        <c:axId val="-308177616"/>
        <c:axId val="0"/>
      </c:bar3DChart>
      <c:catAx>
        <c:axId val="-30817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308177616"/>
        <c:crosses val="autoZero"/>
        <c:auto val="1"/>
        <c:lblAlgn val="ctr"/>
        <c:lblOffset val="100"/>
        <c:noMultiLvlLbl val="0"/>
      </c:catAx>
      <c:valAx>
        <c:axId val="-308177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308179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092372986280899"/>
          <c:y val="8.0025510903170699E-2"/>
          <c:w val="0.58377522481820898"/>
          <c:h val="0.69923955690753004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explosion val="6"/>
            <c:spPr>
              <a:solidFill>
                <a:srgbClr val="99CCFF"/>
              </a:solidFill>
              <a:ln>
                <a:solidFill>
                  <a:srgbClr val="91A8D1"/>
                </a:solidFill>
              </a:ln>
              <a:effectLst/>
              <a:sp3d>
                <a:contourClr>
                  <a:srgbClr val="91A8D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0D1-4FBA-9BDA-3D61F8EA5714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0D1-4FBA-9BDA-3D61F8EA5714}"/>
              </c:ext>
            </c:extLst>
          </c:dPt>
          <c:dPt>
            <c:idx val="2"/>
            <c:bubble3D val="0"/>
            <c:spPr>
              <a:solidFill>
                <a:srgbClr val="16275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80D1-4FBA-9BDA-3D61F8EA5714}"/>
              </c:ext>
            </c:extLst>
          </c:dPt>
          <c:dPt>
            <c:idx val="3"/>
            <c:bubble3D val="0"/>
            <c:spPr>
              <a:solidFill>
                <a:srgbClr val="0A6637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80D1-4FBA-9BDA-3D61F8EA5714}"/>
              </c:ext>
            </c:extLst>
          </c:dPt>
          <c:dLbls>
            <c:dLbl>
              <c:idx val="0"/>
              <c:layout>
                <c:manualLayout>
                  <c:x val="-0.132526188178299"/>
                  <c:y val="6.1101945546018603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SAÚDE</a:t>
                    </a:r>
                    <a:r>
                      <a:rPr lang="en-US" sz="1600" b="1" baseline="0">
                        <a:solidFill>
                          <a:schemeClr val="bg1"/>
                        </a:solidFill>
                      </a:rPr>
                      <a:t> 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30%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D1-4FBA-9BDA-3D61F8EA5714}"/>
                </c:ext>
              </c:extLst>
            </c:dLbl>
            <c:dLbl>
              <c:idx val="1"/>
              <c:layout>
                <c:manualLayout>
                  <c:x val="-0.13388353976702799"/>
                  <c:y val="-0.17707778682998099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14%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D1-4FBA-9BDA-3D61F8EA5714}"/>
                </c:ext>
              </c:extLst>
            </c:dLbl>
            <c:dLbl>
              <c:idx val="2"/>
              <c:layout>
                <c:manualLayout>
                  <c:x val="0.13602293085912801"/>
                  <c:y val="-0.25847588048313103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SAÚDE/EDUCAÇÃO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23%</a:t>
                    </a:r>
                    <a:endParaRPr lang="en-US" sz="160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0D1-4FBA-9BDA-3D61F8EA5714}"/>
                </c:ext>
              </c:extLst>
            </c:dLbl>
            <c:dLbl>
              <c:idx val="3"/>
              <c:layout>
                <c:manualLayout>
                  <c:x val="0.173881990760687"/>
                  <c:y val="7.0776515123039202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DEMAIS</a:t>
                    </a:r>
                    <a:r>
                      <a:rPr lang="en-US" sz="1600" b="1" baseline="0">
                        <a:solidFill>
                          <a:schemeClr val="bg1"/>
                        </a:solidFill>
                      </a:rPr>
                      <a:t> ÁREAS</a:t>
                    </a:r>
                  </a:p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sz="1600" b="1">
                        <a:solidFill>
                          <a:schemeClr val="bg1"/>
                        </a:solidFill>
                      </a:rPr>
                      <a:t>33%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0D1-4FBA-9BDA-3D61F8EA57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Plan1!$E$180:$H$180</c:f>
              <c:strCache>
                <c:ptCount val="4"/>
                <c:pt idx="0">
                  <c:v>Saúde</c:v>
                </c:pt>
                <c:pt idx="1">
                  <c:v>Educação</c:v>
                </c:pt>
                <c:pt idx="2">
                  <c:v>Sáude/Educação</c:v>
                </c:pt>
                <c:pt idx="3">
                  <c:v>Demais Áreas</c:v>
                </c:pt>
              </c:strCache>
            </c:strRef>
          </c:cat>
          <c:val>
            <c:numRef>
              <c:f>Plan1!$E$181:$H$181</c:f>
              <c:numCache>
                <c:formatCode>General</c:formatCode>
                <c:ptCount val="4"/>
                <c:pt idx="0">
                  <c:v>53</c:v>
                </c:pt>
                <c:pt idx="1">
                  <c:v>24</c:v>
                </c:pt>
                <c:pt idx="2">
                  <c:v>41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0D1-4FBA-9BDA-3D61F8EA57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11D360-09B6-E148-9331-9D2C9D64349B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77795F47-D73B-8C42-9EA7-7245F8F253ED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Prevenir</a:t>
          </a:r>
        </a:p>
      </dgm:t>
    </dgm:pt>
    <dgm:pt modelId="{65F71C13-4CDE-1643-AD3D-859D7ABBB081}" type="parTrans" cxnId="{A9369DFB-0FFD-414F-85D8-F488DD77BD97}">
      <dgm:prSet/>
      <dgm:spPr/>
      <dgm:t>
        <a:bodyPr/>
        <a:lstStyle/>
        <a:p>
          <a:endParaRPr lang="pt-BR"/>
        </a:p>
      </dgm:t>
    </dgm:pt>
    <dgm:pt modelId="{02A5155D-F882-F141-8322-3FDFC3658983}" type="sibTrans" cxnId="{A9369DFB-0FFD-414F-85D8-F488DD77BD97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16EFBFAB-50BB-644D-8574-099DA4123BD8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Detectar</a:t>
          </a:r>
        </a:p>
      </dgm:t>
    </dgm:pt>
    <dgm:pt modelId="{C2374B79-BAB7-B44E-8F61-93B3489C474F}" type="parTrans" cxnId="{9629E5B8-42AD-CC4B-91C3-2166029FEE23}">
      <dgm:prSet/>
      <dgm:spPr/>
      <dgm:t>
        <a:bodyPr/>
        <a:lstStyle/>
        <a:p>
          <a:endParaRPr lang="pt-BR"/>
        </a:p>
      </dgm:t>
    </dgm:pt>
    <dgm:pt modelId="{BF55D0D8-96FF-774E-8445-AAE062CF9AF5}" type="sibTrans" cxnId="{9629E5B8-42AD-CC4B-91C3-2166029FEE23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F64BCCD4-254D-D94B-8DA9-20429FE7DAFC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Sancionar</a:t>
          </a:r>
        </a:p>
      </dgm:t>
    </dgm:pt>
    <dgm:pt modelId="{18A17F32-D08B-7348-941A-62E9A2F518EB}" type="parTrans" cxnId="{564CD58D-6649-144F-8780-8565AAA9DE40}">
      <dgm:prSet/>
      <dgm:spPr/>
      <dgm:t>
        <a:bodyPr/>
        <a:lstStyle/>
        <a:p>
          <a:endParaRPr lang="pt-BR"/>
        </a:p>
      </dgm:t>
    </dgm:pt>
    <dgm:pt modelId="{B8084714-143F-0B4F-9C8C-51BB59199FE9}" type="sibTrans" cxnId="{564CD58D-6649-144F-8780-8565AAA9DE40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pt-BR"/>
        </a:p>
      </dgm:t>
    </dgm:pt>
    <dgm:pt modelId="{DA3558FA-21C1-214E-9DE4-C172F061CA9C}" type="pres">
      <dgm:prSet presAssocID="{AE11D360-09B6-E148-9331-9D2C9D64349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7BBA882-8F79-AC4A-9459-70104333C0DC}" type="pres">
      <dgm:prSet presAssocID="{77795F47-D73B-8C42-9EA7-7245F8F253ED}" presName="gear1" presStyleLbl="node1" presStyleIdx="0" presStyleCnt="3">
        <dgm:presLayoutVars>
          <dgm:chMax val="1"/>
          <dgm:bulletEnabled val="1"/>
        </dgm:presLayoutVars>
      </dgm:prSet>
      <dgm:spPr/>
    </dgm:pt>
    <dgm:pt modelId="{97132C48-499E-7942-A91C-89336CC61479}" type="pres">
      <dgm:prSet presAssocID="{77795F47-D73B-8C42-9EA7-7245F8F253ED}" presName="gear1srcNode" presStyleLbl="node1" presStyleIdx="0" presStyleCnt="3"/>
      <dgm:spPr/>
    </dgm:pt>
    <dgm:pt modelId="{C1364155-8141-B047-AD3D-BE912DE5C4A5}" type="pres">
      <dgm:prSet presAssocID="{77795F47-D73B-8C42-9EA7-7245F8F253ED}" presName="gear1dstNode" presStyleLbl="node1" presStyleIdx="0" presStyleCnt="3"/>
      <dgm:spPr/>
    </dgm:pt>
    <dgm:pt modelId="{D892A054-80C1-2349-893A-7F3ACC46EA95}" type="pres">
      <dgm:prSet presAssocID="{16EFBFAB-50BB-644D-8574-099DA4123BD8}" presName="gear2" presStyleLbl="node1" presStyleIdx="1" presStyleCnt="3">
        <dgm:presLayoutVars>
          <dgm:chMax val="1"/>
          <dgm:bulletEnabled val="1"/>
        </dgm:presLayoutVars>
      </dgm:prSet>
      <dgm:spPr/>
    </dgm:pt>
    <dgm:pt modelId="{197BA688-6A3D-E040-94D2-189200893D18}" type="pres">
      <dgm:prSet presAssocID="{16EFBFAB-50BB-644D-8574-099DA4123BD8}" presName="gear2srcNode" presStyleLbl="node1" presStyleIdx="1" presStyleCnt="3"/>
      <dgm:spPr/>
    </dgm:pt>
    <dgm:pt modelId="{9FA0066E-41B5-A24D-982E-C06051D1FD04}" type="pres">
      <dgm:prSet presAssocID="{16EFBFAB-50BB-644D-8574-099DA4123BD8}" presName="gear2dstNode" presStyleLbl="node1" presStyleIdx="1" presStyleCnt="3"/>
      <dgm:spPr/>
    </dgm:pt>
    <dgm:pt modelId="{F22890AC-F530-6042-B71C-CC7D71C10FE0}" type="pres">
      <dgm:prSet presAssocID="{F64BCCD4-254D-D94B-8DA9-20429FE7DAFC}" presName="gear3" presStyleLbl="node1" presStyleIdx="2" presStyleCnt="3"/>
      <dgm:spPr/>
    </dgm:pt>
    <dgm:pt modelId="{11243C98-D9AE-6043-9E5D-45F0DD8CC4AD}" type="pres">
      <dgm:prSet presAssocID="{F64BCCD4-254D-D94B-8DA9-20429FE7DAFC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507ACF4-0032-FA49-B012-A63C8C1F124A}" type="pres">
      <dgm:prSet presAssocID="{F64BCCD4-254D-D94B-8DA9-20429FE7DAFC}" presName="gear3srcNode" presStyleLbl="node1" presStyleIdx="2" presStyleCnt="3"/>
      <dgm:spPr/>
    </dgm:pt>
    <dgm:pt modelId="{B4FAB196-702C-F545-B250-771874E8BE45}" type="pres">
      <dgm:prSet presAssocID="{F64BCCD4-254D-D94B-8DA9-20429FE7DAFC}" presName="gear3dstNode" presStyleLbl="node1" presStyleIdx="2" presStyleCnt="3"/>
      <dgm:spPr/>
    </dgm:pt>
    <dgm:pt modelId="{1B71BB54-F809-7A4C-9CBC-C3A742B4EDF6}" type="pres">
      <dgm:prSet presAssocID="{02A5155D-F882-F141-8322-3FDFC3658983}" presName="connector1" presStyleLbl="sibTrans2D1" presStyleIdx="0" presStyleCnt="3"/>
      <dgm:spPr/>
    </dgm:pt>
    <dgm:pt modelId="{F1D8B1A2-7003-034C-B516-9769A378D6BF}" type="pres">
      <dgm:prSet presAssocID="{BF55D0D8-96FF-774E-8445-AAE062CF9AF5}" presName="connector2" presStyleLbl="sibTrans2D1" presStyleIdx="1" presStyleCnt="3"/>
      <dgm:spPr/>
    </dgm:pt>
    <dgm:pt modelId="{EF69F0A8-D828-7949-83C8-1F0218E28EB1}" type="pres">
      <dgm:prSet presAssocID="{B8084714-143F-0B4F-9C8C-51BB59199FE9}" presName="connector3" presStyleLbl="sibTrans2D1" presStyleIdx="2" presStyleCnt="3"/>
      <dgm:spPr/>
    </dgm:pt>
  </dgm:ptLst>
  <dgm:cxnLst>
    <dgm:cxn modelId="{D6277E05-09C5-BE4F-9BF5-10EFCF0AB360}" type="presOf" srcId="{77795F47-D73B-8C42-9EA7-7245F8F253ED}" destId="{C1364155-8141-B047-AD3D-BE912DE5C4A5}" srcOrd="2" destOrd="0" presId="urn:microsoft.com/office/officeart/2005/8/layout/gear1"/>
    <dgm:cxn modelId="{4854971E-A35E-724D-A93C-AD0D8678412B}" type="presOf" srcId="{77795F47-D73B-8C42-9EA7-7245F8F253ED}" destId="{97132C48-499E-7942-A91C-89336CC61479}" srcOrd="1" destOrd="0" presId="urn:microsoft.com/office/officeart/2005/8/layout/gear1"/>
    <dgm:cxn modelId="{37D28C24-E144-7C43-A9E5-B0D771E0D20E}" type="presOf" srcId="{02A5155D-F882-F141-8322-3FDFC3658983}" destId="{1B71BB54-F809-7A4C-9CBC-C3A742B4EDF6}" srcOrd="0" destOrd="0" presId="urn:microsoft.com/office/officeart/2005/8/layout/gear1"/>
    <dgm:cxn modelId="{45C66E28-ADC3-E14B-8CF2-F00859C8D377}" type="presOf" srcId="{16EFBFAB-50BB-644D-8574-099DA4123BD8}" destId="{197BA688-6A3D-E040-94D2-189200893D18}" srcOrd="1" destOrd="0" presId="urn:microsoft.com/office/officeart/2005/8/layout/gear1"/>
    <dgm:cxn modelId="{B91B5A42-818A-6546-93C9-045218B8695D}" type="presOf" srcId="{F64BCCD4-254D-D94B-8DA9-20429FE7DAFC}" destId="{9507ACF4-0032-FA49-B012-A63C8C1F124A}" srcOrd="2" destOrd="0" presId="urn:microsoft.com/office/officeart/2005/8/layout/gear1"/>
    <dgm:cxn modelId="{D900864F-0CD6-8F4E-892B-29ED823558F3}" type="presOf" srcId="{16EFBFAB-50BB-644D-8574-099DA4123BD8}" destId="{9FA0066E-41B5-A24D-982E-C06051D1FD04}" srcOrd="2" destOrd="0" presId="urn:microsoft.com/office/officeart/2005/8/layout/gear1"/>
    <dgm:cxn modelId="{238CCB76-6F35-2445-A6A4-456C5442C66A}" type="presOf" srcId="{16EFBFAB-50BB-644D-8574-099DA4123BD8}" destId="{D892A054-80C1-2349-893A-7F3ACC46EA95}" srcOrd="0" destOrd="0" presId="urn:microsoft.com/office/officeart/2005/8/layout/gear1"/>
    <dgm:cxn modelId="{3DB0208B-EF90-5B47-B5EA-B36F29753D00}" type="presOf" srcId="{77795F47-D73B-8C42-9EA7-7245F8F253ED}" destId="{87BBA882-8F79-AC4A-9459-70104333C0DC}" srcOrd="0" destOrd="0" presId="urn:microsoft.com/office/officeart/2005/8/layout/gear1"/>
    <dgm:cxn modelId="{564CD58D-6649-144F-8780-8565AAA9DE40}" srcId="{AE11D360-09B6-E148-9331-9D2C9D64349B}" destId="{F64BCCD4-254D-D94B-8DA9-20429FE7DAFC}" srcOrd="2" destOrd="0" parTransId="{18A17F32-D08B-7348-941A-62E9A2F518EB}" sibTransId="{B8084714-143F-0B4F-9C8C-51BB59199FE9}"/>
    <dgm:cxn modelId="{90C03790-C056-EF4B-8B9F-8E2CE4726AB4}" type="presOf" srcId="{BF55D0D8-96FF-774E-8445-AAE062CF9AF5}" destId="{F1D8B1A2-7003-034C-B516-9769A378D6BF}" srcOrd="0" destOrd="0" presId="urn:microsoft.com/office/officeart/2005/8/layout/gear1"/>
    <dgm:cxn modelId="{6B6C1C9B-E8F2-B84A-8008-256194618873}" type="presOf" srcId="{F64BCCD4-254D-D94B-8DA9-20429FE7DAFC}" destId="{11243C98-D9AE-6043-9E5D-45F0DD8CC4AD}" srcOrd="1" destOrd="0" presId="urn:microsoft.com/office/officeart/2005/8/layout/gear1"/>
    <dgm:cxn modelId="{52A0C5B0-05E6-B246-AF8A-E70043CC1DF1}" type="presOf" srcId="{F64BCCD4-254D-D94B-8DA9-20429FE7DAFC}" destId="{F22890AC-F530-6042-B71C-CC7D71C10FE0}" srcOrd="0" destOrd="0" presId="urn:microsoft.com/office/officeart/2005/8/layout/gear1"/>
    <dgm:cxn modelId="{9629E5B8-42AD-CC4B-91C3-2166029FEE23}" srcId="{AE11D360-09B6-E148-9331-9D2C9D64349B}" destId="{16EFBFAB-50BB-644D-8574-099DA4123BD8}" srcOrd="1" destOrd="0" parTransId="{C2374B79-BAB7-B44E-8F61-93B3489C474F}" sibTransId="{BF55D0D8-96FF-774E-8445-AAE062CF9AF5}"/>
    <dgm:cxn modelId="{A00070EC-273D-CC4F-90C1-6CAEB8E77518}" type="presOf" srcId="{F64BCCD4-254D-D94B-8DA9-20429FE7DAFC}" destId="{B4FAB196-702C-F545-B250-771874E8BE45}" srcOrd="3" destOrd="0" presId="urn:microsoft.com/office/officeart/2005/8/layout/gear1"/>
    <dgm:cxn modelId="{EDBF37F4-3666-6542-A1F3-7323CA9116D8}" type="presOf" srcId="{B8084714-143F-0B4F-9C8C-51BB59199FE9}" destId="{EF69F0A8-D828-7949-83C8-1F0218E28EB1}" srcOrd="0" destOrd="0" presId="urn:microsoft.com/office/officeart/2005/8/layout/gear1"/>
    <dgm:cxn modelId="{A9369DFB-0FFD-414F-85D8-F488DD77BD97}" srcId="{AE11D360-09B6-E148-9331-9D2C9D64349B}" destId="{77795F47-D73B-8C42-9EA7-7245F8F253ED}" srcOrd="0" destOrd="0" parTransId="{65F71C13-4CDE-1643-AD3D-859D7ABBB081}" sibTransId="{02A5155D-F882-F141-8322-3FDFC3658983}"/>
    <dgm:cxn modelId="{B28D62FE-9614-6C4C-8B81-76F2CD5FAA82}" type="presOf" srcId="{AE11D360-09B6-E148-9331-9D2C9D64349B}" destId="{DA3558FA-21C1-214E-9DE4-C172F061CA9C}" srcOrd="0" destOrd="0" presId="urn:microsoft.com/office/officeart/2005/8/layout/gear1"/>
    <dgm:cxn modelId="{C71AB500-BD7C-774E-8F27-75094DE9A4E3}" type="presParOf" srcId="{DA3558FA-21C1-214E-9DE4-C172F061CA9C}" destId="{87BBA882-8F79-AC4A-9459-70104333C0DC}" srcOrd="0" destOrd="0" presId="urn:microsoft.com/office/officeart/2005/8/layout/gear1"/>
    <dgm:cxn modelId="{5D4A7848-A863-2844-AE92-3101CBB9FE74}" type="presParOf" srcId="{DA3558FA-21C1-214E-9DE4-C172F061CA9C}" destId="{97132C48-499E-7942-A91C-89336CC61479}" srcOrd="1" destOrd="0" presId="urn:microsoft.com/office/officeart/2005/8/layout/gear1"/>
    <dgm:cxn modelId="{29950EDE-7C6C-8B4C-A6FD-E518D974C371}" type="presParOf" srcId="{DA3558FA-21C1-214E-9DE4-C172F061CA9C}" destId="{C1364155-8141-B047-AD3D-BE912DE5C4A5}" srcOrd="2" destOrd="0" presId="urn:microsoft.com/office/officeart/2005/8/layout/gear1"/>
    <dgm:cxn modelId="{CE1FA3E0-65C0-9449-AA34-07AE5194347A}" type="presParOf" srcId="{DA3558FA-21C1-214E-9DE4-C172F061CA9C}" destId="{D892A054-80C1-2349-893A-7F3ACC46EA95}" srcOrd="3" destOrd="0" presId="urn:microsoft.com/office/officeart/2005/8/layout/gear1"/>
    <dgm:cxn modelId="{B51A891D-BDF2-7448-86B7-17D3AE1DB8A7}" type="presParOf" srcId="{DA3558FA-21C1-214E-9DE4-C172F061CA9C}" destId="{197BA688-6A3D-E040-94D2-189200893D18}" srcOrd="4" destOrd="0" presId="urn:microsoft.com/office/officeart/2005/8/layout/gear1"/>
    <dgm:cxn modelId="{1E64416B-1EF9-1942-85F1-211C6BCE76D3}" type="presParOf" srcId="{DA3558FA-21C1-214E-9DE4-C172F061CA9C}" destId="{9FA0066E-41B5-A24D-982E-C06051D1FD04}" srcOrd="5" destOrd="0" presId="urn:microsoft.com/office/officeart/2005/8/layout/gear1"/>
    <dgm:cxn modelId="{E8215899-0747-B84E-93D9-E84E47737E03}" type="presParOf" srcId="{DA3558FA-21C1-214E-9DE4-C172F061CA9C}" destId="{F22890AC-F530-6042-B71C-CC7D71C10FE0}" srcOrd="6" destOrd="0" presId="urn:microsoft.com/office/officeart/2005/8/layout/gear1"/>
    <dgm:cxn modelId="{2D8D32A4-FFC5-4640-BF7C-BB8393517162}" type="presParOf" srcId="{DA3558FA-21C1-214E-9DE4-C172F061CA9C}" destId="{11243C98-D9AE-6043-9E5D-45F0DD8CC4AD}" srcOrd="7" destOrd="0" presId="urn:microsoft.com/office/officeart/2005/8/layout/gear1"/>
    <dgm:cxn modelId="{8CE7628D-BA53-3246-BBA5-1BF8D4F7A073}" type="presParOf" srcId="{DA3558FA-21C1-214E-9DE4-C172F061CA9C}" destId="{9507ACF4-0032-FA49-B012-A63C8C1F124A}" srcOrd="8" destOrd="0" presId="urn:microsoft.com/office/officeart/2005/8/layout/gear1"/>
    <dgm:cxn modelId="{0085D895-8400-5F4E-9D7B-40CCF827EDC2}" type="presParOf" srcId="{DA3558FA-21C1-214E-9DE4-C172F061CA9C}" destId="{B4FAB196-702C-F545-B250-771874E8BE45}" srcOrd="9" destOrd="0" presId="urn:microsoft.com/office/officeart/2005/8/layout/gear1"/>
    <dgm:cxn modelId="{264F4FC5-23AE-0145-BF8E-29CF0E5A4275}" type="presParOf" srcId="{DA3558FA-21C1-214E-9DE4-C172F061CA9C}" destId="{1B71BB54-F809-7A4C-9CBC-C3A742B4EDF6}" srcOrd="10" destOrd="0" presId="urn:microsoft.com/office/officeart/2005/8/layout/gear1"/>
    <dgm:cxn modelId="{9326E798-3D63-F145-A76F-34EDD1E07910}" type="presParOf" srcId="{DA3558FA-21C1-214E-9DE4-C172F061CA9C}" destId="{F1D8B1A2-7003-034C-B516-9769A378D6BF}" srcOrd="11" destOrd="0" presId="urn:microsoft.com/office/officeart/2005/8/layout/gear1"/>
    <dgm:cxn modelId="{2273FAEA-16A9-2E41-BA58-E261C01B3665}" type="presParOf" srcId="{DA3558FA-21C1-214E-9DE4-C172F061CA9C}" destId="{EF69F0A8-D828-7949-83C8-1F0218E28EB1}" srcOrd="12" destOrd="0" presId="urn:microsoft.com/office/officeart/2005/8/layout/gear1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BA882-8F79-AC4A-9459-70104333C0DC}">
      <dsp:nvSpPr>
        <dsp:cNvPr id="0" name=""/>
        <dsp:cNvSpPr/>
      </dsp:nvSpPr>
      <dsp:spPr>
        <a:xfrm>
          <a:off x="3842479" y="2584463"/>
          <a:ext cx="3158789" cy="3158789"/>
        </a:xfrm>
        <a:prstGeom prst="gear9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 dirty="0">
              <a:solidFill>
                <a:schemeClr val="bg1"/>
              </a:solidFill>
            </a:rPr>
            <a:t>Prevenir</a:t>
          </a:r>
        </a:p>
      </dsp:txBody>
      <dsp:txXfrm>
        <a:off x="4477536" y="3324394"/>
        <a:ext cx="1888675" cy="1623683"/>
      </dsp:txXfrm>
    </dsp:sp>
    <dsp:sp modelId="{D892A054-80C1-2349-893A-7F3ACC46EA95}">
      <dsp:nvSpPr>
        <dsp:cNvPr id="0" name=""/>
        <dsp:cNvSpPr/>
      </dsp:nvSpPr>
      <dsp:spPr>
        <a:xfrm>
          <a:off x="2004638" y="1837840"/>
          <a:ext cx="2297301" cy="2297301"/>
        </a:xfrm>
        <a:prstGeom prst="gear6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 dirty="0">
              <a:solidFill>
                <a:schemeClr val="bg1"/>
              </a:solidFill>
            </a:rPr>
            <a:t>Detectar</a:t>
          </a:r>
        </a:p>
      </dsp:txBody>
      <dsp:txXfrm>
        <a:off x="2582990" y="2419688"/>
        <a:ext cx="1140597" cy="1133605"/>
      </dsp:txXfrm>
    </dsp:sp>
    <dsp:sp modelId="{F22890AC-F530-6042-B71C-CC7D71C10FE0}">
      <dsp:nvSpPr>
        <dsp:cNvPr id="0" name=""/>
        <dsp:cNvSpPr/>
      </dsp:nvSpPr>
      <dsp:spPr>
        <a:xfrm rot="20700000">
          <a:off x="3291361" y="252937"/>
          <a:ext cx="2250886" cy="2250886"/>
        </a:xfrm>
        <a:prstGeom prst="gear6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 dirty="0">
              <a:solidFill>
                <a:schemeClr val="bg1"/>
              </a:solidFill>
            </a:rPr>
            <a:t>Sancionar</a:t>
          </a:r>
        </a:p>
      </dsp:txBody>
      <dsp:txXfrm rot="-20700000">
        <a:off x="3785046" y="746622"/>
        <a:ext cx="1263515" cy="1263515"/>
      </dsp:txXfrm>
    </dsp:sp>
    <dsp:sp modelId="{1B71BB54-F809-7A4C-9CBC-C3A742B4EDF6}">
      <dsp:nvSpPr>
        <dsp:cNvPr id="0" name=""/>
        <dsp:cNvSpPr/>
      </dsp:nvSpPr>
      <dsp:spPr>
        <a:xfrm>
          <a:off x="3616956" y="2097865"/>
          <a:ext cx="4043250" cy="4043250"/>
        </a:xfrm>
        <a:prstGeom prst="circularArrow">
          <a:avLst>
            <a:gd name="adj1" fmla="val 4688"/>
            <a:gd name="adj2" fmla="val 299029"/>
            <a:gd name="adj3" fmla="val 2543918"/>
            <a:gd name="adj4" fmla="val 15802736"/>
            <a:gd name="adj5" fmla="val 5469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D8B1A2-7003-034C-B516-9769A378D6BF}">
      <dsp:nvSpPr>
        <dsp:cNvPr id="0" name=""/>
        <dsp:cNvSpPr/>
      </dsp:nvSpPr>
      <dsp:spPr>
        <a:xfrm>
          <a:off x="1597790" y="1322887"/>
          <a:ext cx="2937673" cy="293767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69F0A8-D828-7949-83C8-1F0218E28EB1}">
      <dsp:nvSpPr>
        <dsp:cNvPr id="0" name=""/>
        <dsp:cNvSpPr/>
      </dsp:nvSpPr>
      <dsp:spPr>
        <a:xfrm>
          <a:off x="2770708" y="-246738"/>
          <a:ext cx="3167404" cy="316740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B56BD-D909-B246-A94B-5C0B28D7D78D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0A56A-8D60-AE49-A9B2-A440E3AB7BB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2254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6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11/05/2018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tm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5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tiff"/><Relationship Id="rId4" Type="http://schemas.openxmlformats.org/officeDocument/2006/relationships/image" Target="../media/image49.tiff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microsoft.com/office/2007/relationships/hdphoto" Target="../media/hdphoto3.wdp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g"/><Relationship Id="rId7" Type="http://schemas.openxmlformats.org/officeDocument/2006/relationships/image" Target="../media/image6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hyperlink" Target="mailto:gm.agenda@cgu.gov.br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tmp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02418" y="1165608"/>
            <a:ext cx="11424975" cy="569239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           </a:t>
            </a:r>
            <a:r>
              <a:rPr lang="pt-BR" sz="4000" b="1" u="sng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6 º Congresso Internacional de </a:t>
            </a:r>
            <a:r>
              <a:rPr lang="pt-BR" sz="4000" b="1" u="sng" dirty="0" err="1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Compliance</a:t>
            </a:r>
            <a:endParaRPr lang="pt-BR" sz="4000" b="1" u="sng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pt-BR" sz="3600" b="1" i="1" dirty="0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   </a:t>
            </a:r>
            <a:r>
              <a:rPr lang="pt-BR" sz="4000" b="1" i="1" dirty="0">
                <a:solidFill>
                  <a:schemeClr val="bg2">
                    <a:lumMod val="10000"/>
                  </a:schemeClr>
                </a:solidFill>
                <a:latin typeface="Calibri Light" panose="020F0302020204030204" pitchFamily="34" charset="0"/>
              </a:rPr>
              <a:t>“As iniciativas da CGU no combate à Corrupção no Brasil”</a:t>
            </a: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36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pt-BR" sz="36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             </a:t>
            </a:r>
            <a:r>
              <a:rPr lang="pt-BR" sz="36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Realização: LEC – Legal, </a:t>
            </a:r>
            <a:r>
              <a:rPr lang="pt-BR" sz="3600" dirty="0" err="1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Ethics</a:t>
            </a:r>
            <a:r>
              <a:rPr lang="pt-BR" sz="36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pt-BR" sz="3600" dirty="0" err="1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and</a:t>
            </a:r>
            <a:r>
              <a:rPr lang="pt-BR" sz="36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pt-BR" sz="3600" dirty="0" err="1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Compliance</a:t>
            </a:r>
            <a:endParaRPr lang="pt-BR" sz="3600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endParaRPr lang="pt-BR" sz="20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r>
              <a:rPr lang="pt-BR" sz="3600" b="1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</a:p>
          <a:p>
            <a:pPr algn="ctr"/>
            <a:r>
              <a:rPr lang="pt-BR" sz="3600" b="1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 </a:t>
            </a:r>
            <a:endParaRPr lang="pt-BR" sz="28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endParaRPr lang="pt-BR" sz="2800" b="1" dirty="0">
              <a:solidFill>
                <a:schemeClr val="accent5">
                  <a:lumMod val="50000"/>
                </a:schemeClr>
              </a:solidFill>
              <a:latin typeface="Calibri Light" panose="020F0302020204030204" pitchFamily="34" charset="0"/>
            </a:endParaRPr>
          </a:p>
          <a:p>
            <a:pPr algn="ctr"/>
            <a:r>
              <a:rPr lang="pt-BR" sz="2800" dirty="0">
                <a:solidFill>
                  <a:schemeClr val="accent5">
                    <a:lumMod val="50000"/>
                  </a:schemeClr>
                </a:solidFill>
                <a:latin typeface="Calibri Light" panose="020F0302020204030204" pitchFamily="34" charset="0"/>
              </a:rPr>
              <a:t>São Paulo, 09 de maio de 2018</a:t>
            </a:r>
          </a:p>
        </p:txBody>
      </p:sp>
    </p:spTree>
    <p:extLst>
      <p:ext uri="{BB962C8B-B14F-4D97-AF65-F5344CB8AC3E}">
        <p14:creationId xmlns:p14="http://schemas.microsoft.com/office/powerpoint/2010/main" val="95080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476607" y="1249175"/>
            <a:ext cx="11132799" cy="6953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PROMOÇÃO DA TRANSPARÊNCIA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46048" y="2306882"/>
            <a:ext cx="6403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rgbClr val="00B050"/>
                </a:solidFill>
              </a:rPr>
              <a:t>ESCALA BRASIL TRANSPARENTE: </a:t>
            </a:r>
            <a:r>
              <a:rPr lang="pt-BR" sz="2800" b="1" i="1" dirty="0">
                <a:solidFill>
                  <a:srgbClr val="00B050"/>
                </a:solidFill>
              </a:rPr>
              <a:t>Impactos</a:t>
            </a:r>
          </a:p>
        </p:txBody>
      </p:sp>
      <p:pic>
        <p:nvPicPr>
          <p:cNvPr id="9" name="Picture 2" descr="C:\Users\sergioaf\Documents\CGU 2015\Servidor Edward - Trabalhos Executados\Mapa grafico 3 a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68" b="96514" l="963" r="959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34" y="3141941"/>
            <a:ext cx="3297348" cy="371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 descr="https://relatorios.cgu.gov.br/Visualizador.aspx?id_relatorio=22 - Google Chrom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32405" r="40688" b="8861"/>
          <a:stretch/>
        </p:blipFill>
        <p:spPr>
          <a:xfrm>
            <a:off x="8356923" y="3234583"/>
            <a:ext cx="3439461" cy="3530774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8391" y="3271604"/>
            <a:ext cx="3554276" cy="345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2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476607" y="1249175"/>
            <a:ext cx="11132799" cy="6953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PROMOÇÃO DA TRANSPARÊNCIA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E1029751-DE10-4337-B711-80F7983D6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217" y="2257167"/>
            <a:ext cx="5955592" cy="433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58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4006474" y="1659817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007515" y="2785777"/>
            <a:ext cx="391866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chemeClr val="bg1"/>
                </a:solidFill>
              </a:rPr>
              <a:t>INTEGRIDADE PÚBLICA</a:t>
            </a:r>
          </a:p>
        </p:txBody>
      </p:sp>
    </p:spTree>
    <p:extLst>
      <p:ext uri="{BB962C8B-B14F-4D97-AF65-F5344CB8AC3E}">
        <p14:creationId xmlns:p14="http://schemas.microsoft.com/office/powerpoint/2010/main" val="94618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C7E4F44-2BBD-4089-A25C-060C97D89265}"/>
              </a:ext>
            </a:extLst>
          </p:cNvPr>
          <p:cNvSpPr txBox="1">
            <a:spLocks/>
          </p:cNvSpPr>
          <p:nvPr/>
        </p:nvSpPr>
        <p:spPr>
          <a:xfrm>
            <a:off x="623711" y="931825"/>
            <a:ext cx="10515600" cy="47620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32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Governança Pública - Decreto nº 9.203/2017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4F45033A-11E8-44CE-9F28-8847C79670AC}"/>
              </a:ext>
            </a:extLst>
          </p:cNvPr>
          <p:cNvSpPr txBox="1">
            <a:spLocks/>
          </p:cNvSpPr>
          <p:nvPr/>
        </p:nvSpPr>
        <p:spPr>
          <a:xfrm>
            <a:off x="79183" y="1554177"/>
            <a:ext cx="11736097" cy="9424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b="1" dirty="0">
                <a:solidFill>
                  <a:srgbClr val="002060"/>
                </a:solidFill>
              </a:rPr>
              <a:t>Coordenação da Implementação dos Programas de Integridade</a:t>
            </a:r>
            <a:r>
              <a:rPr lang="pt-BR" dirty="0">
                <a:solidFill>
                  <a:srgbClr val="002060"/>
                </a:solidFill>
              </a:rPr>
              <a:t> do Governo Federal </a:t>
            </a:r>
            <a:r>
              <a:rPr lang="mr-IN" dirty="0">
                <a:solidFill>
                  <a:srgbClr val="002060"/>
                </a:solidFill>
              </a:rPr>
              <a:t>–</a:t>
            </a:r>
            <a:r>
              <a:rPr lang="pt-BR" dirty="0">
                <a:solidFill>
                  <a:srgbClr val="002060"/>
                </a:solidFill>
              </a:rPr>
              <a:t> 347 Órgãos da </a:t>
            </a:r>
            <a:r>
              <a:rPr lang="pt-BR" dirty="0" err="1">
                <a:solidFill>
                  <a:srgbClr val="002060"/>
                </a:solidFill>
              </a:rPr>
              <a:t>Adm</a:t>
            </a:r>
            <a:r>
              <a:rPr lang="pt-BR" dirty="0">
                <a:solidFill>
                  <a:srgbClr val="002060"/>
                </a:solidFill>
              </a:rPr>
              <a:t> Direta, autárquica e Fundacional.</a:t>
            </a:r>
          </a:p>
          <a:p>
            <a:pPr algn="just"/>
            <a:endParaRPr lang="pt-BR" b="1" dirty="0">
              <a:solidFill>
                <a:srgbClr val="00206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pt-BR" dirty="0"/>
          </a:p>
        </p:txBody>
      </p:sp>
      <p:sp>
        <p:nvSpPr>
          <p:cNvPr id="6" name="Oval 5"/>
          <p:cNvSpPr/>
          <p:nvPr/>
        </p:nvSpPr>
        <p:spPr>
          <a:xfrm>
            <a:off x="380141" y="2455520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38672" y="2998113"/>
            <a:ext cx="212712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ESTRUTURAS</a:t>
            </a:r>
          </a:p>
          <a:p>
            <a:pPr algn="ctr"/>
            <a:r>
              <a:rPr lang="pt-BR" sz="2400" b="1" dirty="0">
                <a:solidFill>
                  <a:schemeClr val="bg1"/>
                </a:solidFill>
              </a:rPr>
              <a:t>BÁSICAS</a:t>
            </a:r>
          </a:p>
        </p:txBody>
      </p:sp>
      <p:sp>
        <p:nvSpPr>
          <p:cNvPr id="8" name="Oval 7"/>
          <p:cNvSpPr/>
          <p:nvPr/>
        </p:nvSpPr>
        <p:spPr>
          <a:xfrm>
            <a:off x="6481279" y="2496620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357615" y="3280313"/>
            <a:ext cx="232404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TREINAMENTOS</a:t>
            </a:r>
          </a:p>
        </p:txBody>
      </p:sp>
      <p:sp>
        <p:nvSpPr>
          <p:cNvPr id="12" name="Oval 11"/>
          <p:cNvSpPr/>
          <p:nvPr/>
        </p:nvSpPr>
        <p:spPr>
          <a:xfrm>
            <a:off x="3491507" y="2455520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655519" y="3002909"/>
            <a:ext cx="17504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GESTÃO DE RISCOS</a:t>
            </a:r>
          </a:p>
        </p:txBody>
      </p:sp>
      <p:sp>
        <p:nvSpPr>
          <p:cNvPr id="2" name="Retângulo 1"/>
          <p:cNvSpPr/>
          <p:nvPr/>
        </p:nvSpPr>
        <p:spPr>
          <a:xfrm>
            <a:off x="61648" y="4561729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Canais de Denúncia </a:t>
            </a:r>
            <a:r>
              <a:rPr lang="mr-IN" b="1" dirty="0"/>
              <a:t>–</a:t>
            </a:r>
            <a:r>
              <a:rPr lang="pt-BR" b="1" dirty="0"/>
              <a:t> E </a:t>
            </a:r>
            <a:r>
              <a:rPr lang="pt-BR" b="1" dirty="0" err="1"/>
              <a:t>ouv</a:t>
            </a:r>
            <a:endParaRPr lang="pt-BR" b="1" dirty="0"/>
          </a:p>
        </p:txBody>
      </p:sp>
      <p:sp>
        <p:nvSpPr>
          <p:cNvPr id="14" name="Retângulo 13"/>
          <p:cNvSpPr/>
          <p:nvPr/>
        </p:nvSpPr>
        <p:spPr>
          <a:xfrm>
            <a:off x="80486" y="4991529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Acesso a Informação </a:t>
            </a:r>
            <a:r>
              <a:rPr lang="mr-IN" b="1" dirty="0"/>
              <a:t>–</a:t>
            </a:r>
            <a:r>
              <a:rPr lang="pt-BR" b="1" dirty="0"/>
              <a:t> E sic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90760" y="5433318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Conflito de Interesse - </a:t>
            </a:r>
            <a:r>
              <a:rPr lang="pt-BR" b="1" dirty="0" err="1"/>
              <a:t>SeCi</a:t>
            </a:r>
            <a:endParaRPr lang="pt-BR" b="1" dirty="0"/>
          </a:p>
        </p:txBody>
      </p:sp>
      <p:sp>
        <p:nvSpPr>
          <p:cNvPr id="16" name="Retângulo 15"/>
          <p:cNvSpPr/>
          <p:nvPr/>
        </p:nvSpPr>
        <p:spPr>
          <a:xfrm>
            <a:off x="80486" y="6388812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Conselho de Ética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90760" y="5926477"/>
            <a:ext cx="2837375" cy="32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Comitê de Integridade</a:t>
            </a:r>
          </a:p>
        </p:txBody>
      </p:sp>
      <p:sp>
        <p:nvSpPr>
          <p:cNvPr id="18" name="Oval 17"/>
          <p:cNvSpPr/>
          <p:nvPr/>
        </p:nvSpPr>
        <p:spPr>
          <a:xfrm>
            <a:off x="9109749" y="2515458"/>
            <a:ext cx="2042848" cy="201202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8986085" y="3032026"/>
            <a:ext cx="232404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CÓDIGOS DE CONDUTA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6234325" y="5025494"/>
            <a:ext cx="4625458" cy="15174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/>
              <a:t>PLANO </a:t>
            </a:r>
            <a:r>
              <a:rPr lang="pt-BR" sz="2800" b="1"/>
              <a:t>DE INTEGRIDADE DO GOVERNO FEDERAL</a:t>
            </a:r>
          </a:p>
        </p:txBody>
      </p:sp>
    </p:spTree>
    <p:extLst>
      <p:ext uri="{BB962C8B-B14F-4D97-AF65-F5344CB8AC3E}">
        <p14:creationId xmlns:p14="http://schemas.microsoft.com/office/powerpoint/2010/main" val="114679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49BA2D0-E918-4A16-8844-7BE4832548C4}"/>
              </a:ext>
            </a:extLst>
          </p:cNvPr>
          <p:cNvSpPr txBox="1">
            <a:spLocks/>
          </p:cNvSpPr>
          <p:nvPr/>
        </p:nvSpPr>
        <p:spPr>
          <a:xfrm>
            <a:off x="1282598" y="1125413"/>
            <a:ext cx="10317145" cy="565226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AVALIAÇÃO DA INTEGRIDADE NAS EMPRESAS ESTATAIS </a:t>
            </a:r>
          </a:p>
        </p:txBody>
      </p:sp>
      <p:sp>
        <p:nvSpPr>
          <p:cNvPr id="6" name="CaixaDeTexto 51">
            <a:extLst>
              <a:ext uri="{FF2B5EF4-FFF2-40B4-BE49-F238E27FC236}">
                <a16:creationId xmlns:a16="http://schemas.microsoft.com/office/drawing/2014/main" id="{260FCD21-03E0-4A1F-BAE9-EF8E83C73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3876" y="1906287"/>
            <a:ext cx="9328864" cy="150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lvl="1" indent="0">
              <a:spcAft>
                <a:spcPts val="450"/>
              </a:spcAft>
              <a:buClr>
                <a:srgbClr val="ED7D31"/>
              </a:buClr>
            </a:pPr>
            <a:r>
              <a:rPr lang="pt-BR" sz="2400" b="1" dirty="0">
                <a:solidFill>
                  <a:srgbClr val="002060"/>
                </a:solidFill>
                <a:latin typeface="Calibri" panose="020F0502020204030204"/>
              </a:rPr>
              <a:t>2016 e 2017</a:t>
            </a:r>
            <a:r>
              <a:rPr lang="pt-BR" sz="2400" dirty="0">
                <a:solidFill>
                  <a:srgbClr val="002060"/>
                </a:solidFill>
                <a:latin typeface="Calibri" panose="020F0502020204030204"/>
              </a:rPr>
              <a:t>: 24 estatais avaliadas (grau de maturidade das políticas)</a:t>
            </a:r>
            <a:endParaRPr lang="pt-BR" dirty="0">
              <a:solidFill>
                <a:srgbClr val="002060"/>
              </a:solidFill>
            </a:endParaRPr>
          </a:p>
          <a:p>
            <a:pPr lvl="1"/>
            <a:endParaRPr lang="pt-BR" sz="1350" dirty="0">
              <a:solidFill>
                <a:srgbClr val="002060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rgbClr val="ED7D31"/>
              </a:buClr>
            </a:pPr>
            <a:endParaRPr lang="pt-BR" sz="2400" b="1" dirty="0">
              <a:solidFill>
                <a:srgbClr val="002060"/>
              </a:solidFill>
              <a:latin typeface="Calibri" panose="020F0502020204030204"/>
            </a:endParaRPr>
          </a:p>
          <a:p>
            <a:pPr marL="342900" lvl="1" indent="0">
              <a:spcAft>
                <a:spcPts val="450"/>
              </a:spcAft>
              <a:buClr>
                <a:srgbClr val="ED7D31"/>
              </a:buClr>
            </a:pPr>
            <a:endParaRPr lang="pt-BR" sz="22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F4404B6-A2B5-428A-AAE1-EB95E4B8A9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69" y="1919974"/>
            <a:ext cx="456214" cy="445566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432840F-8A9D-43E4-B285-FD69EAA0496F}"/>
              </a:ext>
            </a:extLst>
          </p:cNvPr>
          <p:cNvSpPr txBox="1"/>
          <p:nvPr/>
        </p:nvSpPr>
        <p:spPr>
          <a:xfrm>
            <a:off x="219501" y="2697481"/>
            <a:ext cx="2562446" cy="37702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BASA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Caixa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Ceagesp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CEAL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CEAM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CEITEC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CEPISA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CGTEE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22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A7BD586-1E6F-402E-B6DC-C46D1BEBE190}"/>
              </a:ext>
            </a:extLst>
          </p:cNvPr>
          <p:cNvSpPr txBox="1"/>
          <p:nvPr/>
        </p:nvSpPr>
        <p:spPr>
          <a:xfrm>
            <a:off x="2748899" y="2620432"/>
            <a:ext cx="4352397" cy="375487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CHESF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CODEVASF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CONAB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DATAPREV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Ebserh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Eletroacre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Eletrobras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Eletrobrás </a:t>
            </a:r>
            <a:r>
              <a:rPr lang="pt-BR" sz="2200" dirty="0" err="1"/>
              <a:t>Dist</a:t>
            </a:r>
            <a:r>
              <a:rPr lang="pt-BR" sz="2200" dirty="0"/>
              <a:t>. Roraima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Eletronuclear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FB9AE7E-5CA8-4067-986A-654023751B87}"/>
              </a:ext>
            </a:extLst>
          </p:cNvPr>
          <p:cNvSpPr txBox="1"/>
          <p:nvPr/>
        </p:nvSpPr>
        <p:spPr>
          <a:xfrm>
            <a:off x="6806581" y="2609345"/>
            <a:ext cx="3909236" cy="33393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Eletrosul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Embrapa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EPL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FINEP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Serpro</a:t>
            </a:r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 err="1"/>
              <a:t>Telebras</a:t>
            </a:r>
            <a:endParaRPr lang="pt-BR" sz="2200" dirty="0"/>
          </a:p>
          <a:p>
            <a:pPr marL="1200150" lvl="2" indent="-285750">
              <a:spcAft>
                <a:spcPts val="600"/>
              </a:spcAft>
              <a:buClr>
                <a:srgbClr val="ED7D31"/>
              </a:buClr>
              <a:buFont typeface="Arial" panose="020B0604020202020204" pitchFamily="34" charset="0"/>
              <a:buChar char="•"/>
            </a:pPr>
            <a:r>
              <a:rPr lang="pt-BR" sz="2200" dirty="0"/>
              <a:t>TRENSURB</a:t>
            </a:r>
          </a:p>
          <a:p>
            <a:pPr lvl="2">
              <a:spcAft>
                <a:spcPts val="600"/>
              </a:spcAft>
              <a:buClr>
                <a:srgbClr val="ED7D31"/>
              </a:buClr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551632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88422" y="1408026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89463" y="2533986"/>
            <a:ext cx="391866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>
                <a:solidFill>
                  <a:schemeClr val="bg1"/>
                </a:solidFill>
              </a:rPr>
              <a:t>INTEGRIDADE PRIVADA</a:t>
            </a:r>
            <a:endParaRPr lang="pt-B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92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3E790F6-1BA7-42F1-9917-BBF3F44548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14" y="1388125"/>
            <a:ext cx="3011858" cy="4260322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2DC6B7A-BEC6-46FB-9780-55BD66E31B77}"/>
              </a:ext>
            </a:extLst>
          </p:cNvPr>
          <p:cNvSpPr txBox="1"/>
          <p:nvPr/>
        </p:nvSpPr>
        <p:spPr>
          <a:xfrm>
            <a:off x="3973688" y="1584213"/>
            <a:ext cx="7394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Reconhecimento às empresas que adotam medidas de </a:t>
            </a:r>
            <a:r>
              <a:rPr lang="pt-BR" sz="2000" dirty="0">
                <a:solidFill>
                  <a:srgbClr val="00B050"/>
                </a:solidFill>
              </a:rPr>
              <a:t>integridade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para </a:t>
            </a:r>
            <a:r>
              <a:rPr lang="pt-BR" sz="2000" dirty="0">
                <a:solidFill>
                  <a:srgbClr val="00B050"/>
                </a:solidFill>
              </a:rPr>
              <a:t>prevenção e combate à corrupção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em seus negócios</a:t>
            </a:r>
            <a:endParaRPr lang="pt-BR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C070DB4-698D-4A76-ABDB-27E4B63A0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308" y="2577943"/>
            <a:ext cx="8621242" cy="288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81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B5A24C1-E1B6-458E-A8EF-D4FD2956A6E3}"/>
              </a:ext>
            </a:extLst>
          </p:cNvPr>
          <p:cNvSpPr txBox="1"/>
          <p:nvPr/>
        </p:nvSpPr>
        <p:spPr>
          <a:xfrm>
            <a:off x="3942293" y="1060807"/>
            <a:ext cx="3950678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  <a:latin typeface="Calibri" panose="020F0502020204030204"/>
              </a:rPr>
              <a:t>PRÓ-ÉTICA</a:t>
            </a:r>
            <a:r>
              <a:rPr lang="pt-BR" sz="2800" b="1" dirty="0">
                <a:solidFill>
                  <a:srgbClr val="002543"/>
                </a:solidFill>
              </a:rPr>
              <a:t>: 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/>
              </a:rPr>
              <a:t>EVOLUÇÃO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820DEB5-4297-4E1B-AD39-0683EC6156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546290"/>
              </p:ext>
            </p:extLst>
          </p:nvPr>
        </p:nvGraphicFramePr>
        <p:xfrm>
          <a:off x="226154" y="1990491"/>
          <a:ext cx="11631945" cy="4454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2855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383106B-DA58-425F-9EAD-BD9C3C8A398B}"/>
              </a:ext>
            </a:extLst>
          </p:cNvPr>
          <p:cNvSpPr txBox="1"/>
          <p:nvPr/>
        </p:nvSpPr>
        <p:spPr>
          <a:xfrm>
            <a:off x="1281887" y="1180849"/>
            <a:ext cx="7326353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PROGRAMA EMPRESA ÍNTEGRA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FF72C1-C654-4156-BF15-21C144276145}"/>
              </a:ext>
            </a:extLst>
          </p:cNvPr>
          <p:cNvSpPr txBox="1"/>
          <p:nvPr/>
        </p:nvSpPr>
        <p:spPr>
          <a:xfrm>
            <a:off x="1281887" y="1755750"/>
            <a:ext cx="8885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Parceria com o SEBRAE leva integridade para micro e pequenas empresas (</a:t>
            </a:r>
            <a:r>
              <a:rPr lang="pt-BR" sz="2000" dirty="0" err="1">
                <a:solidFill>
                  <a:srgbClr val="002060"/>
                </a:solidFill>
              </a:rPr>
              <a:t>MPEs</a:t>
            </a:r>
            <a:r>
              <a:rPr lang="pt-BR" sz="2000" dirty="0">
                <a:solidFill>
                  <a:srgbClr val="002060"/>
                </a:solidFill>
              </a:rPr>
              <a:t>). </a:t>
            </a:r>
          </a:p>
          <a:p>
            <a:r>
              <a:rPr lang="pt-BR" sz="2000" dirty="0">
                <a:solidFill>
                  <a:srgbClr val="002060"/>
                </a:solidFill>
              </a:rPr>
              <a:t>Conteúdo: infográficos, vídeos e cartilhas.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BB25919-40FC-4005-8BAB-8F7AC4CBA50C}"/>
              </a:ext>
            </a:extLst>
          </p:cNvPr>
          <p:cNvSpPr txBox="1"/>
          <p:nvPr/>
        </p:nvSpPr>
        <p:spPr>
          <a:xfrm>
            <a:off x="4399079" y="2765315"/>
            <a:ext cx="76888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REI – Rede Nacional Empresa Íntegra</a:t>
            </a:r>
          </a:p>
          <a:p>
            <a:endParaRPr lang="pt-B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 Estados (CGU/SEBRAE)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2º sem/2017 - Cerca de 3 mil pequenos negócios</a:t>
            </a:r>
          </a:p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alcançados pelo programa</a:t>
            </a:r>
          </a:p>
          <a:p>
            <a:endParaRPr lang="pt-BR" sz="2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64F774C-A275-488C-A72C-58D587317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887" y="2688526"/>
            <a:ext cx="2753287" cy="338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174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9B99369-B656-4709-874E-659ED239C91F}"/>
              </a:ext>
            </a:extLst>
          </p:cNvPr>
          <p:cNvSpPr/>
          <p:nvPr/>
        </p:nvSpPr>
        <p:spPr>
          <a:xfrm>
            <a:off x="671512" y="1138687"/>
            <a:ext cx="55134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PARCERIA ALLIANCE FOR INTEGRITY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5F890A6-9DEF-498A-9177-08E25EED0EE4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Parceria Internacional que leva integridade para pequenas e médias empresas - </a:t>
            </a:r>
            <a:r>
              <a:rPr lang="pt-BR" sz="2000" dirty="0" err="1">
                <a:solidFill>
                  <a:srgbClr val="002060"/>
                </a:solidFill>
              </a:rPr>
              <a:t>PMEs</a:t>
            </a:r>
            <a:r>
              <a:rPr lang="pt-BR" sz="2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9D414172-FCED-4F08-8CB4-07F2E4F8A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8" y="2442922"/>
            <a:ext cx="1864357" cy="331441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F45E54F8-27FF-4B28-9D72-9C6D546DA8D7}"/>
              </a:ext>
            </a:extLst>
          </p:cNvPr>
          <p:cNvSpPr txBox="1"/>
          <p:nvPr/>
        </p:nvSpPr>
        <p:spPr>
          <a:xfrm>
            <a:off x="2727286" y="2365615"/>
            <a:ext cx="2669823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Lançamento do </a:t>
            </a:r>
            <a:r>
              <a:rPr lang="pt-BR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pt-BR" sz="2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Integrity</a:t>
            </a:r>
            <a:r>
              <a:rPr lang="pt-BR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App </a:t>
            </a:r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para micros e pequenas empresas avaliarem os planos de integridade</a:t>
            </a:r>
          </a:p>
        </p:txBody>
      </p:sp>
      <p:pic>
        <p:nvPicPr>
          <p:cNvPr id="9" name="Picture 2" descr="Imagem relacionada">
            <a:extLst>
              <a:ext uri="{FF2B5EF4-FFF2-40B4-BE49-F238E27FC236}">
                <a16:creationId xmlns:a16="http://schemas.microsoft.com/office/drawing/2014/main" id="{EB7494AF-393F-47CA-8754-B36432DDF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230" y="2442921"/>
            <a:ext cx="3242651" cy="307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07E47F5-BE91-4575-82A2-6071F5C05C7B}"/>
              </a:ext>
            </a:extLst>
          </p:cNvPr>
          <p:cNvSpPr txBox="1"/>
          <p:nvPr/>
        </p:nvSpPr>
        <p:spPr>
          <a:xfrm>
            <a:off x="9400072" y="2341468"/>
            <a:ext cx="2791928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Capacitações presenciais (DEPE – De Empresas para Empresas), webinars, Debates</a:t>
            </a:r>
          </a:p>
        </p:txBody>
      </p:sp>
    </p:spTree>
    <p:extLst>
      <p:ext uri="{BB962C8B-B14F-4D97-AF65-F5344CB8AC3E}">
        <p14:creationId xmlns:p14="http://schemas.microsoft.com/office/powerpoint/2010/main" val="1791596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211"/>
          <a:stretch/>
        </p:blipFill>
        <p:spPr>
          <a:xfrm>
            <a:off x="1524" y="1032734"/>
            <a:ext cx="4690659" cy="582526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071" y="1641437"/>
            <a:ext cx="2840022" cy="1330379"/>
          </a:xfrm>
          <a:prstGeom prst="rect">
            <a:avLst/>
          </a:prstGeom>
        </p:spPr>
      </p:pic>
      <p:sp>
        <p:nvSpPr>
          <p:cNvPr id="15" name="Seta para a Direita 14"/>
          <p:cNvSpPr/>
          <p:nvPr/>
        </p:nvSpPr>
        <p:spPr>
          <a:xfrm>
            <a:off x="3928277" y="2043234"/>
            <a:ext cx="8150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4924977" y="1828350"/>
            <a:ext cx="17853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Lei 10.683, de 28 de maio de 2003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619" y="3882316"/>
            <a:ext cx="2840020" cy="2852698"/>
          </a:xfrm>
          <a:prstGeom prst="rect">
            <a:avLst/>
          </a:prstGeom>
        </p:spPr>
      </p:pic>
      <p:sp>
        <p:nvSpPr>
          <p:cNvPr id="18" name="Retângulo 17"/>
          <p:cNvSpPr/>
          <p:nvPr/>
        </p:nvSpPr>
        <p:spPr>
          <a:xfrm>
            <a:off x="4933911" y="3823719"/>
            <a:ext cx="177644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Entrou em vigor em 06 de março de 1997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4943431" y="5019113"/>
            <a:ext cx="1776443" cy="1153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Foi ratificada no Brasil, em 07 de outubro de 2002</a:t>
            </a:r>
          </a:p>
        </p:txBody>
      </p:sp>
      <p:sp>
        <p:nvSpPr>
          <p:cNvPr id="20" name="Retângulo Arredondado 19"/>
          <p:cNvSpPr/>
          <p:nvPr/>
        </p:nvSpPr>
        <p:spPr>
          <a:xfrm>
            <a:off x="7124700" y="2951018"/>
            <a:ext cx="5067300" cy="38083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000" i="1" dirty="0">
                <a:solidFill>
                  <a:schemeClr val="tx1"/>
                </a:solidFill>
              </a:rPr>
              <a:t>Como os fins expostos no Artigo II desta Convenção, os Estados Partes convêm em considerar a aplicabilidade de medidas, dentro de seus próprios sistemas institucionais, destinadas a criar, manter e fortalecer: </a:t>
            </a:r>
            <a:endParaRPr lang="pt-BR" sz="2000" dirty="0">
              <a:solidFill>
                <a:schemeClr val="tx1"/>
              </a:solidFill>
            </a:endParaRPr>
          </a:p>
          <a:p>
            <a:pPr algn="just"/>
            <a:r>
              <a:rPr lang="pt-BR" sz="2000" i="1" dirty="0">
                <a:solidFill>
                  <a:schemeClr val="tx1"/>
                </a:solidFill>
              </a:rPr>
              <a:t>Órgãos</a:t>
            </a:r>
            <a:r>
              <a:rPr lang="pt-BR" sz="2000" b="1" i="1" dirty="0">
                <a:solidFill>
                  <a:schemeClr val="tx1"/>
                </a:solidFill>
              </a:rPr>
              <a:t> de controle superior</a:t>
            </a:r>
            <a:r>
              <a:rPr lang="pt-BR" sz="2000" i="1" dirty="0">
                <a:solidFill>
                  <a:schemeClr val="tx1"/>
                </a:solidFill>
              </a:rPr>
              <a:t>, com o fim de desenvolver mecanismos modernos para </a:t>
            </a:r>
            <a:r>
              <a:rPr lang="pt-BR" sz="2000" b="1" i="1" dirty="0">
                <a:solidFill>
                  <a:schemeClr val="tx1"/>
                </a:solidFill>
              </a:rPr>
              <a:t>prevenir</a:t>
            </a:r>
            <a:r>
              <a:rPr lang="pt-BR" sz="2000" i="1" dirty="0">
                <a:solidFill>
                  <a:schemeClr val="tx1"/>
                </a:solidFill>
              </a:rPr>
              <a:t>, </a:t>
            </a:r>
            <a:r>
              <a:rPr lang="pt-BR" sz="2000" b="1" i="1" dirty="0">
                <a:solidFill>
                  <a:schemeClr val="tx1"/>
                </a:solidFill>
              </a:rPr>
              <a:t>detectar</a:t>
            </a:r>
            <a:r>
              <a:rPr lang="pt-BR" sz="2000" i="1" dirty="0">
                <a:solidFill>
                  <a:schemeClr val="tx1"/>
                </a:solidFill>
              </a:rPr>
              <a:t>, </a:t>
            </a:r>
            <a:r>
              <a:rPr lang="pt-BR" sz="2000" b="1" i="1" dirty="0">
                <a:solidFill>
                  <a:schemeClr val="tx1"/>
                </a:solidFill>
              </a:rPr>
              <a:t>sancionar</a:t>
            </a:r>
            <a:r>
              <a:rPr lang="pt-BR" sz="2000" i="1" dirty="0">
                <a:solidFill>
                  <a:schemeClr val="tx1"/>
                </a:solidFill>
              </a:rPr>
              <a:t> e </a:t>
            </a:r>
            <a:r>
              <a:rPr lang="pt-BR" sz="2000" b="1" i="1" dirty="0">
                <a:solidFill>
                  <a:schemeClr val="tx1"/>
                </a:solidFill>
              </a:rPr>
              <a:t>erradicar</a:t>
            </a:r>
            <a:r>
              <a:rPr lang="pt-BR" sz="2000" i="1" dirty="0">
                <a:solidFill>
                  <a:schemeClr val="tx1"/>
                </a:solidFill>
              </a:rPr>
              <a:t> as práticas corruptas. </a:t>
            </a:r>
            <a:endParaRPr lang="pt-B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13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88422" y="1408026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89463" y="2533986"/>
            <a:ext cx="391866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COOPERAÇÃO INTERNACIONAL</a:t>
            </a:r>
          </a:p>
        </p:txBody>
      </p:sp>
    </p:spTree>
    <p:extLst>
      <p:ext uri="{BB962C8B-B14F-4D97-AF65-F5344CB8AC3E}">
        <p14:creationId xmlns:p14="http://schemas.microsoft.com/office/powerpoint/2010/main" val="989581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14EEA56-14BD-4CAD-BD65-EB5E1F16A6E6}"/>
              </a:ext>
            </a:extLst>
          </p:cNvPr>
          <p:cNvSpPr/>
          <p:nvPr/>
        </p:nvSpPr>
        <p:spPr>
          <a:xfrm>
            <a:off x="671512" y="1138687"/>
            <a:ext cx="4841390" cy="5749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COOPERAÇÃO INTERNACIONAL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20FE5E3-4E1D-4C73-80C4-CAFBC9AE17C1}"/>
              </a:ext>
            </a:extLst>
          </p:cNvPr>
          <p:cNvSpPr txBox="1">
            <a:spLocks/>
          </p:cNvSpPr>
          <p:nvPr/>
        </p:nvSpPr>
        <p:spPr>
          <a:xfrm>
            <a:off x="668649" y="2042675"/>
            <a:ext cx="3459333" cy="121737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GRUPO DE</a:t>
            </a:r>
          </a:p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TRABALHO DO G-20 ANTICORRUPÇÃO</a:t>
            </a:r>
          </a:p>
          <a:p>
            <a:r>
              <a:rPr lang="pt-BR" sz="2000" dirty="0" err="1">
                <a:latin typeface="+mn-lt"/>
              </a:rPr>
              <a:t>Co-presidência</a:t>
            </a:r>
            <a:r>
              <a:rPr lang="pt-BR" sz="2000" dirty="0">
                <a:latin typeface="+mn-lt"/>
              </a:rPr>
              <a:t> Brasil - 2017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FCB8E09-8AA8-467F-80F4-952AF9A2C9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334" y="2257168"/>
            <a:ext cx="1597664" cy="1002878"/>
          </a:xfrm>
          <a:prstGeom prst="rect">
            <a:avLst/>
          </a:prstGeom>
        </p:spPr>
      </p:pic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E074540A-ECB2-4741-9944-36F316C3101A}"/>
              </a:ext>
            </a:extLst>
          </p:cNvPr>
          <p:cNvCxnSpPr/>
          <p:nvPr/>
        </p:nvCxnSpPr>
        <p:spPr>
          <a:xfrm>
            <a:off x="668649" y="3465397"/>
            <a:ext cx="51001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ângulo 8">
            <a:extLst>
              <a:ext uri="{FF2B5EF4-FFF2-40B4-BE49-F238E27FC236}">
                <a16:creationId xmlns:a16="http://schemas.microsoft.com/office/drawing/2014/main" id="{4236FA04-9765-45C6-B23F-22714F553F9C}"/>
              </a:ext>
            </a:extLst>
          </p:cNvPr>
          <p:cNvSpPr/>
          <p:nvPr/>
        </p:nvSpPr>
        <p:spPr>
          <a:xfrm>
            <a:off x="668650" y="3603790"/>
            <a:ext cx="5292017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pt-BR" sz="2000" dirty="0">
                <a:solidFill>
                  <a:srgbClr val="575656"/>
                </a:solidFill>
              </a:rPr>
              <a:t>Elaboração de </a:t>
            </a:r>
            <a:r>
              <a:rPr lang="pt-BR" sz="2000" b="1" dirty="0">
                <a:solidFill>
                  <a:srgbClr val="575656"/>
                </a:solidFill>
              </a:rPr>
              <a:t>guia</a:t>
            </a:r>
            <a:r>
              <a:rPr lang="pt-BR" sz="2000" dirty="0">
                <a:solidFill>
                  <a:srgbClr val="575656"/>
                </a:solidFill>
              </a:rPr>
              <a:t> sobre assistência técnica para implementação da Convenção da ONU</a:t>
            </a:r>
          </a:p>
          <a:p>
            <a:endParaRPr lang="pt-BR" sz="2000" dirty="0">
              <a:solidFill>
                <a:srgbClr val="575656"/>
              </a:solidFill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98C6EF2D-4A08-4B01-94C3-9FCE76433C11}"/>
              </a:ext>
            </a:extLst>
          </p:cNvPr>
          <p:cNvSpPr txBox="1">
            <a:spLocks/>
          </p:cNvSpPr>
          <p:nvPr/>
        </p:nvSpPr>
        <p:spPr>
          <a:xfrm>
            <a:off x="668649" y="4606668"/>
            <a:ext cx="3459333" cy="26520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CONVENÇÕES</a:t>
            </a:r>
            <a:endParaRPr lang="pt-BR" sz="2000" dirty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4086941-89BF-48EC-B049-F3ACDF830CF1}"/>
              </a:ext>
            </a:extLst>
          </p:cNvPr>
          <p:cNvCxnSpPr/>
          <p:nvPr/>
        </p:nvCxnSpPr>
        <p:spPr>
          <a:xfrm>
            <a:off x="699422" y="5174532"/>
            <a:ext cx="51001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8" descr="Resultado de imagem para OEA LOGO">
            <a:extLst>
              <a:ext uri="{FF2B5EF4-FFF2-40B4-BE49-F238E27FC236}">
                <a16:creationId xmlns:a16="http://schemas.microsoft.com/office/drawing/2014/main" id="{FEC3EB1D-9151-4D68-A6C5-6FFA44A9D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56" y="5283333"/>
            <a:ext cx="971380" cy="12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sultado de imagem para ONU LOGO">
            <a:extLst>
              <a:ext uri="{FF2B5EF4-FFF2-40B4-BE49-F238E27FC236}">
                <a16:creationId xmlns:a16="http://schemas.microsoft.com/office/drawing/2014/main" id="{6D043657-1DEE-46B5-990E-FFA4CAFEE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617" y="5328489"/>
            <a:ext cx="1199312" cy="101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esultado de imagem para OECD">
            <a:extLst>
              <a:ext uri="{FF2B5EF4-FFF2-40B4-BE49-F238E27FC236}">
                <a16:creationId xmlns:a16="http://schemas.microsoft.com/office/drawing/2014/main" id="{5E1B2723-CF63-42E8-A97C-67BAF7823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810" y="5490017"/>
            <a:ext cx="2249946" cy="69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8AA89081-4232-4BF4-B861-012F5DD7C4E8}"/>
              </a:ext>
            </a:extLst>
          </p:cNvPr>
          <p:cNvSpPr txBox="1">
            <a:spLocks/>
          </p:cNvSpPr>
          <p:nvPr/>
        </p:nvSpPr>
        <p:spPr>
          <a:xfrm>
            <a:off x="6717458" y="2031898"/>
            <a:ext cx="5121020" cy="127103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2060"/>
                </a:solidFill>
                <a:latin typeface="+mn-lt"/>
              </a:rPr>
              <a:t>PROCEDIMENTOS ADMINISTRATIVOS - ANTICORRUPÇÃO</a:t>
            </a:r>
          </a:p>
          <a:p>
            <a:r>
              <a:rPr lang="pt-BR" sz="2000" dirty="0">
                <a:solidFill>
                  <a:srgbClr val="002060"/>
                </a:solidFill>
                <a:latin typeface="+mn-lt"/>
              </a:rPr>
              <a:t>Investigação e sanção de pessoas jurídicas na esfera administrativa</a:t>
            </a:r>
          </a:p>
          <a:p>
            <a:endParaRPr lang="pt-BR" sz="2400" b="1" dirty="0">
              <a:solidFill>
                <a:srgbClr val="002060"/>
              </a:solidFill>
              <a:latin typeface="+mn-lt"/>
            </a:endParaRPr>
          </a:p>
          <a:p>
            <a:endParaRPr lang="pt-BR" sz="2400" b="1" dirty="0">
              <a:solidFill>
                <a:srgbClr val="002060"/>
              </a:solidFill>
              <a:latin typeface="+mn-lt"/>
            </a:endParaRP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EA6B87B3-3F48-480B-9708-63E17FA16623}"/>
              </a:ext>
            </a:extLst>
          </p:cNvPr>
          <p:cNvCxnSpPr>
            <a:cxnSpLocks/>
          </p:cNvCxnSpPr>
          <p:nvPr/>
        </p:nvCxnSpPr>
        <p:spPr>
          <a:xfrm>
            <a:off x="6659932" y="3453363"/>
            <a:ext cx="5081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>
            <a:extLst>
              <a:ext uri="{FF2B5EF4-FFF2-40B4-BE49-F238E27FC236}">
                <a16:creationId xmlns:a16="http://schemas.microsoft.com/office/drawing/2014/main" id="{56E17B06-49BF-482A-A456-E64E09C610E8}"/>
              </a:ext>
            </a:extLst>
          </p:cNvPr>
          <p:cNvSpPr/>
          <p:nvPr/>
        </p:nvSpPr>
        <p:spPr>
          <a:xfrm>
            <a:off x="6671222" y="3603791"/>
            <a:ext cx="55207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575656"/>
                </a:solidFill>
              </a:rPr>
              <a:t>Acordos bilaterais na </a:t>
            </a:r>
            <a:r>
              <a:rPr lang="pt-BR" sz="2000" b="1" dirty="0">
                <a:solidFill>
                  <a:srgbClr val="575656"/>
                </a:solidFill>
              </a:rPr>
              <a:t>América Latina</a:t>
            </a:r>
            <a:r>
              <a:rPr lang="pt-BR" sz="2000" dirty="0">
                <a:solidFill>
                  <a:srgbClr val="575656"/>
                </a:solidFill>
              </a:rPr>
              <a:t> para intercâmbio de informações</a:t>
            </a:r>
            <a:endParaRPr lang="pt-BR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83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47971" y="1993653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28464" y="3407282"/>
            <a:ext cx="391866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TREINAMENTOS</a:t>
            </a:r>
          </a:p>
        </p:txBody>
      </p:sp>
      <p:sp>
        <p:nvSpPr>
          <p:cNvPr id="7" name="Oval 6"/>
          <p:cNvSpPr/>
          <p:nvPr/>
        </p:nvSpPr>
        <p:spPr>
          <a:xfrm>
            <a:off x="6748416" y="2022765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728909" y="3230914"/>
            <a:ext cx="391866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EDUCAÇÃO CIDADÃ</a:t>
            </a:r>
          </a:p>
        </p:txBody>
      </p:sp>
    </p:spTree>
    <p:extLst>
      <p:ext uri="{BB962C8B-B14F-4D97-AF65-F5344CB8AC3E}">
        <p14:creationId xmlns:p14="http://schemas.microsoft.com/office/powerpoint/2010/main" val="1024859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46047" y="1540557"/>
            <a:ext cx="7332140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chemeClr val="accent5">
                    <a:lumMod val="50000"/>
                  </a:schemeClr>
                </a:solidFill>
              </a:rPr>
              <a:t>CONTROLE SOCIAL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446047" y="2058458"/>
            <a:ext cx="9083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i="1" dirty="0">
                <a:solidFill>
                  <a:schemeClr val="bg2">
                    <a:lumMod val="25000"/>
                  </a:schemeClr>
                </a:solidFill>
              </a:rPr>
              <a:t>Fomento ao engajamento de cidadãos e organizações para fiscalizar recursos públicos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950225" y="2976469"/>
            <a:ext cx="4075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Mais de 400 eventos realizados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950224" y="3586530"/>
            <a:ext cx="3440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2688 municípios atingidos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950224" y="4180917"/>
            <a:ext cx="5895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Mais de 50 mil participantes nas capacitações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950224" y="4775305"/>
            <a:ext cx="729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Mais de 150 mil pessoas na conferência de controle social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950224" y="5369693"/>
            <a:ext cx="5182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Mais de 18 mil conselheiros capacitados</a:t>
            </a:r>
          </a:p>
        </p:txBody>
      </p:sp>
    </p:spTree>
    <p:extLst>
      <p:ext uri="{BB962C8B-B14F-4D97-AF65-F5344CB8AC3E}">
        <p14:creationId xmlns:p14="http://schemas.microsoft.com/office/powerpoint/2010/main" val="1804362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6850934-32A5-4B28-A89D-93F414E825C4}"/>
              </a:ext>
            </a:extLst>
          </p:cNvPr>
          <p:cNvSpPr/>
          <p:nvPr/>
        </p:nvSpPr>
        <p:spPr>
          <a:xfrm>
            <a:off x="671512" y="1138687"/>
            <a:ext cx="593893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ECONTRO MUNICÍPIO TRANSPARENTE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70EEFCDE-AFB1-4D42-9EAB-D49829358EF9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Orientação de prefeitos e gestores municipais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452BA18-2CA2-4FC6-B800-2B5BA21E0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663" y="2370703"/>
            <a:ext cx="6236407" cy="433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9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F980EDA-6B95-4A77-A14B-8AC5740C96DE}"/>
              </a:ext>
            </a:extLst>
          </p:cNvPr>
          <p:cNvSpPr/>
          <p:nvPr/>
        </p:nvSpPr>
        <p:spPr>
          <a:xfrm>
            <a:off x="671512" y="1138687"/>
            <a:ext cx="609968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ENCONTRO MUNICÍPIO TRANSPARENTE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01378EAE-D537-4182-AE83-F87E55DE93E4}"/>
              </a:ext>
            </a:extLst>
          </p:cNvPr>
          <p:cNvSpPr/>
          <p:nvPr/>
        </p:nvSpPr>
        <p:spPr>
          <a:xfrm>
            <a:off x="671512" y="1631695"/>
            <a:ext cx="91197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Orientação de prefeitos e gestores municipais 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E51DA7C-31C5-4C00-9439-C2791A1717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19" y="2688124"/>
            <a:ext cx="5706318" cy="320964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DD792EE-0283-4BDA-8578-43B24B53D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5171" y="2524813"/>
            <a:ext cx="529682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5 mil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participantes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 mil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prefeitos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2 mil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municípios representados</a:t>
            </a:r>
          </a:p>
          <a:p>
            <a:pPr eaLnBrk="1" hangingPunct="1">
              <a:spcBef>
                <a:spcPct val="0"/>
              </a:spcBef>
              <a:buNone/>
            </a:pPr>
            <a:b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endParaRPr lang="pt-BR" altLang="pt-BR" sz="24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3CB7317-6998-44C6-AC6A-982B65ED2F0F}"/>
              </a:ext>
            </a:extLst>
          </p:cNvPr>
          <p:cNvSpPr/>
          <p:nvPr/>
        </p:nvSpPr>
        <p:spPr>
          <a:xfrm>
            <a:off x="6895171" y="4983372"/>
            <a:ext cx="4224449" cy="1017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chemeClr val="bg1">
                    <a:lumMod val="65000"/>
                  </a:schemeClr>
                </a:solidFill>
                <a:latin typeface="Humanst521 BT" pitchFamily="34" charset="0"/>
              </a:rPr>
              <a:t>Orientações sobre medidas de aperfeiçoamento da gestão; de prevenção e combate à corrupção</a:t>
            </a:r>
          </a:p>
        </p:txBody>
      </p:sp>
    </p:spTree>
    <p:extLst>
      <p:ext uri="{BB962C8B-B14F-4D97-AF65-F5344CB8AC3E}">
        <p14:creationId xmlns:p14="http://schemas.microsoft.com/office/powerpoint/2010/main" val="13147684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5" name="Picture 10" descr="Resultado de imagem para um por todos e todos por um cgu">
            <a:extLst>
              <a:ext uri="{FF2B5EF4-FFF2-40B4-BE49-F238E27FC236}">
                <a16:creationId xmlns:a16="http://schemas.microsoft.com/office/drawing/2014/main" id="{1BE29DF1-A370-42F6-9F7C-373C0BF3B6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5"/>
          <a:stretch/>
        </p:blipFill>
        <p:spPr bwMode="auto">
          <a:xfrm>
            <a:off x="0" y="0"/>
            <a:ext cx="1221284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9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3D095BD-3168-446B-A25F-B3A8D293F7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33" t="8243" r="23769" b="1087"/>
          <a:stretch/>
        </p:blipFill>
        <p:spPr>
          <a:xfrm>
            <a:off x="670492" y="1176989"/>
            <a:ext cx="1657630" cy="1599467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70DFB27F-D942-4A32-84E5-FE35BD80F9C1}"/>
              </a:ext>
            </a:extLst>
          </p:cNvPr>
          <p:cNvSpPr txBox="1">
            <a:spLocks/>
          </p:cNvSpPr>
          <p:nvPr/>
        </p:nvSpPr>
        <p:spPr>
          <a:xfrm>
            <a:off x="2328122" y="1553418"/>
            <a:ext cx="9647551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400" b="1" dirty="0">
                <a:solidFill>
                  <a:srgbClr val="002060"/>
                </a:solidFill>
                <a:latin typeface="+mn-lt"/>
              </a:rPr>
              <a:t>PROGRAMA UM POR TODOS</a:t>
            </a:r>
          </a:p>
          <a:p>
            <a:r>
              <a:rPr lang="pt-BR" sz="3400" b="1" dirty="0">
                <a:solidFill>
                  <a:srgbClr val="002060"/>
                </a:solidFill>
                <a:latin typeface="+mn-lt"/>
              </a:rPr>
              <a:t>E TODOS POR UM!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4B76F1B-A2B7-41AC-9A8B-BEA08222EE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5" y="3203160"/>
            <a:ext cx="5198004" cy="3129352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3B68B4EE-382C-4768-96FA-E911FFBD81CA}"/>
              </a:ext>
            </a:extLst>
          </p:cNvPr>
          <p:cNvSpPr/>
          <p:nvPr/>
        </p:nvSpPr>
        <p:spPr>
          <a:xfrm>
            <a:off x="6344355" y="3203159"/>
            <a:ext cx="5936395" cy="452431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pt-BR" sz="2400" dirty="0">
                <a:ln w="0"/>
                <a:solidFill>
                  <a:schemeClr val="bg1">
                    <a:lumMod val="50000"/>
                  </a:schemeClr>
                </a:solidFill>
              </a:rPr>
              <a:t>Desde sua primeira execução em 2009, o programa já envolveu:</a:t>
            </a:r>
            <a:endParaRPr lang="pt-BR" sz="3200" dirty="0">
              <a:ln w="0"/>
              <a:solidFill>
                <a:schemeClr val="bg1">
                  <a:lumMod val="50000"/>
                </a:schemeClr>
              </a:solidFill>
            </a:endParaRPr>
          </a:p>
          <a:p>
            <a:r>
              <a:rPr lang="pt-BR" sz="4800" b="1" dirty="0">
                <a:solidFill>
                  <a:srgbClr val="C00000"/>
                </a:solidFill>
              </a:rPr>
              <a:t>750</a:t>
            </a:r>
            <a:r>
              <a:rPr lang="pt-BR" sz="5200" b="1" dirty="0">
                <a:solidFill>
                  <a:schemeClr val="accent6"/>
                </a:solidFill>
              </a:rPr>
              <a:t> </a:t>
            </a:r>
            <a:r>
              <a:rPr lang="pt-BR" sz="4800" b="1" dirty="0">
                <a:solidFill>
                  <a:srgbClr val="C00000"/>
                </a:solidFill>
              </a:rPr>
              <a:t>mil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 alunos</a:t>
            </a:r>
          </a:p>
          <a:p>
            <a:r>
              <a:rPr lang="pt-BR" sz="4800" b="1" dirty="0">
                <a:solidFill>
                  <a:srgbClr val="C00000"/>
                </a:solidFill>
              </a:rPr>
              <a:t>28 mil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professores</a:t>
            </a:r>
          </a:p>
          <a:p>
            <a:r>
              <a:rPr lang="pt-BR" sz="4800" b="1" dirty="0">
                <a:solidFill>
                  <a:srgbClr val="C00000"/>
                </a:solidFill>
              </a:rPr>
              <a:t>4.500</a:t>
            </a:r>
            <a:r>
              <a:rPr lang="pt-BR" sz="2800" b="1" dirty="0">
                <a:ln w="0"/>
                <a:solidFill>
                  <a:srgbClr val="002060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escolas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t-BR" sz="2800" dirty="0">
              <a:ln w="0"/>
              <a:solidFill>
                <a:srgbClr val="002060"/>
              </a:solidFill>
            </a:endParaRPr>
          </a:p>
        </p:txBody>
      </p:sp>
      <p:pic>
        <p:nvPicPr>
          <p:cNvPr id="9" name="Picture 2" descr="http://admin.plantaonews.com.br/uploads/webdisco/2014/01/02/jpg/570x428/2711e18f0d861081c67d87c73f8087d7.jpg">
            <a:extLst>
              <a:ext uri="{FF2B5EF4-FFF2-40B4-BE49-F238E27FC236}">
                <a16:creationId xmlns:a16="http://schemas.microsoft.com/office/drawing/2014/main" id="{9CF3820F-102D-4616-9BF6-C65BFE7E62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9" b="8371"/>
          <a:stretch/>
        </p:blipFill>
        <p:spPr bwMode="auto">
          <a:xfrm>
            <a:off x="8424809" y="917199"/>
            <a:ext cx="3767191" cy="211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8523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62937" y="107068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Conteúdo do Programa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268980" y="3447450"/>
            <a:ext cx="417282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0066FF"/>
                </a:solidFill>
              </a:rPr>
              <a:t>Módulo I – Autoestima</a:t>
            </a:r>
          </a:p>
          <a:p>
            <a:pPr algn="ctr"/>
            <a:endParaRPr lang="pt-BR" sz="2200" b="1" dirty="0">
              <a:solidFill>
                <a:srgbClr val="0066FF"/>
              </a:solidFill>
            </a:endParaRPr>
          </a:p>
          <a:p>
            <a:pPr algn="ctr"/>
            <a:r>
              <a:rPr lang="pt-BR" sz="2200" dirty="0"/>
              <a:t>     Capítulo Único - Autoestima</a:t>
            </a:r>
          </a:p>
          <a:p>
            <a:endParaRPr lang="pt-BR" sz="2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229" y="2764474"/>
            <a:ext cx="2160240" cy="2966393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762936" y="1948359"/>
            <a:ext cx="5418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. </a:t>
            </a:r>
            <a:r>
              <a:rPr lang="pt-BR" sz="2400" dirty="0"/>
              <a:t>O material é composto por </a:t>
            </a:r>
            <a:r>
              <a:rPr lang="pt-BR" sz="2400" b="1" dirty="0"/>
              <a:t>três módulos</a:t>
            </a:r>
            <a:r>
              <a:rPr lang="pt-BR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588367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62937" y="107068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Conteúdo do Programa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657" y="2780410"/>
            <a:ext cx="2139828" cy="2966394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4444120" y="3294111"/>
            <a:ext cx="6085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0066FF"/>
                </a:solidFill>
              </a:rPr>
              <a:t>Módulo II – Ser diferente é legal</a:t>
            </a:r>
          </a:p>
          <a:p>
            <a:pPr algn="ctr"/>
            <a:endParaRPr lang="pt-BR" sz="2200" b="1" dirty="0">
              <a:solidFill>
                <a:srgbClr val="0066FF"/>
              </a:solidFill>
            </a:endParaRPr>
          </a:p>
          <a:p>
            <a:pPr algn="ctr"/>
            <a:r>
              <a:rPr lang="pt-BR" sz="2200" b="1" dirty="0"/>
              <a:t>     </a:t>
            </a:r>
            <a:r>
              <a:rPr lang="pt-BR" sz="2200" dirty="0"/>
              <a:t>Capítulo I – Somos todos diferentes</a:t>
            </a:r>
          </a:p>
          <a:p>
            <a:pPr algn="ctr"/>
            <a:r>
              <a:rPr lang="pt-BR" sz="2200" dirty="0"/>
              <a:t>     Capítulo II – Pessoas com deficiência física</a:t>
            </a:r>
          </a:p>
          <a:p>
            <a:pPr algn="ctr"/>
            <a:r>
              <a:rPr lang="pt-BR" sz="2200" dirty="0"/>
              <a:t>     Capítulo III – Brasil, berço esplêndido</a:t>
            </a:r>
          </a:p>
        </p:txBody>
      </p:sp>
    </p:spTree>
    <p:extLst>
      <p:ext uri="{BB962C8B-B14F-4D97-AF65-F5344CB8AC3E}">
        <p14:creationId xmlns:p14="http://schemas.microsoft.com/office/powerpoint/2010/main" val="1674147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graphicFrame>
        <p:nvGraphicFramePr>
          <p:cNvPr id="9" name="Diagrama 8"/>
          <p:cNvGraphicFramePr/>
          <p:nvPr>
            <p:extLst/>
          </p:nvPr>
        </p:nvGraphicFramePr>
        <p:xfrm>
          <a:off x="3883631" y="1078787"/>
          <a:ext cx="8259284" cy="5743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226044" y="1037698"/>
            <a:ext cx="3424977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sz="3600">
                <a:solidFill>
                  <a:schemeClr val="bg1"/>
                </a:solidFill>
              </a:rPr>
              <a:t>3 Palavras chaves</a:t>
            </a: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37" y="1885607"/>
            <a:ext cx="1721063" cy="179179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0843" y="2033983"/>
            <a:ext cx="2031201" cy="1515588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70" y="4268124"/>
            <a:ext cx="3876455" cy="17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72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62937" y="107068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Conteúdo do Programa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926" y="2602987"/>
            <a:ext cx="2376264" cy="332474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096541" y="2126312"/>
            <a:ext cx="532691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rgbClr val="0066FF"/>
                </a:solidFill>
              </a:rPr>
              <a:t>Módulo III – Brasil, meu Brasil Brasileiro</a:t>
            </a:r>
          </a:p>
          <a:p>
            <a:endParaRPr lang="pt-BR" sz="3200" b="1" dirty="0">
              <a:solidFill>
                <a:srgbClr val="0066FF"/>
              </a:solidFill>
            </a:endParaRPr>
          </a:p>
          <a:p>
            <a:r>
              <a:rPr lang="pt-BR" sz="2200" b="1" dirty="0"/>
              <a:t>     </a:t>
            </a:r>
            <a:r>
              <a:rPr lang="pt-BR" sz="2200" dirty="0"/>
              <a:t>Capítulo I – Brasil, Pátria Amada </a:t>
            </a:r>
          </a:p>
          <a:p>
            <a:r>
              <a:rPr lang="pt-BR" sz="2200" dirty="0"/>
              <a:t>     Capítulo II – Brasil, uma república</a:t>
            </a:r>
          </a:p>
          <a:p>
            <a:r>
              <a:rPr lang="pt-BR" sz="2200" dirty="0"/>
              <a:t>     Capítulo III – Democracia</a:t>
            </a:r>
          </a:p>
          <a:p>
            <a:r>
              <a:rPr lang="pt-BR" sz="2200" dirty="0"/>
              <a:t>     Capítulo IV – Cidadania</a:t>
            </a:r>
          </a:p>
          <a:p>
            <a:r>
              <a:rPr lang="pt-BR" sz="2200" dirty="0"/>
              <a:t>     Capítulo V – Voluntariado, solidariedade 	e bem comum</a:t>
            </a:r>
          </a:p>
          <a:p>
            <a:r>
              <a:rPr lang="pt-BR" sz="2200" dirty="0"/>
              <a:t>     Capítulo VI – Valores e participação</a:t>
            </a:r>
          </a:p>
          <a:p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1064020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820087" y="769064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Kit do Programa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822">
            <a:off x="6779818" y="2193631"/>
            <a:ext cx="3456385" cy="45454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88018">
            <a:off x="2286351" y="1966646"/>
            <a:ext cx="3395663" cy="4525963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240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360" y="1628801"/>
            <a:ext cx="6372000" cy="457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820103" y="819229"/>
            <a:ext cx="8660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0070C0"/>
                </a:solidFill>
              </a:rPr>
              <a:t>Kit do Programa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25" y="955171"/>
            <a:ext cx="990600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62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D44F59BB-6FBA-40C6-A95E-75FE7F85A180}"/>
              </a:ext>
            </a:extLst>
          </p:cNvPr>
          <p:cNvSpPr txBox="1"/>
          <p:nvPr/>
        </p:nvSpPr>
        <p:spPr>
          <a:xfrm>
            <a:off x="2720797" y="2823900"/>
            <a:ext cx="6515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>
                <a:solidFill>
                  <a:schemeClr val="accent5">
                    <a:lumMod val="50000"/>
                  </a:schemeClr>
                </a:solidFill>
                <a:latin typeface="+mj-lt"/>
              </a:rPr>
              <a:t>MUDANÇA </a:t>
            </a:r>
            <a:r>
              <a:rPr lang="pt-BR" sz="6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535170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D44F59BB-6FBA-40C6-A95E-75FE7F85A180}"/>
              </a:ext>
            </a:extLst>
          </p:cNvPr>
          <p:cNvSpPr txBox="1"/>
          <p:nvPr/>
        </p:nvSpPr>
        <p:spPr>
          <a:xfrm>
            <a:off x="510639" y="1232664"/>
            <a:ext cx="7602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2018-2021: Universalização do Programa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0437A7-54F0-4400-909F-C7697A427C66}"/>
              </a:ext>
            </a:extLst>
          </p:cNvPr>
          <p:cNvSpPr txBox="1"/>
          <p:nvPr/>
        </p:nvSpPr>
        <p:spPr>
          <a:xfrm>
            <a:off x="510639" y="2183398"/>
            <a:ext cx="72123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Parceria com o MEC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Recursos educacionais digitais (online e offline) e impressos para todas as escolas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Gibis, planos de aula, exercícios, vídeos, aplicativos e muito mais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Aplicação para alunos de todos os anos do ensino básico: 48,6 milhões de alunos!</a:t>
            </a:r>
          </a:p>
        </p:txBody>
      </p:sp>
      <p:pic>
        <p:nvPicPr>
          <p:cNvPr id="3" name="Imagem 2" descr="Revista_Um_por_todos_CGU_MEC_visu2 (002).pdf - Adobe Reader">
            <a:extLst>
              <a:ext uri="{FF2B5EF4-FFF2-40B4-BE49-F238E27FC236}">
                <a16:creationId xmlns:a16="http://schemas.microsoft.com/office/drawing/2014/main" id="{54BC7804-2FD6-4B52-ADFF-15A2678160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3" t="11250" r="40912" b="1257"/>
          <a:stretch/>
        </p:blipFill>
        <p:spPr>
          <a:xfrm>
            <a:off x="8113591" y="1823984"/>
            <a:ext cx="3402907" cy="479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21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D44F59BB-6FBA-40C6-A95E-75FE7F85A180}"/>
              </a:ext>
            </a:extLst>
          </p:cNvPr>
          <p:cNvSpPr txBox="1"/>
          <p:nvPr/>
        </p:nvSpPr>
        <p:spPr>
          <a:xfrm>
            <a:off x="510639" y="1808017"/>
            <a:ext cx="7602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2018-2021: Universalização do Programa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10437A7-54F0-4400-909F-C7697A427C66}"/>
              </a:ext>
            </a:extLst>
          </p:cNvPr>
          <p:cNvSpPr txBox="1"/>
          <p:nvPr/>
        </p:nvSpPr>
        <p:spPr>
          <a:xfrm>
            <a:off x="510639" y="2753680"/>
            <a:ext cx="72123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Alinhamento com a Base Nacional Comum Curricular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Portal do Professor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 do 1º ao 5º ano em parceria com o Instituto Maurício de Sousa, CNA e outras instituições</a:t>
            </a:r>
          </a:p>
          <a:p>
            <a:pPr marL="457200" indent="-457200">
              <a:lnSpc>
                <a:spcPct val="150000"/>
              </a:lnSpc>
              <a:buSzPct val="80000"/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Desenvolvimento dos materiais do 6º ao 9º ano (Educação Midiática);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DA1BB44-5E24-434D-8F68-2DF31463B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7711" y="1808017"/>
            <a:ext cx="2694666" cy="41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925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5556FAF-3DAB-416D-B368-6437EF8CC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68" y="1302099"/>
            <a:ext cx="4762500" cy="12192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1940BAF0-E3F6-4B70-9B25-F7B3BCD326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03" t="4458" r="2974" b="17436"/>
          <a:stretch/>
        </p:blipFill>
        <p:spPr>
          <a:xfrm rot="5400000">
            <a:off x="1536743" y="1974100"/>
            <a:ext cx="3440200" cy="5023558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8F128F73-4D13-42F9-8D6F-432EF531054C}"/>
              </a:ext>
            </a:extLst>
          </p:cNvPr>
          <p:cNvSpPr/>
          <p:nvPr/>
        </p:nvSpPr>
        <p:spPr>
          <a:xfrm>
            <a:off x="6062505" y="2822225"/>
            <a:ext cx="596016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n w="0"/>
                <a:solidFill>
                  <a:schemeClr val="bg1">
                    <a:lumMod val="50000"/>
                  </a:schemeClr>
                </a:solidFill>
              </a:rPr>
              <a:t>Desde a 1º edição em 2007 até 2017:   </a:t>
            </a:r>
            <a:endParaRPr lang="pt-BR" sz="2800" dirty="0">
              <a:latin typeface="Calibri" panose="020F0502020204030204" pitchFamily="34" charset="0"/>
            </a:endParaRP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2,4</a:t>
            </a:r>
            <a:r>
              <a:rPr lang="pt-BR" sz="2800" b="1" dirty="0">
                <a:solidFill>
                  <a:schemeClr val="accent6"/>
                </a:solidFill>
              </a:rPr>
              <a:t> milhões</a:t>
            </a:r>
            <a:r>
              <a:rPr lang="pt-BR" sz="2400" b="1" dirty="0">
                <a:solidFill>
                  <a:schemeClr val="accent6"/>
                </a:solidFill>
              </a:rPr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de estudantes mobilizados</a:t>
            </a: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86</a:t>
            </a:r>
            <a:r>
              <a:rPr lang="pt-BR" sz="2800" b="1" dirty="0">
                <a:solidFill>
                  <a:schemeClr val="accent6"/>
                </a:solidFill>
              </a:rPr>
              <a:t> mil 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professores envolvidos</a:t>
            </a: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14</a:t>
            </a:r>
            <a:r>
              <a:rPr lang="pt-BR" sz="2400" b="1" dirty="0">
                <a:solidFill>
                  <a:schemeClr val="accent6"/>
                </a:solidFill>
              </a:rPr>
              <a:t> </a:t>
            </a:r>
            <a:r>
              <a:rPr lang="pt-BR" sz="2800" b="1" dirty="0">
                <a:solidFill>
                  <a:schemeClr val="accent6"/>
                </a:solidFill>
              </a:rPr>
              <a:t>mil</a:t>
            </a:r>
            <a:r>
              <a:rPr lang="pt-BR" sz="2400" b="1" dirty="0">
                <a:solidFill>
                  <a:schemeClr val="accent6"/>
                </a:solidFill>
              </a:rPr>
              <a:t> 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escolas mobilizadas</a:t>
            </a:r>
          </a:p>
          <a:p>
            <a:pPr lvl="0"/>
            <a:r>
              <a:rPr lang="pt-BR" sz="4800" b="1" dirty="0">
                <a:solidFill>
                  <a:schemeClr val="accent6"/>
                </a:solidFill>
              </a:rPr>
              <a:t>33</a:t>
            </a:r>
            <a:r>
              <a:rPr lang="pt-BR" sz="2800" b="1" dirty="0">
                <a:solidFill>
                  <a:schemeClr val="accent6"/>
                </a:solidFill>
              </a:rPr>
              <a:t> mil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trabalhos recebidos</a:t>
            </a:r>
          </a:p>
          <a:p>
            <a:pPr lvl="0"/>
            <a:endParaRPr lang="pt-BR" sz="2400" b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3922646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88422" y="1408026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89463" y="2883305"/>
            <a:ext cx="39186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>
                <a:solidFill>
                  <a:schemeClr val="bg1"/>
                </a:solidFill>
              </a:rPr>
              <a:t>OUVIDORIA</a:t>
            </a:r>
            <a:endParaRPr lang="pt-BR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8798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89463" y="2883305"/>
            <a:ext cx="39186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800" b="1">
                <a:solidFill>
                  <a:schemeClr val="bg1"/>
                </a:solidFill>
              </a:rPr>
              <a:t>OUVIDORIA</a:t>
            </a:r>
            <a:endParaRPr lang="pt-BR" sz="4800" b="1" dirty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58451" y="2105247"/>
            <a:ext cx="5397500" cy="73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2400" dirty="0">
                <a:solidFill>
                  <a:srgbClr val="002060"/>
                </a:solidFill>
                <a:latin typeface="Arial" panose="020B0604020202020204" pitchFamily="34" charset="0"/>
              </a:rPr>
              <a:t>Transparência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79755" y="719470"/>
            <a:ext cx="10903407" cy="102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2800" i="1" dirty="0">
                <a:solidFill>
                  <a:srgbClr val="002060"/>
                </a:solidFill>
                <a:latin typeface="Arial" panose="020B0604020202020204" pitchFamily="34" charset="0"/>
              </a:rPr>
              <a:t>Ouvidoria-Geral da União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558451" y="3639880"/>
            <a:ext cx="5397500" cy="73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2400" dirty="0">
                <a:solidFill>
                  <a:srgbClr val="002060"/>
                </a:solidFill>
                <a:latin typeface="Arial" panose="020B0604020202020204" pitchFamily="34" charset="0"/>
              </a:rPr>
              <a:t>Governança e Gestão de Riscos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2961938" y="2786294"/>
            <a:ext cx="5769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dirty="0"/>
              <a:t>Órgão garante da Lei de Acesso no Poder Executivo Federal.</a:t>
            </a:r>
            <a:endParaRPr lang="es-ES_tradnl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988386" y="4298523"/>
            <a:ext cx="4272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dirty="0"/>
              <a:t>Programa de Fortalecimento de Ouvidorias;</a:t>
            </a:r>
            <a:endParaRPr lang="es-ES_tradnl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019644" y="4782777"/>
            <a:ext cx="5993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Programa de Avaliação Cidadã de Serviços e Políticas Públicas;</a:t>
            </a:r>
            <a:endParaRPr lang="es-ES_tradnl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019644" y="5267031"/>
            <a:ext cx="6017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Acolhimento e atendimento aos usuários de serviços públicos.</a:t>
            </a:r>
            <a:endParaRPr lang="es-ES_tradnl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3511" y="889145"/>
            <a:ext cx="1738489" cy="148876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3511" y="2396630"/>
            <a:ext cx="1738489" cy="148876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3511" y="3878918"/>
            <a:ext cx="1738489" cy="1488762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3532" y="5367680"/>
            <a:ext cx="1718446" cy="14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4221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64203CCD-DD5C-4940-97DD-8FB3710A67D8}"/>
              </a:ext>
            </a:extLst>
          </p:cNvPr>
          <p:cNvSpPr txBox="1">
            <a:spLocks/>
          </p:cNvSpPr>
          <p:nvPr/>
        </p:nvSpPr>
        <p:spPr>
          <a:xfrm>
            <a:off x="3885080" y="1408026"/>
            <a:ext cx="4162875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  <p:pic>
        <p:nvPicPr>
          <p:cNvPr id="6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C226C396-53FC-400B-99BE-0044B9B51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35" y="2686309"/>
            <a:ext cx="920398" cy="92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845E732D-6EFC-4142-A846-C5368EFC79F3}"/>
              </a:ext>
            </a:extLst>
          </p:cNvPr>
          <p:cNvSpPr/>
          <p:nvPr/>
        </p:nvSpPr>
        <p:spPr>
          <a:xfrm>
            <a:off x="1826760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+ de 80 mil</a:t>
            </a:r>
            <a:endParaRPr lang="pt-BR" sz="1600" b="1" dirty="0">
              <a:solidFill>
                <a:schemeClr val="accent2"/>
              </a:solidFill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A702DB2C-29DE-410B-AD9C-AA505EF456BE}"/>
              </a:ext>
            </a:extLst>
          </p:cNvPr>
          <p:cNvSpPr/>
          <p:nvPr/>
        </p:nvSpPr>
        <p:spPr>
          <a:xfrm>
            <a:off x="2247639" y="4287858"/>
            <a:ext cx="1858145" cy="10156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Manifestações registradas no e-</a:t>
            </a:r>
            <a:r>
              <a:rPr lang="pt-BR" sz="2000" b="1" dirty="0" err="1">
                <a:solidFill>
                  <a:schemeClr val="bg1">
                    <a:lumMod val="50000"/>
                  </a:schemeClr>
                </a:solidFill>
              </a:rPr>
              <a:t>Ouv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 em 2017</a:t>
            </a:r>
          </a:p>
        </p:txBody>
      </p:sp>
      <p:pic>
        <p:nvPicPr>
          <p:cNvPr id="9" name="Picture 6" descr="https://cdn2.iconfinder.com/data/icons/windows-8-metro-style/512/clock.png">
            <a:extLst>
              <a:ext uri="{FF2B5EF4-FFF2-40B4-BE49-F238E27FC236}">
                <a16:creationId xmlns:a16="http://schemas.microsoft.com/office/drawing/2014/main" id="{6A921AAC-9A0C-4676-A09D-ACB739E7B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206" y="2810854"/>
            <a:ext cx="744511" cy="74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0297B6C7-E606-42FF-8B0E-5FC9F6934A3B}"/>
              </a:ext>
            </a:extLst>
          </p:cNvPr>
          <p:cNvSpPr/>
          <p:nvPr/>
        </p:nvSpPr>
        <p:spPr>
          <a:xfrm>
            <a:off x="4732388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17 dias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8E3105ED-9BA4-4AE1-9B5C-C474EF75C05B}"/>
              </a:ext>
            </a:extLst>
          </p:cNvPr>
          <p:cNvSpPr/>
          <p:nvPr/>
        </p:nvSpPr>
        <p:spPr>
          <a:xfrm>
            <a:off x="4684488" y="4287858"/>
            <a:ext cx="2497776" cy="70788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Tempo médio de atendimento na CGU</a:t>
            </a:r>
          </a:p>
        </p:txBody>
      </p:sp>
      <p:pic>
        <p:nvPicPr>
          <p:cNvPr id="12" name="Picture 4" descr="https://d30y9cdsu7xlg0.cloudfront.net/png/38881-200.png">
            <a:extLst>
              <a:ext uri="{FF2B5EF4-FFF2-40B4-BE49-F238E27FC236}">
                <a16:creationId xmlns:a16="http://schemas.microsoft.com/office/drawing/2014/main" id="{CF85D6AE-564A-44D9-9ABA-5AA8DC33D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990" y="265812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7357BB82-54D3-4C64-88C0-6742899D8BC2}"/>
              </a:ext>
            </a:extLst>
          </p:cNvPr>
          <p:cNvSpPr/>
          <p:nvPr/>
        </p:nvSpPr>
        <p:spPr>
          <a:xfrm>
            <a:off x="7315692" y="366587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chemeClr val="accent2"/>
                </a:solidFill>
              </a:rPr>
              <a:t>+ de 15 mil</a:t>
            </a:r>
            <a:endParaRPr lang="pt-BR" sz="1600" b="1" dirty="0">
              <a:solidFill>
                <a:schemeClr val="accent2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D110FDC2-B30A-43A0-9564-DBF1A2EDABB4}"/>
              </a:ext>
            </a:extLst>
          </p:cNvPr>
          <p:cNvSpPr/>
          <p:nvPr/>
        </p:nvSpPr>
        <p:spPr>
          <a:xfrm>
            <a:off x="7845933" y="4287858"/>
            <a:ext cx="1754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Denúncias registradas em 2017</a:t>
            </a:r>
          </a:p>
        </p:txBody>
      </p:sp>
    </p:spTree>
    <p:extLst>
      <p:ext uri="{BB962C8B-B14F-4D97-AF65-F5344CB8AC3E}">
        <p14:creationId xmlns:p14="http://schemas.microsoft.com/office/powerpoint/2010/main" val="207412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C4F276C-0215-401B-A397-9EE03EE516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39" y="848299"/>
            <a:ext cx="10442193" cy="58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350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EC8A7804-C2DA-4EC2-B77E-36CC220FA977}"/>
              </a:ext>
            </a:extLst>
          </p:cNvPr>
          <p:cNvSpPr txBox="1">
            <a:spLocks/>
          </p:cNvSpPr>
          <p:nvPr/>
        </p:nvSpPr>
        <p:spPr>
          <a:xfrm>
            <a:off x="3915225" y="1499624"/>
            <a:ext cx="4162875" cy="5652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AÇÕES DE OUVIDORIA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7DD8ACE-E2B5-4ED9-8B87-D0595D0F2BAB}"/>
              </a:ext>
            </a:extLst>
          </p:cNvPr>
          <p:cNvSpPr/>
          <p:nvPr/>
        </p:nvSpPr>
        <p:spPr>
          <a:xfrm>
            <a:off x="1365602" y="2064850"/>
            <a:ext cx="9337567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lang="pt-BR" sz="2400" b="1" dirty="0">
                <a:solidFill>
                  <a:srgbClr val="002060"/>
                </a:solidFill>
                <a:latin typeface="Calibri" panose="020F0502020204030204"/>
              </a:rPr>
              <a:t>Desafio de implementar um novo marco normativo no Brasil</a:t>
            </a:r>
            <a:r>
              <a:rPr lang="pt-BR" sz="2400" b="1" dirty="0">
                <a:solidFill>
                  <a:srgbClr val="002060"/>
                </a:solidFill>
              </a:rPr>
              <a:t> 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7442F98-9D02-4469-946B-297CA2C9A4DB}"/>
              </a:ext>
            </a:extLst>
          </p:cNvPr>
          <p:cNvSpPr txBox="1"/>
          <p:nvPr/>
        </p:nvSpPr>
        <p:spPr>
          <a:xfrm>
            <a:off x="1365603" y="2877961"/>
            <a:ext cx="2743200" cy="132343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000000"/>
                </a:solidFill>
              </a:rPr>
              <a:t>Proteção e Defesa do Usuário de Serviços Públicos</a:t>
            </a:r>
          </a:p>
          <a:p>
            <a:r>
              <a:rPr lang="pt-BR" sz="2000" dirty="0">
                <a:solidFill>
                  <a:srgbClr val="000000"/>
                </a:solidFill>
              </a:rPr>
              <a:t>[Lei 13.460/2017]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7A525BB-0291-4DA3-A8F4-4BF4E4D90B3C}"/>
              </a:ext>
            </a:extLst>
          </p:cNvPr>
          <p:cNvSpPr txBox="1"/>
          <p:nvPr/>
        </p:nvSpPr>
        <p:spPr>
          <a:xfrm>
            <a:off x="1365602" y="4821061"/>
            <a:ext cx="2486311" cy="101566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000000"/>
                </a:solidFill>
              </a:rPr>
              <a:t>Simplificação do Estado</a:t>
            </a:r>
            <a:endParaRPr lang="pt-BR" sz="2000" dirty="0"/>
          </a:p>
          <a:p>
            <a:r>
              <a:rPr lang="pt-BR" sz="2000" dirty="0">
                <a:solidFill>
                  <a:srgbClr val="000000"/>
                </a:solidFill>
              </a:rPr>
              <a:t>[Decreto 9.094/2017]</a:t>
            </a:r>
          </a:p>
        </p:txBody>
      </p: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6B781FE6-C79B-4D07-AC91-AE8645C2BE2E}"/>
              </a:ext>
            </a:extLst>
          </p:cNvPr>
          <p:cNvCxnSpPr/>
          <p:nvPr/>
        </p:nvCxnSpPr>
        <p:spPr>
          <a:xfrm flipV="1">
            <a:off x="3976093" y="3280129"/>
            <a:ext cx="3107951" cy="18382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3C2E641F-1C29-494D-BEE9-D8D6F4A6478C}"/>
              </a:ext>
            </a:extLst>
          </p:cNvPr>
          <p:cNvCxnSpPr/>
          <p:nvPr/>
        </p:nvCxnSpPr>
        <p:spPr>
          <a:xfrm>
            <a:off x="7072073" y="3280129"/>
            <a:ext cx="6725" cy="57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5286A15-4A8F-470F-844B-D60F9BC08A81}"/>
              </a:ext>
            </a:extLst>
          </p:cNvPr>
          <p:cNvSpPr txBox="1"/>
          <p:nvPr/>
        </p:nvSpPr>
        <p:spPr>
          <a:xfrm>
            <a:off x="5728669" y="3955451"/>
            <a:ext cx="3080794" cy="46166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solidFill>
                  <a:srgbClr val="000000"/>
                </a:solidFill>
              </a:rPr>
              <a:t>OUVIDORIA PÚBLICA</a:t>
            </a:r>
            <a:endParaRPr lang="pt-BR" sz="2400" b="1" dirty="0"/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E479CD8A-B8E2-4C43-9680-396771BAC717}"/>
              </a:ext>
            </a:extLst>
          </p:cNvPr>
          <p:cNvCxnSpPr>
            <a:cxnSpLocks/>
          </p:cNvCxnSpPr>
          <p:nvPr/>
        </p:nvCxnSpPr>
        <p:spPr>
          <a:xfrm flipV="1">
            <a:off x="3966567" y="5328004"/>
            <a:ext cx="3107951" cy="18382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A22661DB-B4A3-40B3-8A33-322A92B68960}"/>
              </a:ext>
            </a:extLst>
          </p:cNvPr>
          <p:cNvCxnSpPr>
            <a:cxnSpLocks/>
          </p:cNvCxnSpPr>
          <p:nvPr/>
        </p:nvCxnSpPr>
        <p:spPr>
          <a:xfrm flipH="1" flipV="1">
            <a:off x="7072073" y="4518379"/>
            <a:ext cx="5881" cy="825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5747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5" name="Imagem 2">
            <a:extLst>
              <a:ext uri="{FF2B5EF4-FFF2-40B4-BE49-F238E27FC236}">
                <a16:creationId xmlns:a16="http://schemas.microsoft.com/office/drawing/2014/main" id="{65CAFCAD-9B69-44B5-A10E-160AA6B5B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095"/>
          <a:stretch/>
        </p:blipFill>
        <p:spPr>
          <a:xfrm>
            <a:off x="1637984" y="1148193"/>
            <a:ext cx="3776942" cy="152388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BEC0836-FA67-457A-AE62-CBA9B6108985}"/>
              </a:ext>
            </a:extLst>
          </p:cNvPr>
          <p:cNvSpPr txBox="1"/>
          <p:nvPr/>
        </p:nvSpPr>
        <p:spPr>
          <a:xfrm>
            <a:off x="1903269" y="2409848"/>
            <a:ext cx="7330889" cy="175432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Sistema web desenvolvido para receber as solicitações de simplificação de serviços prestados ao usuário (cidadão)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Obrigatório para toda a Administração Pública Federal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Gerido pelas ouvidorias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000000"/>
                </a:solidFill>
              </a:rPr>
              <a:t>Com mecanismo de monitoramento dos compromissos de simplificação assumidos pela gestão</a:t>
            </a:r>
          </a:p>
        </p:txBody>
      </p:sp>
      <p:pic>
        <p:nvPicPr>
          <p:cNvPr id="9" name="Imagem 2">
            <a:extLst>
              <a:ext uri="{FF2B5EF4-FFF2-40B4-BE49-F238E27FC236}">
                <a16:creationId xmlns:a16="http://schemas.microsoft.com/office/drawing/2014/main" id="{6D8FCA2F-F050-42A5-9BF1-EAB5A14A60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44" b="43018"/>
          <a:stretch/>
        </p:blipFill>
        <p:spPr>
          <a:xfrm>
            <a:off x="544010" y="4402395"/>
            <a:ext cx="4345073" cy="193961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3B8F71A2-5086-4CF2-BBA6-3780720230DE}"/>
              </a:ext>
            </a:extLst>
          </p:cNvPr>
          <p:cNvSpPr txBox="1"/>
          <p:nvPr/>
        </p:nvSpPr>
        <p:spPr>
          <a:xfrm>
            <a:off x="3747317" y="4772038"/>
            <a:ext cx="5184810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O E-OUV GANHOU UM </a:t>
            </a:r>
            <a:r>
              <a:rPr lang="pt-BR" sz="2400" b="1" dirty="0">
                <a:solidFill>
                  <a:srgbClr val="0E68A3"/>
                </a:solidFill>
              </a:rPr>
              <a:t>NOVO BOTÃO </a:t>
            </a:r>
            <a:r>
              <a:rPr lang="pt-BR" sz="2400" b="1" dirty="0">
                <a:solidFill>
                  <a:schemeClr val="bg1">
                    <a:lumMod val="50000"/>
                  </a:schemeClr>
                </a:solidFill>
              </a:rPr>
              <a:t>PARA SOLICITAÇÕES DE SIMPLIFICAÇÃO DE SERVIÇOS PÚBLICOS FEDERAIS</a:t>
            </a:r>
          </a:p>
        </p:txBody>
      </p:sp>
    </p:spTree>
    <p:extLst>
      <p:ext uri="{BB962C8B-B14F-4D97-AF65-F5344CB8AC3E}">
        <p14:creationId xmlns:p14="http://schemas.microsoft.com/office/powerpoint/2010/main" val="36256731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D1524D1-55B9-4FE7-8739-C77405459963}"/>
              </a:ext>
            </a:extLst>
          </p:cNvPr>
          <p:cNvSpPr/>
          <p:nvPr/>
        </p:nvSpPr>
        <p:spPr>
          <a:xfrm>
            <a:off x="454438" y="1377659"/>
            <a:ext cx="8922589" cy="4619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FORTALECIMENTO DE OUVIDORIAS - PROFORT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D56267C-E32E-44F2-8C08-C81DB6230BF2}"/>
              </a:ext>
            </a:extLst>
          </p:cNvPr>
          <p:cNvSpPr txBox="1"/>
          <p:nvPr/>
        </p:nvSpPr>
        <p:spPr>
          <a:xfrm>
            <a:off x="454438" y="1915846"/>
            <a:ext cx="6714097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solidFill>
                  <a:srgbClr val="002060"/>
                </a:solidFill>
              </a:rPr>
              <a:t>Todos os Entes e Poderes trabalhando juntos para a garantia dos direitos dos usuários de serviços públicos e para a defesa do Estado </a:t>
            </a:r>
          </a:p>
        </p:txBody>
      </p:sp>
      <p:pic>
        <p:nvPicPr>
          <p:cNvPr id="7" name="Imagem 2">
            <a:extLst>
              <a:ext uri="{FF2B5EF4-FFF2-40B4-BE49-F238E27FC236}">
                <a16:creationId xmlns:a16="http://schemas.microsoft.com/office/drawing/2014/main" id="{01FE2733-38BC-4343-9E6C-E00FDFE55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958" y="1160394"/>
            <a:ext cx="2202388" cy="1338813"/>
          </a:xfrm>
          <a:prstGeom prst="rect">
            <a:avLst/>
          </a:prstGeom>
        </p:spPr>
      </p:pic>
      <p:pic>
        <p:nvPicPr>
          <p:cNvPr id="8" name="Imagem 2">
            <a:extLst>
              <a:ext uri="{FF2B5EF4-FFF2-40B4-BE49-F238E27FC236}">
                <a16:creationId xmlns:a16="http://schemas.microsoft.com/office/drawing/2014/main" id="{4F4991D6-8477-4341-91D1-3C1308112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61" y="2714625"/>
            <a:ext cx="11007885" cy="3165611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2DD979FC-1D72-46E1-BE77-3D3B3132DD5F}"/>
              </a:ext>
            </a:extLst>
          </p:cNvPr>
          <p:cNvSpPr txBox="1"/>
          <p:nvPr/>
        </p:nvSpPr>
        <p:spPr>
          <a:xfrm>
            <a:off x="504883" y="5990166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800" b="1" dirty="0">
                <a:solidFill>
                  <a:srgbClr val="C00000"/>
                </a:solidFill>
              </a:rPr>
              <a:t>178</a:t>
            </a:r>
            <a:r>
              <a:rPr lang="pt-BR" dirty="0">
                <a:solidFill>
                  <a:srgbClr val="000000"/>
                </a:solidFill>
              </a:rPr>
              <a:t>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municípios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7D24701-296D-494F-A9A9-A111C91E503C}"/>
              </a:ext>
            </a:extLst>
          </p:cNvPr>
          <p:cNvSpPr txBox="1"/>
          <p:nvPr/>
        </p:nvSpPr>
        <p:spPr>
          <a:xfrm>
            <a:off x="4047149" y="5990166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800" b="1" dirty="0">
                <a:solidFill>
                  <a:srgbClr val="C00000"/>
                </a:solidFill>
              </a:rPr>
              <a:t>18</a:t>
            </a:r>
            <a:r>
              <a:rPr lang="pt-BR" dirty="0">
                <a:solidFill>
                  <a:srgbClr val="000000"/>
                </a:solidFill>
              </a:rPr>
              <a:t>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Estados e DF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916116F-D011-4CDC-A51A-C8C696C62F28}"/>
              </a:ext>
            </a:extLst>
          </p:cNvPr>
          <p:cNvSpPr txBox="1"/>
          <p:nvPr/>
        </p:nvSpPr>
        <p:spPr>
          <a:xfrm>
            <a:off x="7589416" y="5964950"/>
            <a:ext cx="395193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800" b="1" dirty="0">
                <a:solidFill>
                  <a:srgbClr val="C00000"/>
                </a:solidFill>
              </a:rPr>
              <a:t>58 </a:t>
            </a:r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Tribunais, Câmaras e Conselhos</a:t>
            </a:r>
          </a:p>
        </p:txBody>
      </p:sp>
    </p:spTree>
    <p:extLst>
      <p:ext uri="{BB962C8B-B14F-4D97-AF65-F5344CB8AC3E}">
        <p14:creationId xmlns:p14="http://schemas.microsoft.com/office/powerpoint/2010/main" val="24456954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BC7C04C-509F-4855-BA4F-8A117EAF108C}"/>
              </a:ext>
            </a:extLst>
          </p:cNvPr>
          <p:cNvSpPr/>
          <p:nvPr/>
        </p:nvSpPr>
        <p:spPr>
          <a:xfrm>
            <a:off x="454438" y="1377659"/>
            <a:ext cx="8922589" cy="46196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FORTALECIMENTO DE OUVIDORIAS - PROFORT</a:t>
            </a:r>
            <a:endParaRPr lang="pt-BR" dirty="0"/>
          </a:p>
        </p:txBody>
      </p:sp>
      <p:pic>
        <p:nvPicPr>
          <p:cNvPr id="6" name="Imagem 2">
            <a:extLst>
              <a:ext uri="{FF2B5EF4-FFF2-40B4-BE49-F238E27FC236}">
                <a16:creationId xmlns:a16="http://schemas.microsoft.com/office/drawing/2014/main" id="{160B0153-A9DB-40B4-A5AC-BD1729D47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958" y="1160394"/>
            <a:ext cx="2202388" cy="1338813"/>
          </a:xfrm>
          <a:prstGeom prst="rect">
            <a:avLst/>
          </a:prstGeom>
        </p:spPr>
      </p:pic>
      <p:pic>
        <p:nvPicPr>
          <p:cNvPr id="7" name="Imagem 4">
            <a:extLst>
              <a:ext uri="{FF2B5EF4-FFF2-40B4-BE49-F238E27FC236}">
                <a16:creationId xmlns:a16="http://schemas.microsoft.com/office/drawing/2014/main" id="{A78F6DAB-15A7-4930-BD29-7BA60D604D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676"/>
          <a:stretch/>
        </p:blipFill>
        <p:spPr>
          <a:xfrm>
            <a:off x="514409" y="2878902"/>
            <a:ext cx="2804128" cy="3294506"/>
          </a:xfrm>
          <a:prstGeom prst="rect">
            <a:avLst/>
          </a:prstGeom>
        </p:spPr>
      </p:pic>
      <p:pic>
        <p:nvPicPr>
          <p:cNvPr id="8" name="Imagem 2">
            <a:extLst>
              <a:ext uri="{FF2B5EF4-FFF2-40B4-BE49-F238E27FC236}">
                <a16:creationId xmlns:a16="http://schemas.microsoft.com/office/drawing/2014/main" id="{66B41DDC-5DAF-43BC-8F01-AF6A4117EE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22" t="52750" r="26860" b="16875"/>
          <a:stretch/>
        </p:blipFill>
        <p:spPr>
          <a:xfrm>
            <a:off x="3620760" y="2901244"/>
            <a:ext cx="3228502" cy="3270351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035B509F-C6CF-454D-B60D-63B057D4BE2A}"/>
              </a:ext>
            </a:extLst>
          </p:cNvPr>
          <p:cNvSpPr txBox="1"/>
          <p:nvPr/>
        </p:nvSpPr>
        <p:spPr>
          <a:xfrm>
            <a:off x="7151485" y="2735426"/>
            <a:ext cx="4645404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600" b="1" dirty="0">
                <a:solidFill>
                  <a:srgbClr val="29AF8C"/>
                </a:solidFill>
              </a:rPr>
              <a:t>+ de 170</a:t>
            </a:r>
            <a:r>
              <a:rPr lang="pt-BR" sz="2800" b="1" dirty="0">
                <a:solidFill>
                  <a:srgbClr val="29AF8C"/>
                </a:solidFill>
              </a:rPr>
              <a:t> </a:t>
            </a:r>
            <a:endParaRPr lang="pt-BR" dirty="0">
              <a:solidFill>
                <a:srgbClr val="000000"/>
              </a:solidFill>
            </a:endParaRPr>
          </a:p>
          <a:p>
            <a:r>
              <a:rPr lang="pt-BR" b="1" dirty="0">
                <a:solidFill>
                  <a:srgbClr val="000000"/>
                </a:solidFill>
              </a:rPr>
              <a:t>Entes federados aderiram em menos de 3 meses, todos conectados entre si e com a CGU</a:t>
            </a:r>
            <a:endParaRPr lang="pt-BR" dirty="0">
              <a:solidFill>
                <a:srgbClr val="000000"/>
              </a:solidFill>
            </a:endParaRPr>
          </a:p>
        </p:txBody>
      </p: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FC111EE4-5ED9-47D7-B5EA-8530A6752835}"/>
              </a:ext>
            </a:extLst>
          </p:cNvPr>
          <p:cNvCxnSpPr>
            <a:cxnSpLocks/>
          </p:cNvCxnSpPr>
          <p:nvPr/>
        </p:nvCxnSpPr>
        <p:spPr>
          <a:xfrm flipV="1">
            <a:off x="6541816" y="4248261"/>
            <a:ext cx="2929562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24E53A7-C8B8-4BD5-8EB0-9E9A21629914}"/>
              </a:ext>
            </a:extLst>
          </p:cNvPr>
          <p:cNvSpPr txBox="1"/>
          <p:nvPr/>
        </p:nvSpPr>
        <p:spPr>
          <a:xfrm>
            <a:off x="6963181" y="4218846"/>
            <a:ext cx="2743200" cy="40011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19% </a:t>
            </a:r>
            <a:r>
              <a:rPr lang="pt-BR" sz="1600" b="1" dirty="0">
                <a:solidFill>
                  <a:schemeClr val="bg1">
                    <a:lumMod val="50000"/>
                  </a:schemeClr>
                </a:solidFill>
              </a:rPr>
              <a:t>dos municípios de SE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B3BDAF3F-975F-4D87-9473-F3FF50DC8C0F}"/>
              </a:ext>
            </a:extLst>
          </p:cNvPr>
          <p:cNvCxnSpPr>
            <a:cxnSpLocks/>
          </p:cNvCxnSpPr>
          <p:nvPr/>
        </p:nvCxnSpPr>
        <p:spPr>
          <a:xfrm flipV="1">
            <a:off x="5709085" y="5413189"/>
            <a:ext cx="3629873" cy="1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029DFBF-9DA3-4F08-9126-BB3A73797CD8}"/>
              </a:ext>
            </a:extLst>
          </p:cNvPr>
          <p:cNvSpPr txBox="1"/>
          <p:nvPr/>
        </p:nvSpPr>
        <p:spPr>
          <a:xfrm>
            <a:off x="6899338" y="5382011"/>
            <a:ext cx="2743200" cy="40011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33</a:t>
            </a:r>
            <a:r>
              <a:rPr lang="pt-BR" sz="1600" b="1" dirty="0">
                <a:solidFill>
                  <a:schemeClr val="bg1">
                    <a:lumMod val="50000"/>
                  </a:schemeClr>
                </a:solidFill>
              </a:rPr>
              <a:t> dos municípios de SC</a:t>
            </a:r>
          </a:p>
        </p:txBody>
      </p:sp>
    </p:spTree>
    <p:extLst>
      <p:ext uri="{BB962C8B-B14F-4D97-AF65-F5344CB8AC3E}">
        <p14:creationId xmlns:p14="http://schemas.microsoft.com/office/powerpoint/2010/main" val="17771623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BD433366-F03B-4689-9C9D-ED7B066FFD2F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  <p:sp>
        <p:nvSpPr>
          <p:cNvPr id="6" name="CaixaDeTexto 12">
            <a:extLst>
              <a:ext uri="{FF2B5EF4-FFF2-40B4-BE49-F238E27FC236}">
                <a16:creationId xmlns:a16="http://schemas.microsoft.com/office/drawing/2014/main" id="{039B0622-93F5-4FC6-A081-1F04865E462A}"/>
              </a:ext>
            </a:extLst>
          </p:cNvPr>
          <p:cNvSpPr txBox="1"/>
          <p:nvPr/>
        </p:nvSpPr>
        <p:spPr>
          <a:xfrm>
            <a:off x="454438" y="2057628"/>
            <a:ext cx="6907288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1627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Ouvidoria como uma</a:t>
            </a:r>
            <a:r>
              <a:rPr lang="pt-BR" sz="1600" b="1" dirty="0">
                <a:solidFill>
                  <a:srgbClr val="162759"/>
                </a:solidFill>
                <a:latin typeface="Calibri" panose="020F0502020204030204"/>
              </a:rPr>
              <a:t> 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162759"/>
                </a:solidFill>
                <a:effectLst/>
                <a:uLnTx/>
                <a:uFillTx/>
                <a:latin typeface="Calibri" panose="020F0502020204030204"/>
              </a:rPr>
              <a:t>Plataforma para envio de dados pela sociedade</a:t>
            </a:r>
            <a:endParaRPr lang="es-ES_tradnl" sz="1600" b="1" i="0" u="none" strike="noStrike" cap="none" baseline="0" noProof="0" dirty="0">
              <a:solidFill>
                <a:srgbClr val="162759"/>
              </a:solidFill>
              <a:latin typeface="Calibri" panose="020F0502020204030204"/>
            </a:endParaRPr>
          </a:p>
        </p:txBody>
      </p:sp>
      <p:sp>
        <p:nvSpPr>
          <p:cNvPr id="7" name="CaixaDeTexto 12">
            <a:extLst>
              <a:ext uri="{FF2B5EF4-FFF2-40B4-BE49-F238E27FC236}">
                <a16:creationId xmlns:a16="http://schemas.microsoft.com/office/drawing/2014/main" id="{5D641587-89AB-4D69-BC95-F9CBFBA32A76}"/>
              </a:ext>
            </a:extLst>
          </p:cNvPr>
          <p:cNvSpPr txBox="1"/>
          <p:nvPr/>
        </p:nvSpPr>
        <p:spPr>
          <a:xfrm>
            <a:off x="454438" y="2473546"/>
            <a:ext cx="794581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1600" dirty="0">
                <a:latin typeface="Calibri" panose="020F0502020204030204"/>
              </a:rPr>
              <a:t>Intensificação</a:t>
            </a:r>
            <a:r>
              <a:rPr lang="pt-BR" sz="1600" dirty="0"/>
              <a:t> dos mecanismos de coleta proativa e passiva de dados junto à sociedade: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pt-BR" sz="1600" dirty="0"/>
              <a:t>Criação do </a:t>
            </a:r>
            <a:r>
              <a:rPr lang="pt-BR" sz="1600" b="1" dirty="0"/>
              <a:t>e-</a:t>
            </a:r>
            <a:r>
              <a:rPr lang="pt-BR" sz="1600" b="1" dirty="0" err="1"/>
              <a:t>Ouv</a:t>
            </a:r>
            <a:r>
              <a:rPr lang="pt-BR" sz="1600" b="1" dirty="0"/>
              <a:t> Municípios </a:t>
            </a:r>
            <a:r>
              <a:rPr lang="pt-BR" sz="1600" dirty="0"/>
              <a:t>integrado ao e-</a:t>
            </a:r>
            <a:r>
              <a:rPr lang="pt-BR" sz="1600" dirty="0" err="1"/>
              <a:t>Ouv</a:t>
            </a:r>
            <a:r>
              <a:rPr lang="pt-BR" sz="1600" dirty="0"/>
              <a:t> federal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pt-BR" sz="1600" dirty="0"/>
              <a:t>Criação do procedimento </a:t>
            </a:r>
            <a:r>
              <a:rPr lang="pt-BR" sz="1600" b="1" dirty="0" err="1"/>
              <a:t>Me-Ouv</a:t>
            </a:r>
            <a:r>
              <a:rPr lang="pt-BR" sz="1600" dirty="0"/>
              <a:t> para conexão de aplicativos cívicos às APIs do e-</a:t>
            </a:r>
            <a:r>
              <a:rPr lang="pt-BR" sz="1600" dirty="0" err="1"/>
              <a:t>Ouv</a:t>
            </a:r>
            <a:endParaRPr lang="pt-BR" sz="1600" dirty="0"/>
          </a:p>
        </p:txBody>
      </p:sp>
      <p:pic>
        <p:nvPicPr>
          <p:cNvPr id="8" name="Imagem 13">
            <a:extLst>
              <a:ext uri="{FF2B5EF4-FFF2-40B4-BE49-F238E27FC236}">
                <a16:creationId xmlns:a16="http://schemas.microsoft.com/office/drawing/2014/main" id="{3EF8E981-5A13-4518-9FE3-9A3C82E01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7876" y="3381907"/>
            <a:ext cx="9219773" cy="343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3288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59008D2-4958-4296-9553-4BD1281726F7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68FE64A-1C23-407F-9287-79CF265A2965}"/>
              </a:ext>
            </a:extLst>
          </p:cNvPr>
          <p:cNvSpPr txBox="1"/>
          <p:nvPr/>
        </p:nvSpPr>
        <p:spPr>
          <a:xfrm>
            <a:off x="446097" y="1824292"/>
            <a:ext cx="944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Coleta de dados: a Ouvidoria como Plataforma de participação e controle social</a:t>
            </a:r>
            <a:endParaRPr kumimoji="0" lang="es-ES_tradnl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m 14">
            <a:extLst>
              <a:ext uri="{FF2B5EF4-FFF2-40B4-BE49-F238E27FC236}">
                <a16:creationId xmlns:a16="http://schemas.microsoft.com/office/drawing/2014/main" id="{318E7810-8C3F-43BA-ABB0-D06F4A8F7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17" y="2483094"/>
            <a:ext cx="1657350" cy="314325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4A2B99A-DE13-403F-969D-924711CB14AC}"/>
              </a:ext>
            </a:extLst>
          </p:cNvPr>
          <p:cNvSpPr txBox="1"/>
          <p:nvPr/>
        </p:nvSpPr>
        <p:spPr>
          <a:xfrm>
            <a:off x="454438" y="2759319"/>
            <a:ext cx="4319213" cy="5847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</a:rPr>
              <a:t>Projeto "Tá de Pé?" monitora a construção de creches em parceria com a Transparência Brasil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80EC785-29CF-4FC3-BD54-5F6B413D57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3"/>
          <a:stretch/>
        </p:blipFill>
        <p:spPr>
          <a:xfrm>
            <a:off x="560311" y="3501785"/>
            <a:ext cx="3142759" cy="2401659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28D1D28-BD9B-47A9-8944-184B3AF104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071" y="3504561"/>
            <a:ext cx="1355743" cy="2410209"/>
          </a:xfrm>
          <a:prstGeom prst="rect">
            <a:avLst/>
          </a:prstGeom>
        </p:spPr>
      </p:pic>
      <p:pic>
        <p:nvPicPr>
          <p:cNvPr id="11" name="Imagem 16">
            <a:extLst>
              <a:ext uri="{FF2B5EF4-FFF2-40B4-BE49-F238E27FC236}">
                <a16:creationId xmlns:a16="http://schemas.microsoft.com/office/drawing/2014/main" id="{3691DAA2-05C8-4D92-AC2D-E43244D6E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45" y="2349789"/>
            <a:ext cx="806004" cy="942405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4452DBBB-62A8-4248-849F-A209351107F8}"/>
              </a:ext>
            </a:extLst>
          </p:cNvPr>
          <p:cNvSpPr txBox="1"/>
          <p:nvPr/>
        </p:nvSpPr>
        <p:spPr>
          <a:xfrm>
            <a:off x="7093917" y="2514543"/>
            <a:ext cx="4761111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</a:rPr>
              <a:t>"Monitorando a Merenda" </a:t>
            </a:r>
          </a:p>
          <a:p>
            <a:r>
              <a:rPr lang="pt-BR" sz="1600" dirty="0">
                <a:solidFill>
                  <a:srgbClr val="002060"/>
                </a:solidFill>
              </a:rPr>
              <a:t>Estudantes avaliam a qualidade da merenda escolar com o apoio das organizações da sociedade </a:t>
            </a:r>
            <a:r>
              <a:rPr lang="pt-BR" sz="1600" dirty="0" err="1">
                <a:solidFill>
                  <a:srgbClr val="002060"/>
                </a:solidFill>
              </a:rPr>
              <a:t>civi</a:t>
            </a:r>
            <a:endParaRPr lang="pt-BR" sz="1600" dirty="0">
              <a:solidFill>
                <a:srgbClr val="002060"/>
              </a:solidFill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27C90E77-3ABE-4F51-8E9F-FDADD44896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2" y="3501785"/>
            <a:ext cx="1361540" cy="2420516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1F1A9CA3-D521-46C9-AC02-2E882CC5A7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232" y="3501785"/>
            <a:ext cx="1361540" cy="2420516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8594C841-B67B-4935-A212-67D6E83DF87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677" y="3501785"/>
            <a:ext cx="1359213" cy="24205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16D4E93F-4E3B-49B6-A1F5-688B0D2C381E}"/>
              </a:ext>
            </a:extLst>
          </p:cNvPr>
          <p:cNvSpPr txBox="1"/>
          <p:nvPr/>
        </p:nvSpPr>
        <p:spPr>
          <a:xfrm>
            <a:off x="455837" y="6157574"/>
            <a:ext cx="98467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Imagens coletadas pelos usuários dos serviços públicos para subsídio dos trabalhos da CGU por meio da Ouvidoria</a:t>
            </a:r>
            <a:endParaRPr kumimoji="0" lang="es-ES_tradnl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67889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2E121EC-8C26-4264-B02A-3BB0E7A1C286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PROGRAMA DE </a:t>
            </a:r>
            <a:r>
              <a:rPr lang="pt-BR" sz="24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AVALIAÇÃO CIDADÃ DE SERVIÇOS E POLÍTICAS PÚBLICAS - PROCID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55CDAAF-6E1D-45C7-BFA9-0A34AC666977}"/>
              </a:ext>
            </a:extLst>
          </p:cNvPr>
          <p:cNvSpPr txBox="1"/>
          <p:nvPr/>
        </p:nvSpPr>
        <p:spPr>
          <a:xfrm>
            <a:off x="446097" y="1824292"/>
            <a:ext cx="9441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Coleta de dados: a Ouvidoria como Plataforma de participação e controle social</a:t>
            </a:r>
            <a:endParaRPr kumimoji="0" lang="es-ES_tradnl" sz="18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4" descr="https://image.freepik.com/free-icon/talk-symbol-of-speech-bubbles_318-53280.png">
            <a:extLst>
              <a:ext uri="{FF2B5EF4-FFF2-40B4-BE49-F238E27FC236}">
                <a16:creationId xmlns:a16="http://schemas.microsoft.com/office/drawing/2014/main" id="{636D3565-FA19-4A1F-A290-766DEE271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163" y1="72204" x2="73163" y2="72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125" y="2912921"/>
            <a:ext cx="1001483" cy="100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67DAEA1D-CBE8-4710-A90C-8BAF7DB3BD07}"/>
              </a:ext>
            </a:extLst>
          </p:cNvPr>
          <p:cNvSpPr/>
          <p:nvPr/>
        </p:nvSpPr>
        <p:spPr>
          <a:xfrm>
            <a:off x="865978" y="396071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</a:rPr>
              <a:t>+ 140 mil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E6F9BC4-6229-4D9D-BD53-B9A68DB3EDAB}"/>
              </a:ext>
            </a:extLst>
          </p:cNvPr>
          <p:cNvSpPr/>
          <p:nvPr/>
        </p:nvSpPr>
        <p:spPr>
          <a:xfrm>
            <a:off x="751112" y="4607045"/>
            <a:ext cx="2727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BR" b="1" dirty="0">
                <a:solidFill>
                  <a:srgbClr val="002060"/>
                </a:solidFill>
              </a:rPr>
              <a:t>Manifestações de cidadãos analisadas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10" name="Picture 2" descr="Resultado de imagem para evaluation icon">
            <a:extLst>
              <a:ext uri="{FF2B5EF4-FFF2-40B4-BE49-F238E27FC236}">
                <a16:creationId xmlns:a16="http://schemas.microsoft.com/office/drawing/2014/main" id="{912CB6C6-BF29-4130-B3E2-505702378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663" y="2847975"/>
            <a:ext cx="1112740" cy="111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02270E18-E3ED-4A0B-8C75-AA5FCBB14D7B}"/>
              </a:ext>
            </a:extLst>
          </p:cNvPr>
          <p:cNvSpPr/>
          <p:nvPr/>
        </p:nvSpPr>
        <p:spPr>
          <a:xfrm>
            <a:off x="3811544" y="3960715"/>
            <a:ext cx="2497776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</a:rPr>
              <a:t>7</a:t>
            </a:r>
            <a:endParaRPr lang="pt-BR" sz="1600" b="1" dirty="0">
              <a:solidFill>
                <a:srgbClr val="002060"/>
              </a:solidFill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F28067D7-55BB-4E5E-A298-B9EF708431C4}"/>
              </a:ext>
            </a:extLst>
          </p:cNvPr>
          <p:cNvSpPr/>
          <p:nvPr/>
        </p:nvSpPr>
        <p:spPr>
          <a:xfrm>
            <a:off x="3553109" y="4607045"/>
            <a:ext cx="3014647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b="1" dirty="0">
                <a:solidFill>
                  <a:srgbClr val="002060"/>
                </a:solidFill>
              </a:rPr>
              <a:t>Relatórios de avaliação cidadã de políticas e serviços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13" name="Imagem 3">
            <a:extLst>
              <a:ext uri="{FF2B5EF4-FFF2-40B4-BE49-F238E27FC236}">
                <a16:creationId xmlns:a16="http://schemas.microsoft.com/office/drawing/2014/main" id="{4C350806-0F52-4CDA-9FEE-DBAFBDD420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0801" y="2255590"/>
            <a:ext cx="5487608" cy="4602409"/>
          </a:xfrm>
          <a:prstGeom prst="rect">
            <a:avLst/>
          </a:prstGeom>
        </p:spPr>
      </p:pic>
      <p:pic>
        <p:nvPicPr>
          <p:cNvPr id="14" name="Imagem 3">
            <a:extLst>
              <a:ext uri="{FF2B5EF4-FFF2-40B4-BE49-F238E27FC236}">
                <a16:creationId xmlns:a16="http://schemas.microsoft.com/office/drawing/2014/main" id="{A4A3E055-7EB0-42E7-83C4-1B2B1BBDD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5808" y="2458405"/>
            <a:ext cx="4692428" cy="413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839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F43283B-B0E0-4E2F-9D81-F9D7D88A4438}"/>
              </a:ext>
            </a:extLst>
          </p:cNvPr>
          <p:cNvSpPr/>
          <p:nvPr/>
        </p:nvSpPr>
        <p:spPr>
          <a:xfrm>
            <a:off x="454438" y="1377659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RESULTADOS</a:t>
            </a:r>
          </a:p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CONCRETOS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EA88ACC-6DE5-45D8-A2F9-93B75CB251CE}"/>
              </a:ext>
            </a:extLst>
          </p:cNvPr>
          <p:cNvSpPr txBox="1"/>
          <p:nvPr/>
        </p:nvSpPr>
        <p:spPr>
          <a:xfrm>
            <a:off x="454438" y="2218863"/>
            <a:ext cx="2875784" cy="34778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 dirty="0" err="1">
                <a:solidFill>
                  <a:srgbClr val="44546A"/>
                </a:solidFill>
              </a:rPr>
              <a:t>Latinobarômetro</a:t>
            </a:r>
            <a:r>
              <a:rPr lang="pt-BR" sz="2000" dirty="0">
                <a:solidFill>
                  <a:srgbClr val="44546A"/>
                </a:solidFill>
              </a:rPr>
              <a:t> e </a:t>
            </a:r>
            <a:r>
              <a:rPr lang="pt-BR" sz="2000" b="1" dirty="0">
                <a:solidFill>
                  <a:srgbClr val="44546A"/>
                </a:solidFill>
              </a:rPr>
              <a:t>Barômetro Global da Corrupção</a:t>
            </a:r>
            <a:r>
              <a:rPr lang="pt-BR" sz="2000" dirty="0">
                <a:solidFill>
                  <a:srgbClr val="44546A"/>
                </a:solidFill>
              </a:rPr>
              <a:t> apontam o </a:t>
            </a:r>
            <a:r>
              <a:rPr lang="pt-BR" sz="2000" b="1" dirty="0">
                <a:solidFill>
                  <a:srgbClr val="44546A"/>
                </a:solidFill>
              </a:rPr>
              <a:t>Brasil</a:t>
            </a:r>
            <a:r>
              <a:rPr lang="pt-BR" sz="2000" dirty="0">
                <a:solidFill>
                  <a:srgbClr val="44546A"/>
                </a:solidFill>
              </a:rPr>
              <a:t> como país em que a </a:t>
            </a:r>
            <a:r>
              <a:rPr lang="pt-BR" sz="2000" b="1" dirty="0">
                <a:solidFill>
                  <a:srgbClr val="44546A"/>
                </a:solidFill>
              </a:rPr>
              <a:t>população mais acredita na força do engajamento individual e dos mecanismos de denúncia</a:t>
            </a:r>
            <a:r>
              <a:rPr lang="pt-BR" sz="2000" dirty="0">
                <a:solidFill>
                  <a:srgbClr val="44546A"/>
                </a:solidFill>
              </a:rPr>
              <a:t> como instrumentos de combate à corrupção </a:t>
            </a:r>
            <a:r>
              <a:rPr lang="pt-BR" sz="2000" b="1" dirty="0">
                <a:solidFill>
                  <a:srgbClr val="44546A"/>
                </a:solidFill>
              </a:rPr>
              <a:t>(83%)</a:t>
            </a:r>
            <a:r>
              <a:rPr lang="pt-BR" sz="2000" dirty="0">
                <a:solidFill>
                  <a:srgbClr val="44546A"/>
                </a:solidFill>
              </a:rPr>
              <a:t>.</a:t>
            </a:r>
            <a:endParaRPr lang="pt-BR" sz="2000" dirty="0"/>
          </a:p>
        </p:txBody>
      </p:sp>
      <p:pic>
        <p:nvPicPr>
          <p:cNvPr id="7" name="Imagem 12">
            <a:extLst>
              <a:ext uri="{FF2B5EF4-FFF2-40B4-BE49-F238E27FC236}">
                <a16:creationId xmlns:a16="http://schemas.microsoft.com/office/drawing/2014/main" id="{201F3FEC-CF20-429D-9534-3FB85642FD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4" t="7667" r="66795" b="21723"/>
          <a:stretch/>
        </p:blipFill>
        <p:spPr>
          <a:xfrm>
            <a:off x="3702587" y="1275143"/>
            <a:ext cx="1715245" cy="2513382"/>
          </a:xfrm>
          <a:prstGeom prst="rect">
            <a:avLst/>
          </a:prstGeom>
        </p:spPr>
      </p:pic>
      <p:pic>
        <p:nvPicPr>
          <p:cNvPr id="8" name="Imagem 10">
            <a:extLst>
              <a:ext uri="{FF2B5EF4-FFF2-40B4-BE49-F238E27FC236}">
                <a16:creationId xmlns:a16="http://schemas.microsoft.com/office/drawing/2014/main" id="{0D2DB8F2-B5DD-4940-B86F-5123AB26D7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0" t="8627" r="66541" b="22353"/>
          <a:stretch/>
        </p:blipFill>
        <p:spPr>
          <a:xfrm>
            <a:off x="3702587" y="4044817"/>
            <a:ext cx="1715245" cy="2390322"/>
          </a:xfrm>
          <a:prstGeom prst="rect">
            <a:avLst/>
          </a:prstGeom>
        </p:spPr>
      </p:pic>
      <p:pic>
        <p:nvPicPr>
          <p:cNvPr id="9" name="Imagem 14">
            <a:extLst>
              <a:ext uri="{FF2B5EF4-FFF2-40B4-BE49-F238E27FC236}">
                <a16:creationId xmlns:a16="http://schemas.microsoft.com/office/drawing/2014/main" id="{EC66EE15-6301-45CF-99E3-051E69B17E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442" t="41901" r="70522" b="49758"/>
          <a:stretch/>
        </p:blipFill>
        <p:spPr>
          <a:xfrm>
            <a:off x="5510358" y="1176692"/>
            <a:ext cx="6597400" cy="2410865"/>
          </a:xfrm>
          <a:prstGeom prst="rect">
            <a:avLst/>
          </a:prstGeom>
        </p:spPr>
      </p:pic>
      <p:pic>
        <p:nvPicPr>
          <p:cNvPr id="10" name="Imagem 7">
            <a:extLst>
              <a:ext uri="{FF2B5EF4-FFF2-40B4-BE49-F238E27FC236}">
                <a16:creationId xmlns:a16="http://schemas.microsoft.com/office/drawing/2014/main" id="{8973556A-D670-4938-B14A-D554EEF180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879" t="20729" r="4631" b="35145"/>
          <a:stretch/>
        </p:blipFill>
        <p:spPr>
          <a:xfrm>
            <a:off x="6045534" y="3887757"/>
            <a:ext cx="4219849" cy="264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4236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endParaRPr lang="pt-BR" sz="54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772CAF2-FCEB-4455-B916-23AD6F686113}"/>
              </a:ext>
            </a:extLst>
          </p:cNvPr>
          <p:cNvSpPr txBox="1">
            <a:spLocks/>
          </p:cNvSpPr>
          <p:nvPr/>
        </p:nvSpPr>
        <p:spPr>
          <a:xfrm>
            <a:off x="989101" y="1853869"/>
            <a:ext cx="550416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5400" b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DETECÇÃO</a:t>
            </a:r>
            <a:endParaRPr lang="pt-BR" sz="54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213904E-FF47-480D-8C9C-CACF803C2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3576223"/>
            <a:ext cx="3341540" cy="22450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08EF1AC3-C75E-4996-BC25-BD32E0087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823" y="3570514"/>
            <a:ext cx="3417241" cy="225077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F2E3CFFB-DFC8-40C1-A46B-B8C80ACCB3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064" y="3570514"/>
            <a:ext cx="3382315" cy="2250777"/>
          </a:xfrm>
          <a:prstGeom prst="rect">
            <a:avLst/>
          </a:prstGeom>
        </p:spPr>
      </p:pic>
      <p:pic>
        <p:nvPicPr>
          <p:cNvPr id="9" name="Espaço Reservado para Conteúdo 3">
            <a:extLst>
              <a:ext uri="{FF2B5EF4-FFF2-40B4-BE49-F238E27FC236}">
                <a16:creationId xmlns:a16="http://schemas.microsoft.com/office/drawing/2014/main" id="{5ADB02B5-4DEE-4F62-9697-559DE5505C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25">
            <a:off x="7058427" y="1339854"/>
            <a:ext cx="4817350" cy="499402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C9323421-E341-455F-9682-271D8E43BA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946" y="2539155"/>
            <a:ext cx="2062717" cy="2062717"/>
          </a:xfrm>
          <a:prstGeom prst="rect">
            <a:avLst/>
          </a:prstGeom>
          <a:effectLst>
            <a:outerShdw blurRad="203200" dist="76200" dir="5400000" sx="97000" sy="97000" algn="t" rotWithShape="0">
              <a:prstClr val="black">
                <a:alpha val="9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73178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endParaRPr lang="pt-BR" sz="54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47971" y="1993653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028464" y="3201802"/>
            <a:ext cx="391866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DEMANDAS INTERNAS</a:t>
            </a:r>
          </a:p>
        </p:txBody>
      </p:sp>
      <p:sp>
        <p:nvSpPr>
          <p:cNvPr id="13" name="Oval 12"/>
          <p:cNvSpPr/>
          <p:nvPr/>
        </p:nvSpPr>
        <p:spPr>
          <a:xfrm>
            <a:off x="7119773" y="2022765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7100266" y="3230914"/>
            <a:ext cx="391866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DEMANDAS EXTERNAS</a:t>
            </a: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4772CAF2-FCEB-4455-B916-23AD6F686113}"/>
              </a:ext>
            </a:extLst>
          </p:cNvPr>
          <p:cNvSpPr txBox="1">
            <a:spLocks/>
          </p:cNvSpPr>
          <p:nvPr/>
        </p:nvSpPr>
        <p:spPr>
          <a:xfrm>
            <a:off x="3268475" y="1071991"/>
            <a:ext cx="5504163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5400" b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DETECÇÃO</a:t>
            </a:r>
            <a:endParaRPr lang="pt-BR" sz="54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5661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39648" y="162625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7200" b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PREVENÇÃO</a:t>
            </a:r>
            <a:endParaRPr lang="pt-BR" sz="72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482887" y="289731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84218" y="3431345"/>
            <a:ext cx="180507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>
                <a:solidFill>
                  <a:schemeClr val="bg1"/>
                </a:solidFill>
              </a:rPr>
              <a:t>TRANSPARÊNCIA</a:t>
            </a: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649022" y="289560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681174" y="3362511"/>
            <a:ext cx="175049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TREINAMENTO DE GESTORES</a:t>
            </a:r>
          </a:p>
        </p:txBody>
      </p:sp>
      <p:sp>
        <p:nvSpPr>
          <p:cNvPr id="9" name="Oval 8"/>
          <p:cNvSpPr/>
          <p:nvPr/>
        </p:nvSpPr>
        <p:spPr>
          <a:xfrm>
            <a:off x="4791398" y="289560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910671" y="3401211"/>
            <a:ext cx="150236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INTEGRIDADE PÚBLICA</a:t>
            </a:r>
          </a:p>
        </p:txBody>
      </p:sp>
      <p:sp>
        <p:nvSpPr>
          <p:cNvPr id="11" name="Oval 10"/>
          <p:cNvSpPr/>
          <p:nvPr/>
        </p:nvSpPr>
        <p:spPr>
          <a:xfrm>
            <a:off x="7062344" y="2895606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181271" y="3380663"/>
            <a:ext cx="150236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INTEGRIDADE PRIVADA</a:t>
            </a:r>
          </a:p>
        </p:txBody>
      </p:sp>
      <p:sp>
        <p:nvSpPr>
          <p:cNvPr id="13" name="Oval 12"/>
          <p:cNvSpPr/>
          <p:nvPr/>
        </p:nvSpPr>
        <p:spPr>
          <a:xfrm>
            <a:off x="9571451" y="2895606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9832014" y="3398813"/>
            <a:ext cx="1266854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</a:rPr>
              <a:t>EDUCAÇÃO CIDADÃ</a:t>
            </a:r>
          </a:p>
        </p:txBody>
      </p:sp>
      <p:sp>
        <p:nvSpPr>
          <p:cNvPr id="15" name="Oval 14"/>
          <p:cNvSpPr/>
          <p:nvPr/>
        </p:nvSpPr>
        <p:spPr>
          <a:xfrm>
            <a:off x="3563425" y="476549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3564756" y="5217331"/>
            <a:ext cx="177272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</a:rPr>
              <a:t>COOPERAÇÃO INTERNACIONAL</a:t>
            </a:r>
          </a:p>
        </p:txBody>
      </p:sp>
      <p:sp>
        <p:nvSpPr>
          <p:cNvPr id="17" name="Oval 16"/>
          <p:cNvSpPr/>
          <p:nvPr/>
        </p:nvSpPr>
        <p:spPr>
          <a:xfrm>
            <a:off x="5729560" y="4763787"/>
            <a:ext cx="1756879" cy="15924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771986" y="5323157"/>
            <a:ext cx="175049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>
                <a:solidFill>
                  <a:schemeClr val="bg1"/>
                </a:solidFill>
              </a:rPr>
              <a:t>OUVIDORIAS</a:t>
            </a: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394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endParaRPr lang="pt-BR" sz="54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C09DC9C-CAA4-4C70-B653-5323A9D24A44}"/>
              </a:ext>
            </a:extLst>
          </p:cNvPr>
          <p:cNvSpPr/>
          <p:nvPr/>
        </p:nvSpPr>
        <p:spPr>
          <a:xfrm>
            <a:off x="454438" y="1163170"/>
            <a:ext cx="105748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 </a:t>
            </a:r>
          </a:p>
          <a:p>
            <a:pPr defTabSz="914400">
              <a:defRPr/>
            </a:pPr>
            <a:r>
              <a:rPr kumimoji="0" lang="pt-BR" sz="240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Operações Especiais (CGU, PF e MPF)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F247989-0185-45B5-A98F-699D72345327}"/>
              </a:ext>
            </a:extLst>
          </p:cNvPr>
          <p:cNvSpPr txBox="1"/>
          <p:nvPr/>
        </p:nvSpPr>
        <p:spPr>
          <a:xfrm>
            <a:off x="454438" y="219771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2017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281DFCB1-3D80-4E72-ADA3-4F33F3A18CAB}"/>
              </a:ext>
            </a:extLst>
          </p:cNvPr>
          <p:cNvCxnSpPr/>
          <p:nvPr/>
        </p:nvCxnSpPr>
        <p:spPr>
          <a:xfrm>
            <a:off x="454438" y="2567051"/>
            <a:ext cx="55738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BE4AB69D-1D95-42C9-8E65-2F5E7E635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438" y="2519661"/>
            <a:ext cx="569078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60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R$ 411</a:t>
            </a:r>
            <a:r>
              <a:rPr lang="pt-BR" altLang="pt-BR" sz="3200" b="1" dirty="0">
                <a:solidFill>
                  <a:srgbClr val="C00000"/>
                </a:solidFill>
                <a:latin typeface="+mn-lt"/>
              </a:rPr>
              <a:t> MILHÕES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C6EB48C-29DC-4599-BC11-F76DDB286B4B}"/>
              </a:ext>
            </a:extLst>
          </p:cNvPr>
          <p:cNvSpPr txBox="1"/>
          <p:nvPr/>
        </p:nvSpPr>
        <p:spPr>
          <a:xfrm>
            <a:off x="6530751" y="2197719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2003 - 2017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765AC3D1-C985-4E0B-804C-02A212104496}"/>
              </a:ext>
            </a:extLst>
          </p:cNvPr>
          <p:cNvCxnSpPr>
            <a:cxnSpLocks/>
          </p:cNvCxnSpPr>
          <p:nvPr/>
        </p:nvCxnSpPr>
        <p:spPr>
          <a:xfrm>
            <a:off x="6530751" y="2567051"/>
            <a:ext cx="53564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91BD7DA-39AF-4AB1-B000-96BB7D0D9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0751" y="2519660"/>
            <a:ext cx="55144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311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operações deflagradas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t-BR" altLang="pt-BR" sz="4000" b="1" dirty="0">
                <a:solidFill>
                  <a:srgbClr val="C00000"/>
                </a:solidFill>
                <a:latin typeface="+mn-lt"/>
              </a:rPr>
              <a:t>R$ 4,6 </a:t>
            </a:r>
            <a:r>
              <a:rPr lang="pt-BR" altLang="pt-BR" sz="3200" b="1" dirty="0">
                <a:solidFill>
                  <a:srgbClr val="C00000"/>
                </a:solidFill>
                <a:latin typeface="+mn-lt"/>
              </a:rPr>
              <a:t>BILHÕES</a:t>
            </a:r>
            <a:r>
              <a:rPr lang="pt-BR" altLang="pt-BR" sz="40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prejuízo estimado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CA046398-C66D-476D-89CF-F619A64B84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r="7517"/>
          <a:stretch/>
        </p:blipFill>
        <p:spPr>
          <a:xfrm>
            <a:off x="0" y="3936413"/>
            <a:ext cx="3033660" cy="2785398"/>
          </a:xfrm>
          <a:prstGeom prst="rect">
            <a:avLst/>
          </a:prstGeom>
          <a:effectLst>
            <a:glow rad="63500">
              <a:schemeClr val="accent3">
                <a:lumMod val="20000"/>
                <a:lumOff val="80000"/>
                <a:alpha val="0"/>
              </a:schemeClr>
            </a:glow>
          </a:effectLst>
        </p:spPr>
      </p:pic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4BE3CD3F-43B7-4EB9-94A6-32CB52DB4B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412697"/>
              </p:ext>
            </p:extLst>
          </p:nvPr>
        </p:nvGraphicFramePr>
        <p:xfrm>
          <a:off x="2410232" y="3913774"/>
          <a:ext cx="10029628" cy="273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2995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5F65796-A29E-452E-94A7-2BABA63A01D4}"/>
              </a:ext>
            </a:extLst>
          </p:cNvPr>
          <p:cNvSpPr/>
          <p:nvPr/>
        </p:nvSpPr>
        <p:spPr>
          <a:xfrm>
            <a:off x="454438" y="1377659"/>
            <a:ext cx="10574806" cy="46166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914400">
              <a:defRPr/>
            </a:pP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AUDITORIA E FISCALIZAÇÃO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7360816-36BD-4924-B8DD-55AF635C6E15}"/>
              </a:ext>
            </a:extLst>
          </p:cNvPr>
          <p:cNvSpPr txBox="1"/>
          <p:nvPr/>
        </p:nvSpPr>
        <p:spPr>
          <a:xfrm>
            <a:off x="1129968" y="2842813"/>
            <a:ext cx="409061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3200" b="1" dirty="0">
                <a:solidFill>
                  <a:schemeClr val="bg1">
                    <a:lumMod val="50000"/>
                  </a:schemeClr>
                </a:solidFill>
              </a:rPr>
              <a:t>PRINCIPAIS POLÍTICAS PÚBLICAS AFETADAS NAS OPERAÇÕES (%)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4706CF90-6AB8-443D-B55A-0E94A87981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869469"/>
              </p:ext>
            </p:extLst>
          </p:nvPr>
        </p:nvGraphicFramePr>
        <p:xfrm>
          <a:off x="3756210" y="1894535"/>
          <a:ext cx="8624884" cy="4655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58900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3"/>
          <p:cNvGrpSpPr/>
          <p:nvPr/>
        </p:nvGrpSpPr>
        <p:grpSpPr>
          <a:xfrm>
            <a:off x="5341728" y="3390793"/>
            <a:ext cx="5085382" cy="2346573"/>
            <a:chOff x="566737" y="1514475"/>
            <a:chExt cx="8010525" cy="3829050"/>
          </a:xfrm>
        </p:grpSpPr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737" y="1514475"/>
              <a:ext cx="8010525" cy="3829050"/>
            </a:xfrm>
            <a:prstGeom prst="rect">
              <a:avLst/>
            </a:prstGeom>
          </p:spPr>
        </p:pic>
        <p:sp>
          <p:nvSpPr>
            <p:cNvPr id="10" name="Retângulo 9"/>
            <p:cNvSpPr/>
            <p:nvPr/>
          </p:nvSpPr>
          <p:spPr bwMode="auto">
            <a:xfrm>
              <a:off x="7043132" y="3068960"/>
              <a:ext cx="576064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320" y="5212201"/>
            <a:ext cx="4774109" cy="1622383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2592" y="1776886"/>
            <a:ext cx="4781264" cy="1673924"/>
          </a:xfrm>
          <a:prstGeom prst="rect">
            <a:avLst/>
          </a:prstGeom>
        </p:spPr>
      </p:pic>
      <p:sp>
        <p:nvSpPr>
          <p:cNvPr id="14" name="TextBox 3"/>
          <p:cNvSpPr txBox="1"/>
          <p:nvPr/>
        </p:nvSpPr>
        <p:spPr>
          <a:xfrm>
            <a:off x="1763791" y="1142396"/>
            <a:ext cx="8640959" cy="523220"/>
          </a:xfrm>
          <a:prstGeom prst="rect">
            <a:avLst/>
          </a:prstGeom>
          <a:gradFill rotWithShape="1"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2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Rede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ODP</a:t>
            </a:r>
            <a:endParaRPr kumimoji="0" lang="en-GB" sz="2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4906443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1968793" y="3943109"/>
            <a:ext cx="8278546" cy="1323439"/>
          </a:xfrm>
          <a:prstGeom prst="rect">
            <a:avLst/>
          </a:prstGeom>
          <a:gradFill rotWithShape="1">
            <a:gsLst>
              <a:gs pos="0">
                <a:srgbClr val="1B587C">
                  <a:tint val="50000"/>
                  <a:satMod val="300000"/>
                </a:srgbClr>
              </a:gs>
              <a:gs pos="35000">
                <a:srgbClr val="1B587C">
                  <a:tint val="37000"/>
                  <a:satMod val="300000"/>
                </a:srgbClr>
              </a:gs>
              <a:gs pos="100000">
                <a:srgbClr val="1B587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itchFamily="2" charset="2"/>
              <a:buChar char="v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Objetivo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: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Disponibilizar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,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em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rede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,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informações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,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indicadores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gerenciais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de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desempenho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e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identificação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de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situações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atípicas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ocorridas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na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execução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dos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gastos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públicos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,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contribuindo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para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uma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melhor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gestão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e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monitoramento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dos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recursos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governamentais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.</a:t>
            </a:r>
          </a:p>
        </p:txBody>
      </p:sp>
      <p:grpSp>
        <p:nvGrpSpPr>
          <p:cNvPr id="12" name="Grupo 2"/>
          <p:cNvGrpSpPr/>
          <p:nvPr/>
        </p:nvGrpSpPr>
        <p:grpSpPr>
          <a:xfrm>
            <a:off x="1952763" y="1062789"/>
            <a:ext cx="8294576" cy="2232248"/>
            <a:chOff x="381880" y="998607"/>
            <a:chExt cx="8294576" cy="2232248"/>
          </a:xfrm>
        </p:grpSpPr>
        <p:sp>
          <p:nvSpPr>
            <p:cNvPr id="15" name="TextBox 5"/>
            <p:cNvSpPr txBox="1"/>
            <p:nvPr/>
          </p:nvSpPr>
          <p:spPr>
            <a:xfrm>
              <a:off x="381880" y="2215192"/>
              <a:ext cx="8294576" cy="1015663"/>
            </a:xfrm>
            <a:prstGeom prst="rect">
              <a:avLst/>
            </a:prstGeom>
            <a:gradFill rotWithShape="1">
              <a:gsLst>
                <a:gs pos="0">
                  <a:srgbClr val="1B587C">
                    <a:tint val="50000"/>
                    <a:satMod val="300000"/>
                  </a:srgbClr>
                </a:gs>
                <a:gs pos="35000">
                  <a:srgbClr val="1B587C">
                    <a:tint val="37000"/>
                    <a:satMod val="300000"/>
                  </a:srgbClr>
                </a:gs>
                <a:gs pos="100000">
                  <a:srgbClr val="1B587C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1B587C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Wingdings" pitchFamily="2" charset="2"/>
                <a:buChar char="v"/>
                <a:tabLst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r>
                <a:rPr kumimoji="0" lang="en-GB" sz="2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Objetivo</a:t>
              </a:r>
              <a:r>
                <a: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Geral: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Replicar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as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Unidades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do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Observatório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da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Despesa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Pública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- ODP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nos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controles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internos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estaduais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e a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metodologia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ODP 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nos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controles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externos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estaduais</a:t>
              </a:r>
              <a:r>
                <a:rPr kumimoji="0" lang="en-GB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.</a:t>
              </a:r>
            </a:p>
          </p:txBody>
        </p:sp>
        <p:sp>
          <p:nvSpPr>
            <p:cNvPr id="16" name="TextBox 3"/>
            <p:cNvSpPr txBox="1"/>
            <p:nvPr/>
          </p:nvSpPr>
          <p:spPr>
            <a:xfrm>
              <a:off x="409390" y="998607"/>
              <a:ext cx="8267066" cy="523220"/>
            </a:xfrm>
            <a:prstGeom prst="rect">
              <a:avLst/>
            </a:prstGeom>
            <a:gradFill rotWithShape="1">
              <a:gsLst>
                <a:gs pos="0">
                  <a:srgbClr val="1B587C">
                    <a:shade val="51000"/>
                    <a:satMod val="130000"/>
                  </a:srgbClr>
                </a:gs>
                <a:gs pos="80000">
                  <a:srgbClr val="1B587C">
                    <a:shade val="93000"/>
                    <a:satMod val="130000"/>
                  </a:srgbClr>
                </a:gs>
                <a:gs pos="100000">
                  <a:srgbClr val="1B587C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1B587C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Tx/>
                <a:buFont typeface="Verdan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sz="2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Estratégia</a:t>
              </a:r>
              <a:r>
                <a: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Implantação</a:t>
              </a:r>
              <a:r>
                <a: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GB" sz="2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Rede</a:t>
              </a:r>
              <a:r>
                <a: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ODP</a:t>
              </a:r>
              <a:endParaRPr kumimoji="0" lang="en-GB" sz="2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36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1"/>
          <p:cNvGrpSpPr/>
          <p:nvPr/>
        </p:nvGrpSpPr>
        <p:grpSpPr>
          <a:xfrm>
            <a:off x="5111239" y="1066553"/>
            <a:ext cx="1966306" cy="1317719"/>
            <a:chOff x="2531995" y="-23226"/>
            <a:chExt cx="2652585" cy="2073226"/>
          </a:xfrm>
        </p:grpSpPr>
        <p:sp>
          <p:nvSpPr>
            <p:cNvPr id="4" name="Elipse 3"/>
            <p:cNvSpPr/>
            <p:nvPr/>
          </p:nvSpPr>
          <p:spPr>
            <a:xfrm>
              <a:off x="2531995" y="-23226"/>
              <a:ext cx="2652585" cy="2073226"/>
            </a:xfrm>
            <a:prstGeom prst="ellipse">
              <a:avLst/>
            </a:prstGeom>
            <a:solidFill>
              <a:srgbClr val="004F8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</p:sp>
        <p:sp>
          <p:nvSpPr>
            <p:cNvPr id="5" name="Elipse 4"/>
            <p:cNvSpPr/>
            <p:nvPr/>
          </p:nvSpPr>
          <p:spPr>
            <a:xfrm>
              <a:off x="2920457" y="278795"/>
              <a:ext cx="1875660" cy="14659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marL="0" marR="0" lvl="0" indent="0" algn="ctr" defTabSz="6667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Controle Interno Poder Executivo Federal</a:t>
              </a:r>
            </a:p>
            <a:p>
              <a:pPr marL="0" marR="0" lvl="0" indent="0" algn="ctr" defTabSz="6667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CGODP</a:t>
              </a:r>
              <a:endPara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198218" y="3488866"/>
            <a:ext cx="5688632" cy="1978391"/>
            <a:chOff x="1635156" y="4753743"/>
            <a:chExt cx="6269291" cy="2344525"/>
          </a:xfrm>
        </p:grpSpPr>
        <p:sp>
          <p:nvSpPr>
            <p:cNvPr id="7" name="Forma livre 8"/>
            <p:cNvSpPr/>
            <p:nvPr/>
          </p:nvSpPr>
          <p:spPr>
            <a:xfrm>
              <a:off x="5706638" y="4753743"/>
              <a:ext cx="2197809" cy="2344525"/>
            </a:xfrm>
            <a:custGeom>
              <a:avLst/>
              <a:gdLst>
                <a:gd name="connsiteX0" fmla="*/ 0 w 2110075"/>
                <a:gd name="connsiteY0" fmla="*/ 989512 h 1979024"/>
                <a:gd name="connsiteX1" fmla="*/ 1055038 w 2110075"/>
                <a:gd name="connsiteY1" fmla="*/ 0 h 1979024"/>
                <a:gd name="connsiteX2" fmla="*/ 2110076 w 2110075"/>
                <a:gd name="connsiteY2" fmla="*/ 989512 h 1979024"/>
                <a:gd name="connsiteX3" fmla="*/ 1055038 w 2110075"/>
                <a:gd name="connsiteY3" fmla="*/ 1979024 h 1979024"/>
                <a:gd name="connsiteX4" fmla="*/ 0 w 2110075"/>
                <a:gd name="connsiteY4" fmla="*/ 989512 h 1979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0075" h="1979024">
                  <a:moveTo>
                    <a:pt x="0" y="989512"/>
                  </a:moveTo>
                  <a:cubicBezTo>
                    <a:pt x="0" y="443020"/>
                    <a:pt x="472357" y="0"/>
                    <a:pt x="1055038" y="0"/>
                  </a:cubicBezTo>
                  <a:cubicBezTo>
                    <a:pt x="1637719" y="0"/>
                    <a:pt x="2110076" y="443020"/>
                    <a:pt x="2110076" y="989512"/>
                  </a:cubicBezTo>
                  <a:cubicBezTo>
                    <a:pt x="2110076" y="1536004"/>
                    <a:pt x="1637719" y="1979024"/>
                    <a:pt x="1055038" y="1979024"/>
                  </a:cubicBezTo>
                  <a:cubicBezTo>
                    <a:pt x="472357" y="1979024"/>
                    <a:pt x="0" y="1536004"/>
                    <a:pt x="0" y="989512"/>
                  </a:cubicBezTo>
                  <a:close/>
                </a:path>
              </a:pathLst>
            </a:custGeom>
            <a:solidFill>
              <a:srgbClr val="004F8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spcFirstLastPara="0" vert="horz" wrap="square" lIns="326793" tIns="307601" rIns="326793" bIns="307601" numCol="1" spcCol="1270" anchor="ctr" anchorCtr="0">
              <a:noAutofit/>
            </a:bodyPr>
            <a:lstStyle/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Controle Externo</a:t>
              </a: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Estadual, DF e Municipal</a:t>
              </a: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ODP.</a:t>
              </a:r>
              <a:r>
                <a:rPr kumimoji="0" lang="pt-BR" sz="1400" b="1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TC</a:t>
              </a: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</p:txBody>
        </p:sp>
        <p:sp>
          <p:nvSpPr>
            <p:cNvPr id="8" name="Forma livre 10"/>
            <p:cNvSpPr/>
            <p:nvPr/>
          </p:nvSpPr>
          <p:spPr>
            <a:xfrm>
              <a:off x="1635156" y="4816260"/>
              <a:ext cx="2411184" cy="2282007"/>
            </a:xfrm>
            <a:custGeom>
              <a:avLst/>
              <a:gdLst>
                <a:gd name="connsiteX0" fmla="*/ 0 w 2150566"/>
                <a:gd name="connsiteY0" fmla="*/ 989512 h 1979024"/>
                <a:gd name="connsiteX1" fmla="*/ 1075283 w 2150566"/>
                <a:gd name="connsiteY1" fmla="*/ 0 h 1979024"/>
                <a:gd name="connsiteX2" fmla="*/ 2150566 w 2150566"/>
                <a:gd name="connsiteY2" fmla="*/ 989512 h 1979024"/>
                <a:gd name="connsiteX3" fmla="*/ 1075283 w 2150566"/>
                <a:gd name="connsiteY3" fmla="*/ 1979024 h 1979024"/>
                <a:gd name="connsiteX4" fmla="*/ 0 w 2150566"/>
                <a:gd name="connsiteY4" fmla="*/ 989512 h 1979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0566" h="1979024">
                  <a:moveTo>
                    <a:pt x="0" y="989512"/>
                  </a:moveTo>
                  <a:cubicBezTo>
                    <a:pt x="0" y="443020"/>
                    <a:pt x="481421" y="0"/>
                    <a:pt x="1075283" y="0"/>
                  </a:cubicBezTo>
                  <a:cubicBezTo>
                    <a:pt x="1669145" y="0"/>
                    <a:pt x="2150566" y="443020"/>
                    <a:pt x="2150566" y="989512"/>
                  </a:cubicBezTo>
                  <a:cubicBezTo>
                    <a:pt x="2150566" y="1536004"/>
                    <a:pt x="1669145" y="1979024"/>
                    <a:pt x="1075283" y="1979024"/>
                  </a:cubicBezTo>
                  <a:cubicBezTo>
                    <a:pt x="481421" y="1979024"/>
                    <a:pt x="0" y="1536004"/>
                    <a:pt x="0" y="989512"/>
                  </a:cubicBezTo>
                  <a:close/>
                </a:path>
              </a:pathLst>
            </a:custGeom>
            <a:solidFill>
              <a:srgbClr val="004F8A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spcFirstLastPara="0" vert="horz" wrap="square" lIns="332723" tIns="307601" rIns="332723" bIns="307601" numCol="1" spcCol="1270" anchor="ctr" anchorCtr="0">
              <a:noAutofit/>
            </a:bodyPr>
            <a:lstStyle/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Controle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Interno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Poder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Executivo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</a:t>
              </a: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Estadual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e Municipal</a:t>
              </a: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ODP.</a:t>
              </a:r>
              <a:r>
                <a:rPr kumimoji="0" lang="en-US" sz="1400" b="1" i="1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estadual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ODP</a:t>
              </a:r>
              <a:r>
                <a:rPr kumimoji="0" lang="en-US" sz="1400" b="1" i="1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.municipal</a:t>
              </a:r>
              <a:endPara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0" marR="0" lvl="0" indent="0" algn="ctr" defTabSz="6223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</p:txBody>
        </p:sp>
      </p:grpSp>
      <p:sp>
        <p:nvSpPr>
          <p:cNvPr id="9" name="Seta para a esquerda e para a direita 22"/>
          <p:cNvSpPr/>
          <p:nvPr/>
        </p:nvSpPr>
        <p:spPr bwMode="auto">
          <a:xfrm rot="3247941">
            <a:off x="6240221" y="2770938"/>
            <a:ext cx="1338864" cy="418177"/>
          </a:xfrm>
          <a:prstGeom prst="leftRightArrow">
            <a:avLst/>
          </a:prstGeom>
          <a:gradFill rotWithShape="1">
            <a:gsLst>
              <a:gs pos="0">
                <a:srgbClr val="F07F09">
                  <a:tint val="60000"/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F07F09">
                  <a:tint val="60000"/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F07F09">
                  <a:tint val="60000"/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spcFirstLastPara="0" vert="horz" wrap="square" lIns="-1" tIns="133583" rIns="137784" bIns="133584" numCol="1" spcCol="1270" anchor="ctr" anchorCtr="0">
            <a:noAutofit/>
          </a:bodyPr>
          <a:lstStyle/>
          <a:p>
            <a:pPr marL="0" marR="0" lvl="0" indent="0" algn="ctr" defTabSz="46672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pt-BR" sz="1050" b="1" i="0" u="none" strike="noStrike" kern="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860442" y="5661248"/>
            <a:ext cx="8078105" cy="830997"/>
          </a:xfrm>
          <a:prstGeom prst="rect">
            <a:avLst/>
          </a:prstGeom>
          <a:gradFill rotWithShape="1">
            <a:gsLst>
              <a:gs pos="0">
                <a:srgbClr val="1B587C">
                  <a:tint val="50000"/>
                  <a:satMod val="300000"/>
                </a:srgbClr>
              </a:gs>
              <a:gs pos="35000">
                <a:srgbClr val="1B587C">
                  <a:tint val="37000"/>
                  <a:satMod val="300000"/>
                </a:srgbClr>
              </a:gs>
              <a:gs pos="100000">
                <a:srgbClr val="1B587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marL="414726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kumimoji="0" lang="pt-B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Nas informações pertinentes, haverá a troca de informações entre o Controle Externo e Interno, porém,</a:t>
            </a:r>
            <a:r>
              <a:rPr kumimoji="0" lang="pt-B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pt-BR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Lucida Sans Unicode"/>
              </a:rPr>
              <a:t>respeitando os limites legais e as atribuições de cada parte envolvida</a:t>
            </a:r>
            <a:r>
              <a:rPr kumimoji="0" lang="pt-BR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.</a:t>
            </a:r>
          </a:p>
        </p:txBody>
      </p:sp>
      <p:sp>
        <p:nvSpPr>
          <p:cNvPr id="11" name="Seta para a esquerda e para a direita 16"/>
          <p:cNvSpPr/>
          <p:nvPr/>
        </p:nvSpPr>
        <p:spPr bwMode="auto">
          <a:xfrm>
            <a:off x="5677468" y="4124480"/>
            <a:ext cx="833849" cy="390435"/>
          </a:xfrm>
          <a:prstGeom prst="leftRightArrow">
            <a:avLst/>
          </a:prstGeom>
          <a:gradFill rotWithShape="1">
            <a:gsLst>
              <a:gs pos="0">
                <a:srgbClr val="F07F09">
                  <a:tint val="60000"/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F07F09">
                  <a:tint val="60000"/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F07F09">
                  <a:tint val="60000"/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spcFirstLastPara="0" vert="horz" wrap="square" lIns="-1" tIns="133583" rIns="137784" bIns="133584" numCol="1" spcCol="1270" anchor="ctr" anchorCtr="0">
            <a:noAutofit/>
          </a:bodyPr>
          <a:lstStyle/>
          <a:p>
            <a:pPr marL="0" marR="0" lvl="0" indent="0" algn="ctr" defTabSz="46672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pt-BR" sz="1050" b="1" i="0" u="none" strike="noStrike" kern="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  <p:pic>
        <p:nvPicPr>
          <p:cNvPr id="12" name="Picture 2" descr="Conceito da globalizaçã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311" y="1628238"/>
            <a:ext cx="1579183" cy="151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eta para a esquerda e para a direita 22"/>
          <p:cNvSpPr/>
          <p:nvPr/>
        </p:nvSpPr>
        <p:spPr bwMode="auto">
          <a:xfrm rot="18260338">
            <a:off x="4451304" y="2748559"/>
            <a:ext cx="1338864" cy="418177"/>
          </a:xfrm>
          <a:prstGeom prst="leftRightArrow">
            <a:avLst/>
          </a:prstGeom>
          <a:gradFill rotWithShape="1">
            <a:gsLst>
              <a:gs pos="0">
                <a:srgbClr val="F07F09">
                  <a:tint val="60000"/>
                  <a:hueOff val="0"/>
                  <a:satOff val="0"/>
                  <a:lumOff val="0"/>
                  <a:alphaOff val="0"/>
                  <a:shade val="51000"/>
                  <a:satMod val="130000"/>
                </a:srgbClr>
              </a:gs>
              <a:gs pos="80000">
                <a:srgbClr val="F07F09">
                  <a:tint val="60000"/>
                  <a:hueOff val="0"/>
                  <a:satOff val="0"/>
                  <a:lumOff val="0"/>
                  <a:alphaOff val="0"/>
                  <a:shade val="93000"/>
                  <a:satMod val="130000"/>
                </a:srgbClr>
              </a:gs>
              <a:gs pos="100000">
                <a:srgbClr val="F07F09">
                  <a:tint val="60000"/>
                  <a:hueOff val="0"/>
                  <a:satOff val="0"/>
                  <a:lumOff val="0"/>
                  <a:alphaOff val="0"/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spcFirstLastPara="0" vert="horz" wrap="square" lIns="-1" tIns="133583" rIns="137784" bIns="133584" numCol="1" spcCol="1270" anchor="ctr" anchorCtr="0">
            <a:noAutofit/>
          </a:bodyPr>
          <a:lstStyle/>
          <a:p>
            <a:pPr marL="0" marR="0" lvl="0" indent="0" algn="ctr" defTabSz="466725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pt-BR" sz="1050" b="1" i="0" u="none" strike="noStrike" kern="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  <p:sp>
        <p:nvSpPr>
          <p:cNvPr id="2" name="Retângulo 1"/>
          <p:cNvSpPr/>
          <p:nvPr/>
        </p:nvSpPr>
        <p:spPr>
          <a:xfrm rot="18241724">
            <a:off x="4055412" y="2444553"/>
            <a:ext cx="1473200" cy="578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Integração</a:t>
            </a:r>
          </a:p>
        </p:txBody>
      </p:sp>
      <p:sp>
        <p:nvSpPr>
          <p:cNvPr id="14" name="Retângulo 13"/>
          <p:cNvSpPr/>
          <p:nvPr/>
        </p:nvSpPr>
        <p:spPr>
          <a:xfrm rot="3138656">
            <a:off x="6468412" y="2482653"/>
            <a:ext cx="1473200" cy="578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Integração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5363512" y="4374953"/>
            <a:ext cx="1473200" cy="578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Integração</a:t>
            </a:r>
          </a:p>
        </p:txBody>
      </p:sp>
    </p:spTree>
    <p:extLst>
      <p:ext uri="{BB962C8B-B14F-4D97-AF65-F5344CB8AC3E}">
        <p14:creationId xmlns:p14="http://schemas.microsoft.com/office/powerpoint/2010/main" val="13267322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931498" y="968960"/>
            <a:ext cx="8294576" cy="4721997"/>
            <a:chOff x="381880" y="1378806"/>
            <a:chExt cx="8294576" cy="4248110"/>
          </a:xfrm>
        </p:grpSpPr>
        <p:sp>
          <p:nvSpPr>
            <p:cNvPr id="4" name="TextBox 5"/>
            <p:cNvSpPr txBox="1"/>
            <p:nvPr/>
          </p:nvSpPr>
          <p:spPr>
            <a:xfrm>
              <a:off x="381880" y="2026516"/>
              <a:ext cx="8294576" cy="3600400"/>
            </a:xfrm>
            <a:prstGeom prst="rect">
              <a:avLst/>
            </a:prstGeom>
            <a:gradFill rotWithShape="1">
              <a:gsLst>
                <a:gs pos="0">
                  <a:srgbClr val="1B587C">
                    <a:tint val="50000"/>
                    <a:satMod val="300000"/>
                  </a:srgbClr>
                </a:gs>
                <a:gs pos="35000">
                  <a:srgbClr val="1B587C">
                    <a:tint val="37000"/>
                    <a:satMod val="300000"/>
                  </a:srgbClr>
                </a:gs>
                <a:gs pos="100000">
                  <a:srgbClr val="1B587C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1B587C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rtlCol="0">
              <a:noAutofit/>
            </a:bodyPr>
            <a:lstStyle/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Wingdings" pitchFamily="2" charset="2"/>
                <a:buChar char="v"/>
                <a:tabLst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342900" marR="0" lvl="0" indent="-3429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Wingdings" pitchFamily="2" charset="2"/>
                <a:buChar char="v"/>
                <a:tabLst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</p:txBody>
        </p:sp>
        <p:sp>
          <p:nvSpPr>
            <p:cNvPr id="5" name="TextBox 3"/>
            <p:cNvSpPr txBox="1"/>
            <p:nvPr/>
          </p:nvSpPr>
          <p:spPr>
            <a:xfrm>
              <a:off x="409390" y="1378806"/>
              <a:ext cx="8267066" cy="470711"/>
            </a:xfrm>
            <a:prstGeom prst="rect">
              <a:avLst/>
            </a:prstGeom>
            <a:gradFill rotWithShape="1">
              <a:gsLst>
                <a:gs pos="0">
                  <a:srgbClr val="1B587C">
                    <a:shade val="51000"/>
                    <a:satMod val="130000"/>
                  </a:srgbClr>
                </a:gs>
                <a:gs pos="80000">
                  <a:srgbClr val="1B587C">
                    <a:shade val="93000"/>
                    <a:satMod val="130000"/>
                  </a:srgbClr>
                </a:gs>
                <a:gs pos="100000">
                  <a:srgbClr val="1B587C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1B587C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marL="0" marR="0" lvl="1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Tx/>
                <a:buFont typeface="Verdan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sz="2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Fases</a:t>
              </a:r>
              <a:r>
                <a: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de </a:t>
              </a:r>
              <a:r>
                <a:rPr kumimoji="0" lang="en-GB" sz="2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Implantação</a:t>
              </a:r>
              <a:r>
                <a: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Lucida Sans Unicode"/>
                </a:rPr>
                <a:t> da Rede ODP</a:t>
              </a:r>
              <a:endParaRPr kumimoji="0" lang="en-GB" sz="2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endParaRPr>
            </a:p>
          </p:txBody>
        </p:sp>
      </p:grpSp>
      <p:grpSp>
        <p:nvGrpSpPr>
          <p:cNvPr id="6" name="Agrupar 5"/>
          <p:cNvGrpSpPr/>
          <p:nvPr/>
        </p:nvGrpSpPr>
        <p:grpSpPr>
          <a:xfrm>
            <a:off x="1940261" y="1687621"/>
            <a:ext cx="8294576" cy="510635"/>
            <a:chOff x="310760" y="4509120"/>
            <a:chExt cx="8294576" cy="510635"/>
          </a:xfrm>
        </p:grpSpPr>
        <p:sp>
          <p:nvSpPr>
            <p:cNvPr id="7" name="Retângulo 6"/>
            <p:cNvSpPr/>
            <p:nvPr/>
          </p:nvSpPr>
          <p:spPr bwMode="auto">
            <a:xfrm>
              <a:off x="310760" y="4509120"/>
              <a:ext cx="8294576" cy="504056"/>
            </a:xfrm>
            <a:prstGeom prst="rect">
              <a:avLst/>
            </a:prstGeom>
            <a:solidFill>
              <a:srgbClr val="0D425F"/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cxnSp>
          <p:nvCxnSpPr>
            <p:cNvPr id="8" name="Conector reto 7"/>
            <p:cNvCxnSpPr/>
            <p:nvPr/>
          </p:nvCxnSpPr>
          <p:spPr bwMode="auto">
            <a:xfrm>
              <a:off x="3132728" y="4513589"/>
              <a:ext cx="0" cy="506166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Conector reto 8"/>
            <p:cNvCxnSpPr/>
            <p:nvPr/>
          </p:nvCxnSpPr>
          <p:spPr bwMode="auto">
            <a:xfrm>
              <a:off x="5869032" y="4509120"/>
              <a:ext cx="0" cy="506166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Retângulo 9"/>
            <p:cNvSpPr/>
            <p:nvPr/>
          </p:nvSpPr>
          <p:spPr bwMode="auto">
            <a:xfrm>
              <a:off x="1331640" y="4602336"/>
              <a:ext cx="1224136" cy="3600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pt-B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2013-2016</a:t>
              </a:r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3982280" y="4601448"/>
              <a:ext cx="1165784" cy="3600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pt-B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2015-2017</a:t>
              </a:r>
            </a:p>
          </p:txBody>
        </p:sp>
        <p:sp>
          <p:nvSpPr>
            <p:cNvPr id="12" name="Retângulo 11"/>
            <p:cNvSpPr/>
            <p:nvPr/>
          </p:nvSpPr>
          <p:spPr bwMode="auto">
            <a:xfrm>
              <a:off x="6302029" y="4601448"/>
              <a:ext cx="1418004" cy="3600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r>
                <a:rPr kumimoji="0" lang="pt-BR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2017-2018</a:t>
              </a:r>
            </a:p>
          </p:txBody>
        </p:sp>
      </p:grpSp>
      <p:sp>
        <p:nvSpPr>
          <p:cNvPr id="13" name="Retângulo 12"/>
          <p:cNvSpPr/>
          <p:nvPr/>
        </p:nvSpPr>
        <p:spPr bwMode="auto">
          <a:xfrm>
            <a:off x="3331341" y="4528486"/>
            <a:ext cx="2217484" cy="907466"/>
          </a:xfrm>
          <a:prstGeom prst="rect">
            <a:avLst/>
          </a:prstGeom>
          <a:gradFill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Fase 1:</a:t>
            </a: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Preparação do canal físico   (pessoal e infraestrutura)</a:t>
            </a:r>
          </a:p>
        </p:txBody>
      </p:sp>
      <p:sp>
        <p:nvSpPr>
          <p:cNvPr id="15" name="Retângulo 14"/>
          <p:cNvSpPr/>
          <p:nvPr/>
        </p:nvSpPr>
        <p:spPr bwMode="auto">
          <a:xfrm>
            <a:off x="6048306" y="3669798"/>
            <a:ext cx="1800200" cy="792088"/>
          </a:xfrm>
          <a:prstGeom prst="rect">
            <a:avLst/>
          </a:prstGeom>
          <a:gradFill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Fase 2:</a:t>
            </a: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Estudos de Compras Governamentais (entes parceiros)</a:t>
            </a:r>
          </a:p>
        </p:txBody>
      </p:sp>
      <p:sp>
        <p:nvSpPr>
          <p:cNvPr id="16" name="Retângulo 15"/>
          <p:cNvSpPr/>
          <p:nvPr/>
        </p:nvSpPr>
        <p:spPr bwMode="auto">
          <a:xfrm>
            <a:off x="8109533" y="2850720"/>
            <a:ext cx="1836384" cy="938319"/>
          </a:xfrm>
          <a:prstGeom prst="rect">
            <a:avLst/>
          </a:prstGeom>
          <a:gradFill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Fase 3:</a:t>
            </a: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Estudos em conjunto </a:t>
            </a:r>
            <a:r>
              <a:rPr kumimoji="0" lang="pt-BR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CGEs</a:t>
            </a: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/</a:t>
            </a:r>
            <a:r>
              <a:rPr kumimoji="0" lang="pt-BR" sz="1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TCs</a:t>
            </a: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/CGU</a:t>
            </a:r>
          </a:p>
        </p:txBody>
      </p:sp>
      <p:grpSp>
        <p:nvGrpSpPr>
          <p:cNvPr id="17" name="Agrupar 16"/>
          <p:cNvGrpSpPr/>
          <p:nvPr/>
        </p:nvGrpSpPr>
        <p:grpSpPr>
          <a:xfrm>
            <a:off x="3321181" y="2244250"/>
            <a:ext cx="10160" cy="2283326"/>
            <a:chOff x="2409984" y="2493609"/>
            <a:chExt cx="10160" cy="2338063"/>
          </a:xfrm>
        </p:grpSpPr>
        <p:cxnSp>
          <p:nvCxnSpPr>
            <p:cNvPr id="18" name="Conector reto 17"/>
            <p:cNvCxnSpPr/>
            <p:nvPr/>
          </p:nvCxnSpPr>
          <p:spPr bwMode="auto">
            <a:xfrm>
              <a:off x="2409984" y="3033655"/>
              <a:ext cx="10160" cy="1798017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Conector reto 18"/>
            <p:cNvCxnSpPr/>
            <p:nvPr/>
          </p:nvCxnSpPr>
          <p:spPr bwMode="auto">
            <a:xfrm>
              <a:off x="2420144" y="2493609"/>
              <a:ext cx="0" cy="315647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Agrupar 19"/>
          <p:cNvGrpSpPr/>
          <p:nvPr/>
        </p:nvGrpSpPr>
        <p:grpSpPr>
          <a:xfrm>
            <a:off x="6081389" y="2203255"/>
            <a:ext cx="10160" cy="1444977"/>
            <a:chOff x="2399824" y="2476424"/>
            <a:chExt cx="10160" cy="912947"/>
          </a:xfrm>
        </p:grpSpPr>
        <p:cxnSp>
          <p:nvCxnSpPr>
            <p:cNvPr id="21" name="Conector reto 20"/>
            <p:cNvCxnSpPr/>
            <p:nvPr/>
          </p:nvCxnSpPr>
          <p:spPr bwMode="auto">
            <a:xfrm>
              <a:off x="2399824" y="2808021"/>
              <a:ext cx="9768" cy="58135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Conector reto 21"/>
            <p:cNvCxnSpPr/>
            <p:nvPr/>
          </p:nvCxnSpPr>
          <p:spPr bwMode="auto">
            <a:xfrm>
              <a:off x="2409984" y="2476424"/>
              <a:ext cx="0" cy="195781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3" name="Agrupar 22"/>
          <p:cNvGrpSpPr/>
          <p:nvPr/>
        </p:nvGrpSpPr>
        <p:grpSpPr>
          <a:xfrm>
            <a:off x="8158497" y="2225151"/>
            <a:ext cx="10160" cy="626661"/>
            <a:chOff x="2409984" y="2538133"/>
            <a:chExt cx="10160" cy="626661"/>
          </a:xfrm>
        </p:grpSpPr>
        <p:cxnSp>
          <p:nvCxnSpPr>
            <p:cNvPr id="24" name="Conector reto 23"/>
            <p:cNvCxnSpPr/>
            <p:nvPr/>
          </p:nvCxnSpPr>
          <p:spPr bwMode="auto">
            <a:xfrm>
              <a:off x="2409984" y="3002128"/>
              <a:ext cx="9768" cy="162666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Conector reto 24"/>
            <p:cNvCxnSpPr/>
            <p:nvPr/>
          </p:nvCxnSpPr>
          <p:spPr bwMode="auto">
            <a:xfrm>
              <a:off x="2420144" y="2538133"/>
              <a:ext cx="0" cy="269191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ysClr val="windowText" lastClr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06679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/>
          <p:cNvGrpSpPr/>
          <p:nvPr/>
        </p:nvGrpSpPr>
        <p:grpSpPr>
          <a:xfrm>
            <a:off x="3004641" y="1161246"/>
            <a:ext cx="5224254" cy="5258322"/>
            <a:chOff x="3995116" y="1847050"/>
            <a:chExt cx="4958384" cy="5026479"/>
          </a:xfrm>
        </p:grpSpPr>
        <p:pic>
          <p:nvPicPr>
            <p:cNvPr id="17" name="Imagem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0050" y="2296100"/>
              <a:ext cx="4743450" cy="4577429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5116" y="1847050"/>
              <a:ext cx="4953000" cy="457200"/>
            </a:xfrm>
            <a:prstGeom prst="rect">
              <a:avLst/>
            </a:prstGeom>
          </p:spPr>
        </p:pic>
      </p:grpSp>
      <p:sp>
        <p:nvSpPr>
          <p:cNvPr id="24" name="Elipse 23"/>
          <p:cNvSpPr/>
          <p:nvPr/>
        </p:nvSpPr>
        <p:spPr>
          <a:xfrm>
            <a:off x="9458667" y="3573014"/>
            <a:ext cx="1966306" cy="1317719"/>
          </a:xfrm>
          <a:prstGeom prst="ellipse">
            <a:avLst/>
          </a:prstGeom>
          <a:solidFill>
            <a:srgbClr val="004F8A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</p:sp>
      <p:sp>
        <p:nvSpPr>
          <p:cNvPr id="25" name="Elipse 4"/>
          <p:cNvSpPr/>
          <p:nvPr/>
        </p:nvSpPr>
        <p:spPr>
          <a:xfrm>
            <a:off x="9746626" y="3764975"/>
            <a:ext cx="1390388" cy="93176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19050" tIns="19050" rIns="19050" bIns="19050" numCol="1" spcCol="1270" anchor="ctr" anchorCtr="0">
            <a:noAutofit/>
          </a:bodyPr>
          <a:lstStyle/>
          <a:p>
            <a:pPr marL="0" marR="0" lvl="0" indent="0" algn="ctr" defTabSz="6667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Interação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entre 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os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integrantes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da 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Rede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ODP</a:t>
            </a:r>
          </a:p>
        </p:txBody>
      </p:sp>
      <p:sp>
        <p:nvSpPr>
          <p:cNvPr id="26" name="Seta em Curva para a Esquerda 25"/>
          <p:cNvSpPr/>
          <p:nvPr/>
        </p:nvSpPr>
        <p:spPr bwMode="auto">
          <a:xfrm rot="17164226">
            <a:off x="8294651" y="1031260"/>
            <a:ext cx="717931" cy="3247342"/>
          </a:xfrm>
          <a:prstGeom prst="curvedLeftArrow">
            <a:avLst>
              <a:gd name="adj1" fmla="val 25000"/>
              <a:gd name="adj2" fmla="val 51634"/>
              <a:gd name="adj3" fmla="val 25000"/>
            </a:avLst>
          </a:prstGeom>
          <a:solidFill>
            <a:srgbClr val="0070C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7" name="Seta em Curva para Cima 26"/>
          <p:cNvSpPr/>
          <p:nvPr/>
        </p:nvSpPr>
        <p:spPr bwMode="auto">
          <a:xfrm>
            <a:off x="7298428" y="5014415"/>
            <a:ext cx="3014780" cy="731520"/>
          </a:xfrm>
          <a:prstGeom prst="curvedUpArrow">
            <a:avLst/>
          </a:prstGeom>
          <a:solidFill>
            <a:srgbClr val="0070C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8" name="Seta em Curva para a Esquerda 27"/>
          <p:cNvSpPr/>
          <p:nvPr/>
        </p:nvSpPr>
        <p:spPr bwMode="auto">
          <a:xfrm rot="5400000">
            <a:off x="8290633" y="3571379"/>
            <a:ext cx="364627" cy="1916992"/>
          </a:xfrm>
          <a:prstGeom prst="curvedLeftArrow">
            <a:avLst/>
          </a:prstGeom>
          <a:solidFill>
            <a:srgbClr val="0070C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9" name="Seta em Curva para a Direita 28"/>
          <p:cNvSpPr/>
          <p:nvPr/>
        </p:nvSpPr>
        <p:spPr bwMode="auto">
          <a:xfrm rot="5600490">
            <a:off x="8683952" y="2504514"/>
            <a:ext cx="466572" cy="1668825"/>
          </a:xfrm>
          <a:prstGeom prst="curvedRightArrow">
            <a:avLst>
              <a:gd name="adj1" fmla="val 15135"/>
              <a:gd name="adj2" fmla="val 50000"/>
              <a:gd name="adj3" fmla="val 25000"/>
            </a:avLst>
          </a:prstGeom>
          <a:solidFill>
            <a:srgbClr val="0070C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2540000" y="6435948"/>
            <a:ext cx="6337299" cy="338554"/>
          </a:xfrm>
          <a:prstGeom prst="rect">
            <a:avLst/>
          </a:prstGeom>
          <a:gradFill rotWithShape="1">
            <a:gsLst>
              <a:gs pos="0">
                <a:srgbClr val="1B587C">
                  <a:tint val="50000"/>
                  <a:satMod val="300000"/>
                </a:srgbClr>
              </a:gs>
              <a:gs pos="35000">
                <a:srgbClr val="1B587C">
                  <a:tint val="37000"/>
                  <a:satMod val="300000"/>
                </a:srgbClr>
              </a:gs>
              <a:gs pos="100000">
                <a:srgbClr val="1B587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marL="414726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kumimoji="0" lang="pt-B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Total de 51 Unidades integrantes da Rede ODP (quadro atual)</a:t>
            </a:r>
            <a:endParaRPr kumimoji="0" lang="pt-BR" sz="16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20506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/>
      <p:bldP spid="28" grpId="0" animBg="1"/>
      <p:bldP spid="2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3"/>
          <p:cNvSpPr txBox="1"/>
          <p:nvPr/>
        </p:nvSpPr>
        <p:spPr>
          <a:xfrm>
            <a:off x="1763791" y="1142396"/>
            <a:ext cx="8640959" cy="523220"/>
          </a:xfrm>
          <a:prstGeom prst="rect">
            <a:avLst/>
          </a:prstGeom>
          <a:gradFill rotWithShape="1"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1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sz="2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Capacitação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da </a:t>
            </a:r>
            <a:r>
              <a:rPr kumimoji="0" lang="en-GB" sz="2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Rede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 ODP</a:t>
            </a:r>
            <a:endParaRPr kumimoji="0" lang="en-GB" sz="2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  <p:sp>
        <p:nvSpPr>
          <p:cNvPr id="5" name="Retângulo 4"/>
          <p:cNvSpPr/>
          <p:nvPr/>
        </p:nvSpPr>
        <p:spPr bwMode="auto">
          <a:xfrm>
            <a:off x="4637345" y="3114125"/>
            <a:ext cx="266713" cy="3661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39" y="2613122"/>
            <a:ext cx="2694475" cy="1967069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3669583" y="2012362"/>
            <a:ext cx="6735167" cy="430887"/>
          </a:xfrm>
          <a:prstGeom prst="rect">
            <a:avLst/>
          </a:prstGeom>
          <a:gradFill rotWithShape="1"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ODP.</a:t>
            </a:r>
            <a:r>
              <a:rPr kumimoji="0" lang="pt-BR" sz="22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estadual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31 servidores dos estados capacitados</a:t>
            </a:r>
            <a:endParaRPr kumimoji="0" lang="pt-BR" sz="22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3657600" y="2746114"/>
            <a:ext cx="6747150" cy="769441"/>
          </a:xfrm>
          <a:prstGeom prst="rect">
            <a:avLst/>
          </a:prstGeom>
          <a:gradFill rotWithShape="1"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ODP.TC = 66 servidores dos tribunais de contas capacitados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4621965" y="4238251"/>
            <a:ext cx="266713" cy="3661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642220" y="3870240"/>
            <a:ext cx="6747150" cy="769441"/>
          </a:xfrm>
          <a:prstGeom prst="rect">
            <a:avLst/>
          </a:prstGeom>
          <a:gradFill rotWithShape="1">
            <a:gsLst>
              <a:gs pos="0">
                <a:srgbClr val="1B587C">
                  <a:shade val="51000"/>
                  <a:satMod val="130000"/>
                </a:srgbClr>
              </a:gs>
              <a:gs pos="80000">
                <a:srgbClr val="1B587C">
                  <a:shade val="93000"/>
                  <a:satMod val="130000"/>
                </a:srgbClr>
              </a:gs>
              <a:gs pos="100000">
                <a:srgbClr val="1B587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ODP.municipal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expectativa de 108 servidores dos municípios*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-88900" y="6299200"/>
            <a:ext cx="690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4726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kumimoji="0" lang="pt-B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*Considerando o ingresso de 36 municípios à Rede ODP até 2018, conforme planejado.</a:t>
            </a:r>
            <a:endParaRPr kumimoji="0" lang="pt-BR" sz="12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3642220" y="5236292"/>
            <a:ext cx="6731770" cy="430887"/>
          </a:xfrm>
          <a:prstGeom prst="rect">
            <a:avLst/>
          </a:prstGeom>
          <a:gradFill rotWithShape="1">
            <a:gsLst>
              <a:gs pos="0">
                <a:srgbClr val="1B587C">
                  <a:tint val="50000"/>
                  <a:satMod val="300000"/>
                </a:srgbClr>
              </a:gs>
              <a:gs pos="35000">
                <a:srgbClr val="1B587C">
                  <a:tint val="37000"/>
                  <a:satMod val="300000"/>
                </a:srgbClr>
              </a:gs>
              <a:gs pos="100000">
                <a:srgbClr val="1B587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marL="414726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kumimoji="0" lang="pt-BR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Total de 205 servidores capacitados</a:t>
            </a:r>
            <a:endParaRPr kumimoji="0" lang="pt-BR" sz="22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9721895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Agrupar 16">
            <a:extLst/>
          </p:cNvPr>
          <p:cNvGrpSpPr/>
          <p:nvPr/>
        </p:nvGrpSpPr>
        <p:grpSpPr>
          <a:xfrm>
            <a:off x="2034086" y="980728"/>
            <a:ext cx="8150004" cy="1283810"/>
            <a:chOff x="498366" y="980728"/>
            <a:chExt cx="8150004" cy="1283810"/>
          </a:xfrm>
        </p:grpSpPr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498374" y="980728"/>
              <a:ext cx="8144073" cy="648072"/>
            </a:xfrm>
            <a:prstGeom prst="rect">
              <a:avLst/>
            </a:prstGeom>
            <a:gradFill flip="none" rotWithShape="1">
              <a:gsLst>
                <a:gs pos="0">
                  <a:srgbClr val="1B587C">
                    <a:lumMod val="67000"/>
                  </a:srgbClr>
                </a:gs>
                <a:gs pos="48000">
                  <a:srgbClr val="1B587C">
                    <a:lumMod val="97000"/>
                    <a:lumOff val="3000"/>
                  </a:srgbClr>
                </a:gs>
                <a:gs pos="100000">
                  <a:srgbClr val="1B587C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lvl1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</a:defRPr>
              </a:lvl1pPr>
              <a:lvl2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2280994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2695720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3110446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3525172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marL="0" marR="0" lvl="0" indent="0" algn="ctr" defTabSz="4064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r>
                <a:rPr kumimoji="0" lang="pt-BR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j-ea"/>
                  <a:cs typeface="Lucida Sans Unicode"/>
                </a:rPr>
                <a:t>Estudo de Compras </a:t>
              </a:r>
              <a:r>
                <a:rPr kumimoji="0" lang="pt-BR" sz="2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j-ea"/>
                  <a:cs typeface="Lucida Sans Unicode"/>
                </a:rPr>
                <a:t>ODPs</a:t>
              </a:r>
              <a:r>
                <a:rPr kumimoji="0" lang="pt-BR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j-ea"/>
                  <a:cs typeface="Lucida Sans Unicode"/>
                </a:rPr>
                <a:t> Estaduais</a:t>
              </a:r>
            </a:p>
          </p:txBody>
        </p:sp>
        <p:sp>
          <p:nvSpPr>
            <p:cNvPr id="19" name="Title 1">
              <a:extLst/>
            </p:cNvPr>
            <p:cNvSpPr txBox="1">
              <a:spLocks/>
            </p:cNvSpPr>
            <p:nvPr/>
          </p:nvSpPr>
          <p:spPr bwMode="auto">
            <a:xfrm rot="10800000" flipV="1">
              <a:off x="498366" y="1894135"/>
              <a:ext cx="3030379" cy="370401"/>
            </a:xfrm>
            <a:prstGeom prst="rect">
              <a:avLst/>
            </a:prstGeom>
            <a:gradFill flip="none" rotWithShape="1">
              <a:gsLst>
                <a:gs pos="0">
                  <a:srgbClr val="1B587C">
                    <a:lumMod val="67000"/>
                  </a:srgbClr>
                </a:gs>
                <a:gs pos="48000">
                  <a:srgbClr val="1B587C">
                    <a:lumMod val="97000"/>
                    <a:lumOff val="3000"/>
                  </a:srgbClr>
                </a:gs>
                <a:gs pos="100000">
                  <a:srgbClr val="1B587C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lvl1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</a:defRPr>
              </a:lvl1pPr>
              <a:lvl2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2280994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2695720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3110446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3525172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marL="0" marR="0" lvl="0" indent="0" algn="ctr" defTabSz="82945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Times New Roman" pitchFamily="18" charset="0"/>
                <a:buNone/>
                <a:tabLst/>
                <a:defRPr/>
              </a:pPr>
              <a:r>
                <a:rPr kumimoji="0" lang="pt-B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Lucida Sans Unicode"/>
                </a:rPr>
                <a:t>Trilhas Aplicadas</a:t>
              </a:r>
            </a:p>
          </p:txBody>
        </p:sp>
        <p:sp>
          <p:nvSpPr>
            <p:cNvPr id="20" name="Title 1">
              <a:extLst/>
            </p:cNvPr>
            <p:cNvSpPr txBox="1">
              <a:spLocks/>
            </p:cNvSpPr>
            <p:nvPr/>
          </p:nvSpPr>
          <p:spPr bwMode="auto">
            <a:xfrm rot="10800000" flipV="1">
              <a:off x="3528752" y="1894136"/>
              <a:ext cx="1409211" cy="370401"/>
            </a:xfrm>
            <a:prstGeom prst="rect">
              <a:avLst/>
            </a:prstGeom>
            <a:gradFill flip="none" rotWithShape="1">
              <a:gsLst>
                <a:gs pos="0">
                  <a:srgbClr val="1B587C">
                    <a:lumMod val="67000"/>
                  </a:srgbClr>
                </a:gs>
                <a:gs pos="48000">
                  <a:srgbClr val="1B587C">
                    <a:lumMod val="97000"/>
                    <a:lumOff val="3000"/>
                  </a:srgbClr>
                </a:gs>
                <a:gs pos="100000">
                  <a:srgbClr val="1B587C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lvl1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</a:defRPr>
              </a:lvl1pPr>
              <a:lvl2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2280994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2695720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3110446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3525172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marL="0" marR="0" lvl="0" indent="0" algn="ctr" defTabSz="82945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Times New Roman" pitchFamily="18" charset="0"/>
                <a:buNone/>
                <a:tabLst/>
                <a:defRPr/>
              </a:pPr>
              <a:r>
                <a:rPr kumimoji="0" lang="pt-B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Lucida Sans Unicode"/>
                </a:rPr>
                <a:t>Valor (R$)</a:t>
              </a:r>
            </a:p>
          </p:txBody>
        </p:sp>
        <p:sp>
          <p:nvSpPr>
            <p:cNvPr id="21" name="Title 1">
              <a:extLst/>
            </p:cNvPr>
            <p:cNvSpPr txBox="1">
              <a:spLocks/>
            </p:cNvSpPr>
            <p:nvPr/>
          </p:nvSpPr>
          <p:spPr bwMode="auto">
            <a:xfrm rot="10800000" flipV="1">
              <a:off x="4937963" y="1894138"/>
              <a:ext cx="3710407" cy="370400"/>
            </a:xfrm>
            <a:prstGeom prst="rect">
              <a:avLst/>
            </a:prstGeom>
            <a:gradFill flip="none" rotWithShape="1">
              <a:gsLst>
                <a:gs pos="0">
                  <a:srgbClr val="1B587C">
                    <a:lumMod val="67000"/>
                  </a:srgbClr>
                </a:gs>
                <a:gs pos="48000">
                  <a:srgbClr val="1B587C">
                    <a:lumMod val="97000"/>
                    <a:lumOff val="3000"/>
                  </a:srgbClr>
                </a:gs>
                <a:gs pos="100000">
                  <a:srgbClr val="1B587C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lvl1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</a:defRPr>
              </a:lvl1pPr>
              <a:lvl2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2pPr>
              <a:lvl3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3pPr>
              <a:lvl4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4pPr>
              <a:lvl5pPr algn="ctr" defTabSz="406400" rtl="0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5pPr>
              <a:lvl6pPr marL="2280994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6pPr>
              <a:lvl7pPr marL="2695720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7pPr>
              <a:lvl8pPr marL="3110446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8pPr>
              <a:lvl9pPr marL="3525172" indent="-207363" algn="ctr" defTabSz="407526" rtl="0" eaLnBrk="1" fontAlgn="base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sz="4000">
                  <a:solidFill>
                    <a:srgbClr val="000000"/>
                  </a:solidFill>
                  <a:latin typeface="Arial" charset="0"/>
                  <a:ea typeface="Lucida Sans Unicode" charset="0"/>
                  <a:cs typeface="Lucida Sans Unicode" charset="0"/>
                </a:defRPr>
              </a:lvl9pPr>
            </a:lstStyle>
            <a:p>
              <a:pPr marL="0" marR="0" lvl="0" indent="0" algn="ctr" defTabSz="829452" rtl="0" eaLnBrk="1" fontAlgn="b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Times New Roman" pitchFamily="18" charset="0"/>
                <a:buNone/>
                <a:tabLst/>
                <a:defRPr/>
              </a:pPr>
              <a:r>
                <a:rPr kumimoji="0" lang="pt-B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j-ea"/>
                  <a:cs typeface="Lucida Sans Unicode"/>
                </a:rPr>
                <a:t>Observações</a:t>
              </a:r>
            </a:p>
          </p:txBody>
        </p:sp>
      </p:grpSp>
      <p:graphicFrame>
        <p:nvGraphicFramePr>
          <p:cNvPr id="22" name="Tabela 21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2034090" y="2343831"/>
          <a:ext cx="8144073" cy="457200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2993510">
                  <a:extLst>
                    <a:ext uri="{9D8B030D-6E8A-4147-A177-3AD203B41FA5}">
                      <a16:colId xmlns:a16="http://schemas.microsoft.com/office/drawing/2014/main" val="930467892"/>
                    </a:ext>
                  </a:extLst>
                </a:gridCol>
                <a:gridCol w="1440157">
                  <a:extLst>
                    <a:ext uri="{9D8B030D-6E8A-4147-A177-3AD203B41FA5}">
                      <a16:colId xmlns:a16="http://schemas.microsoft.com/office/drawing/2014/main" val="2035316012"/>
                    </a:ext>
                  </a:extLst>
                </a:gridCol>
                <a:gridCol w="3710406">
                  <a:extLst>
                    <a:ext uri="{9D8B030D-6E8A-4147-A177-3AD203B41FA5}">
                      <a16:colId xmlns:a16="http://schemas.microsoft.com/office/drawing/2014/main" val="3268707557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just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Licitantes com o mesmo endereço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R$ 18 milhões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Situação para 20 empresas vencedoras, envolvendo 150 processos de compras.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18945693"/>
                  </a:ext>
                </a:extLst>
              </a:tr>
            </a:tbl>
          </a:graphicData>
        </a:graphic>
      </p:graphicFrame>
      <p:graphicFrame>
        <p:nvGraphicFramePr>
          <p:cNvPr id="23" name="Tabela 22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2034088" y="2912978"/>
          <a:ext cx="8144073" cy="457200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2993508">
                  <a:extLst>
                    <a:ext uri="{9D8B030D-6E8A-4147-A177-3AD203B41FA5}">
                      <a16:colId xmlns:a16="http://schemas.microsoft.com/office/drawing/2014/main" val="242957163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234539755"/>
                    </a:ext>
                  </a:extLst>
                </a:gridCol>
                <a:gridCol w="3710405">
                  <a:extLst>
                    <a:ext uri="{9D8B030D-6E8A-4147-A177-3AD203B41FA5}">
                      <a16:colId xmlns:a16="http://schemas.microsoft.com/office/drawing/2014/main" val="3189983254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just" defTabSz="829452" rtl="0" eaLnBrk="1" fontAlgn="ctr" latinLnBrk="0" hangingPunct="1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Licitantes utilizando o mesmo IP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ctr" defTabSz="829452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R$  3 milhões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just" defTabSz="829452" rtl="0" eaLnBrk="1" fontAlgn="ctr" latinLnBrk="0" hangingPunct="1"/>
                      <a:r>
                        <a:rPr lang="pt-B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Situação encontrada em aproximadamente 4 órgãos e 30 lotes.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37824956"/>
                  </a:ext>
                </a:extLst>
              </a:tr>
            </a:tbl>
          </a:graphicData>
        </a:graphic>
      </p:graphicFrame>
      <p:graphicFrame>
        <p:nvGraphicFramePr>
          <p:cNvPr id="24" name="Tabela 23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2034088" y="3482125"/>
          <a:ext cx="8144073" cy="457200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2993509">
                  <a:extLst>
                    <a:ext uri="{9D8B030D-6E8A-4147-A177-3AD203B41FA5}">
                      <a16:colId xmlns:a16="http://schemas.microsoft.com/office/drawing/2014/main" val="21288963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861426573"/>
                    </a:ext>
                  </a:extLst>
                </a:gridCol>
                <a:gridCol w="3710404">
                  <a:extLst>
                    <a:ext uri="{9D8B030D-6E8A-4147-A177-3AD203B41FA5}">
                      <a16:colId xmlns:a16="http://schemas.microsoft.com/office/drawing/2014/main" val="2461370822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Vínculo societário entre licitantes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ctr" defTabSz="829452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R$ 4 milhões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just" defTabSz="829452" rtl="0" eaLnBrk="1" fontAlgn="ctr" latinLnBrk="0" hangingPunct="1"/>
                      <a:r>
                        <a:rPr lang="pt-B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Situação encontrada em 30 processos de compras e em 10 empresas vencedoras.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07831232"/>
                  </a:ext>
                </a:extLst>
              </a:tr>
            </a:tbl>
          </a:graphicData>
        </a:graphic>
      </p:graphicFrame>
      <p:graphicFrame>
        <p:nvGraphicFramePr>
          <p:cNvPr id="25" name="Tabela 24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2034087" y="4037217"/>
          <a:ext cx="8144073" cy="481965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2993511">
                  <a:extLst>
                    <a:ext uri="{9D8B030D-6E8A-4147-A177-3AD203B41FA5}">
                      <a16:colId xmlns:a16="http://schemas.microsoft.com/office/drawing/2014/main" val="294730164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635118324"/>
                    </a:ext>
                  </a:extLst>
                </a:gridCol>
                <a:gridCol w="3710402">
                  <a:extLst>
                    <a:ext uri="{9D8B030D-6E8A-4147-A177-3AD203B41FA5}">
                      <a16:colId xmlns:a16="http://schemas.microsoft.com/office/drawing/2014/main" val="929862875"/>
                    </a:ext>
                  </a:extLst>
                </a:gridCol>
              </a:tblGrid>
              <a:tr h="4713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just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Licitantes que possuem sócio servidor público estadual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ctr" defTabSz="829452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R$ 14 milhões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just" defTabSz="829452" rtl="0" eaLnBrk="1" fontAlgn="ctr" latinLnBrk="0" hangingPunct="1"/>
                      <a:r>
                        <a:rPr lang="pt-B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Situação encontrada em 100 processos de Compras e 50 servidores envolvidos.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86170904"/>
                  </a:ext>
                </a:extLst>
              </a:tr>
            </a:tbl>
          </a:graphicData>
        </a:graphic>
      </p:graphicFrame>
      <p:graphicFrame>
        <p:nvGraphicFramePr>
          <p:cNvPr id="26" name="Tabela 25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2034086" y="4606364"/>
          <a:ext cx="8144073" cy="481965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2993514">
                  <a:extLst>
                    <a:ext uri="{9D8B030D-6E8A-4147-A177-3AD203B41FA5}">
                      <a16:colId xmlns:a16="http://schemas.microsoft.com/office/drawing/2014/main" val="213224211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803893806"/>
                    </a:ext>
                  </a:extLst>
                </a:gridCol>
                <a:gridCol w="3710399">
                  <a:extLst>
                    <a:ext uri="{9D8B030D-6E8A-4147-A177-3AD203B41FA5}">
                      <a16:colId xmlns:a16="http://schemas.microsoft.com/office/drawing/2014/main" val="1958837681"/>
                    </a:ext>
                  </a:extLst>
                </a:gridCol>
              </a:tblGrid>
              <a:tr h="4788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just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Contratação de empresas inidôneas, suspensas ou proibidas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ctr" defTabSz="829452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R$ 19 milhões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just" defTabSz="829452" rtl="0" eaLnBrk="1" fontAlgn="ctr" latinLnBrk="0" hangingPunct="1"/>
                      <a:r>
                        <a:rPr lang="pt-B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Situação encontrada em 4 contratos e 2 órgãos.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41075331"/>
                  </a:ext>
                </a:extLst>
              </a:tr>
            </a:tbl>
          </a:graphicData>
        </a:graphic>
      </p:graphicFrame>
      <p:graphicFrame>
        <p:nvGraphicFramePr>
          <p:cNvPr id="27" name="Tabela 26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2034085" y="5161456"/>
          <a:ext cx="8144074" cy="457200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2993515">
                  <a:extLst>
                    <a:ext uri="{9D8B030D-6E8A-4147-A177-3AD203B41FA5}">
                      <a16:colId xmlns:a16="http://schemas.microsoft.com/office/drawing/2014/main" val="264792494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15791244"/>
                    </a:ext>
                  </a:extLst>
                </a:gridCol>
                <a:gridCol w="3710399">
                  <a:extLst>
                    <a:ext uri="{9D8B030D-6E8A-4147-A177-3AD203B41FA5}">
                      <a16:colId xmlns:a16="http://schemas.microsoft.com/office/drawing/2014/main" val="3189485513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Dispensa</a:t>
                      </a:r>
                      <a:r>
                        <a:rPr lang="pt-B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irregular de licitação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ctr" defTabSz="829452" rtl="0" eaLnBrk="1" fontAlgn="b" latinLnBrk="0" hangingPunct="1"/>
                      <a:r>
                        <a:rPr lang="pt-B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R$ 8 milhões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marL="0" algn="just" defTabSz="829452" rtl="0" eaLnBrk="1" fontAlgn="ctr" latinLnBrk="0" hangingPunct="1"/>
                      <a:r>
                        <a:rPr lang="pt-BR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Situação encontrada em 20 órgãos e 40 processos.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1B587C">
                            <a:tint val="50000"/>
                            <a:satMod val="300000"/>
                          </a:srgbClr>
                        </a:gs>
                        <a:gs pos="35000">
                          <a:srgbClr val="1B587C">
                            <a:tint val="37000"/>
                            <a:satMod val="300000"/>
                          </a:srgbClr>
                        </a:gs>
                        <a:gs pos="100000">
                          <a:srgbClr val="1B587C">
                            <a:tint val="15000"/>
                            <a:satMod val="350000"/>
                          </a:srgb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34278724"/>
                  </a:ext>
                </a:extLst>
              </a:tr>
            </a:tbl>
          </a:graphicData>
        </a:graphic>
      </p:graphicFrame>
      <p:graphicFrame>
        <p:nvGraphicFramePr>
          <p:cNvPr id="28" name="Tabela 27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5631290" y="6525344"/>
          <a:ext cx="4574495" cy="239649"/>
        </p:xfrm>
        <a:graphic>
          <a:graphicData uri="http://schemas.openxmlformats.org/drawingml/2006/table">
            <a:tbl>
              <a:tblPr>
                <a:effectLst>
                  <a:reflection blurRad="6350" stA="50000" endA="275" endPos="40000" dist="101600" dir="5400000" sy="-100000" algn="bl" rotWithShape="0"/>
                </a:effectLst>
              </a:tblPr>
              <a:tblGrid>
                <a:gridCol w="4574495">
                  <a:extLst>
                    <a:ext uri="{9D8B030D-6E8A-4147-A177-3AD203B41FA5}">
                      <a16:colId xmlns:a16="http://schemas.microsoft.com/office/drawing/2014/main" val="768975980"/>
                    </a:ext>
                  </a:extLst>
                </a:gridCol>
              </a:tblGrid>
              <a:tr h="2396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Lucida Sans Unicode"/>
                          <a:cs typeface="Lucida Sans Unicode"/>
                        </a:defRPr>
                      </a:lvl9pPr>
                    </a:lstStyle>
                    <a:p>
                      <a:pPr algn="just" fontAlgn="b"/>
                      <a:r>
                        <a:rPr lang="pt-BR" sz="1050" b="1" u="none" strike="noStrike" dirty="0">
                          <a:effectLst/>
                        </a:rPr>
                        <a:t>Amostra do Estudo de Compras </a:t>
                      </a:r>
                      <a:r>
                        <a:rPr lang="pt-BR" sz="1050" b="1" u="none" strike="noStrike" dirty="0" err="1">
                          <a:effectLst/>
                        </a:rPr>
                        <a:t>ODP.</a:t>
                      </a:r>
                      <a:r>
                        <a:rPr lang="pt-BR" sz="1050" b="1" i="1" u="none" strike="noStrike" dirty="0" err="1">
                          <a:effectLst/>
                        </a:rPr>
                        <a:t>estadual</a:t>
                      </a:r>
                      <a:r>
                        <a:rPr lang="pt-BR" sz="1050" b="1" u="none" strike="noStrike" dirty="0">
                          <a:effectLst/>
                        </a:rPr>
                        <a:t> -  exercício de 2016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155236"/>
                  </a:ext>
                </a:extLst>
              </a:tr>
            </a:tbl>
          </a:graphicData>
        </a:graphic>
      </p:graphicFrame>
      <p:sp>
        <p:nvSpPr>
          <p:cNvPr id="29" name="TextBox 5"/>
          <p:cNvSpPr txBox="1"/>
          <p:nvPr/>
        </p:nvSpPr>
        <p:spPr>
          <a:xfrm>
            <a:off x="2105648" y="5898758"/>
            <a:ext cx="8078105" cy="338554"/>
          </a:xfrm>
          <a:prstGeom prst="rect">
            <a:avLst/>
          </a:prstGeom>
          <a:gradFill rotWithShape="1">
            <a:gsLst>
              <a:gs pos="0">
                <a:srgbClr val="1B587C">
                  <a:tint val="50000"/>
                  <a:satMod val="300000"/>
                </a:srgbClr>
              </a:gs>
              <a:gs pos="35000">
                <a:srgbClr val="1B587C">
                  <a:tint val="37000"/>
                  <a:satMod val="300000"/>
                </a:srgbClr>
              </a:gs>
              <a:gs pos="100000">
                <a:srgbClr val="1B587C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1B587C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marL="414726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  <a:defRPr/>
            </a:pP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Cada </a:t>
            </a:r>
            <a:r>
              <a:rPr kumimoji="0" lang="pt-BR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ODP.</a:t>
            </a:r>
            <a:r>
              <a:rPr kumimoji="0" lang="pt-BR" sz="1600" b="1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estadual</a:t>
            </a:r>
            <a:r>
              <a:rPr kumimoji="0" lang="pt-BR" sz="16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, </a:t>
            </a:r>
            <a:r>
              <a:rPr kumimoji="0" lang="pt-B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Lucida Sans Unicode"/>
              </a:rPr>
              <a:t>aplicou um grupo de TAG de acordo com sua realidade.</a:t>
            </a:r>
            <a:endParaRPr kumimoji="0" lang="pt-BR" sz="1600" b="1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7974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60727" y="2274838"/>
            <a:ext cx="112820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pt-BR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solidFill>
                  <a:srgbClr val="002060"/>
                </a:solidFill>
              </a:rPr>
              <a:t>Quais servidores têm maior risco de corrupção?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400" dirty="0"/>
              <a:t>MARA – Modelo de Análise de Risco na Administração Pública.</a:t>
            </a:r>
          </a:p>
          <a:p>
            <a:pPr lvl="1"/>
            <a:endParaRPr lang="pt-B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>
                <a:solidFill>
                  <a:srgbClr val="002060"/>
                </a:solidFill>
              </a:rPr>
              <a:t>Quais contratos têm maior risco de terminar em problemas?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2400" dirty="0"/>
              <a:t>APC – Análise Prévia de Contratos.</a:t>
            </a:r>
          </a:p>
          <a:p>
            <a:pPr lvl="1"/>
            <a:endParaRPr lang="pt-BR" sz="2400" dirty="0"/>
          </a:p>
        </p:txBody>
      </p:sp>
      <p:sp>
        <p:nvSpPr>
          <p:cNvPr id="3" name="Título 4"/>
          <p:cNvSpPr txBox="1">
            <a:spLocks/>
          </p:cNvSpPr>
          <p:nvPr/>
        </p:nvSpPr>
        <p:spPr>
          <a:xfrm>
            <a:off x="250356" y="1010093"/>
            <a:ext cx="11147746" cy="1392865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900" b="1" dirty="0"/>
              <a:t>             Linhas de atuação da Diretoria de Pesquisas e Informações Estratégicas – (DIE)</a:t>
            </a:r>
          </a:p>
          <a:p>
            <a:pPr algn="ctr"/>
            <a:endParaRPr lang="pt-BR" sz="5100" b="1" dirty="0">
              <a:solidFill>
                <a:srgbClr val="002060"/>
              </a:solidFill>
            </a:endParaRPr>
          </a:p>
          <a:p>
            <a:pPr algn="ctr"/>
            <a:r>
              <a:rPr lang="pt-BR" sz="5900" b="1" dirty="0">
                <a:solidFill>
                  <a:srgbClr val="002060"/>
                </a:solidFill>
              </a:rPr>
              <a:t>    Ciência de Dados:</a:t>
            </a:r>
          </a:p>
        </p:txBody>
      </p:sp>
    </p:spTree>
    <p:extLst>
      <p:ext uri="{BB962C8B-B14F-4D97-AF65-F5344CB8AC3E}">
        <p14:creationId xmlns:p14="http://schemas.microsoft.com/office/powerpoint/2010/main" val="1572425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88422" y="1408026"/>
            <a:ext cx="3883632" cy="3800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4800" b="1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781929" y="2749740"/>
            <a:ext cx="39186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4800" b="1">
                <a:solidFill>
                  <a:schemeClr val="bg1"/>
                </a:solidFill>
              </a:rPr>
              <a:t>Transparência</a:t>
            </a:r>
          </a:p>
        </p:txBody>
      </p:sp>
    </p:spTree>
    <p:extLst>
      <p:ext uri="{BB962C8B-B14F-4D97-AF65-F5344CB8AC3E}">
        <p14:creationId xmlns:p14="http://schemas.microsoft.com/office/powerpoint/2010/main" val="17059157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250356" y="1107320"/>
            <a:ext cx="10792518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rgbClr val="002060"/>
                </a:solidFill>
              </a:rPr>
              <a:t>                          Ciência de Dados - (MARA)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56461"/>
            <a:ext cx="9945594" cy="46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7192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250356" y="1107320"/>
            <a:ext cx="9602755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rgbClr val="002060"/>
                </a:solidFill>
              </a:rPr>
              <a:t>                             Ciência de Dados - (APC)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566" y="1956461"/>
            <a:ext cx="7392545" cy="459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171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981DE479-8EF0-449A-AD97-FF86A825C2AD}"/>
              </a:ext>
            </a:extLst>
          </p:cNvPr>
          <p:cNvSpPr txBox="1">
            <a:spLocks/>
          </p:cNvSpPr>
          <p:nvPr/>
        </p:nvSpPr>
        <p:spPr>
          <a:xfrm>
            <a:off x="459588" y="3217841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pt-BR" sz="5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SANÇÃO</a:t>
            </a:r>
          </a:p>
        </p:txBody>
      </p:sp>
    </p:spTree>
    <p:extLst>
      <p:ext uri="{BB962C8B-B14F-4D97-AF65-F5344CB8AC3E}">
        <p14:creationId xmlns:p14="http://schemas.microsoft.com/office/powerpoint/2010/main" val="11075222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976543DA-1235-4EF2-A3F1-FF61E1DEE564}"/>
              </a:ext>
            </a:extLst>
          </p:cNvPr>
          <p:cNvSpPr txBox="1">
            <a:spLocks/>
          </p:cNvSpPr>
          <p:nvPr/>
        </p:nvSpPr>
        <p:spPr>
          <a:xfrm>
            <a:off x="2307264" y="2043350"/>
            <a:ext cx="7697973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>
                <a:solidFill>
                  <a:srgbClr val="002060"/>
                </a:solidFill>
                <a:latin typeface="+mn-lt"/>
              </a:rPr>
              <a:t>CAPACITAÇÕES NA ÁREA DE CORREGEDORIA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259C1A68-7987-477E-BCDD-DF30680B2A10}"/>
              </a:ext>
            </a:extLst>
          </p:cNvPr>
          <p:cNvCxnSpPr/>
          <p:nvPr/>
        </p:nvCxnSpPr>
        <p:spPr>
          <a:xfrm>
            <a:off x="1666224" y="2833652"/>
            <a:ext cx="865799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3750699D-CFCB-4F7B-9481-3917936877DE}"/>
              </a:ext>
            </a:extLst>
          </p:cNvPr>
          <p:cNvSpPr txBox="1"/>
          <p:nvPr/>
        </p:nvSpPr>
        <p:spPr>
          <a:xfrm>
            <a:off x="2906555" y="2981684"/>
            <a:ext cx="170410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</a:rPr>
              <a:t>Mais de</a:t>
            </a:r>
            <a:r>
              <a:rPr lang="pt-BR" sz="4800" b="1" dirty="0">
                <a:solidFill>
                  <a:srgbClr val="002060"/>
                </a:solidFill>
              </a:rPr>
              <a:t> 1.500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D979200-30B1-4B07-A534-0A10E669A670}"/>
              </a:ext>
            </a:extLst>
          </p:cNvPr>
          <p:cNvSpPr txBox="1"/>
          <p:nvPr/>
        </p:nvSpPr>
        <p:spPr>
          <a:xfrm>
            <a:off x="1360967" y="4476914"/>
            <a:ext cx="4795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públicos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federais capacitados 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Processo Administrativo Disciplinar (PAD)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18A3B8F-024F-4689-A630-B826AE628ED3}"/>
              </a:ext>
            </a:extLst>
          </p:cNvPr>
          <p:cNvSpPr txBox="1"/>
          <p:nvPr/>
        </p:nvSpPr>
        <p:spPr>
          <a:xfrm>
            <a:off x="7695123" y="2981684"/>
            <a:ext cx="170410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</a:rPr>
              <a:t>Mais de</a:t>
            </a:r>
            <a:r>
              <a:rPr lang="pt-BR" sz="4800" b="1" dirty="0">
                <a:solidFill>
                  <a:srgbClr val="002060"/>
                </a:solidFill>
              </a:rPr>
              <a:t> 1.200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CCD8007-DB7A-4F0C-8B69-F47B5F081536}"/>
              </a:ext>
            </a:extLst>
          </p:cNvPr>
          <p:cNvSpPr txBox="1"/>
          <p:nvPr/>
        </p:nvSpPr>
        <p:spPr>
          <a:xfrm>
            <a:off x="6525591" y="4476914"/>
            <a:ext cx="4043172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federais, estaduais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 municipais capacitados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Processo Administrativo de Responsabilização (PAR)</a:t>
            </a:r>
          </a:p>
        </p:txBody>
      </p:sp>
    </p:spTree>
    <p:extLst>
      <p:ext uri="{BB962C8B-B14F-4D97-AF65-F5344CB8AC3E}">
        <p14:creationId xmlns:p14="http://schemas.microsoft.com/office/powerpoint/2010/main" val="220342685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00A5A30C-44EC-4EF1-8035-BFAC6B1F1D06}"/>
              </a:ext>
            </a:extLst>
          </p:cNvPr>
          <p:cNvSpPr txBox="1">
            <a:spLocks/>
          </p:cNvSpPr>
          <p:nvPr/>
        </p:nvSpPr>
        <p:spPr>
          <a:xfrm>
            <a:off x="2073377" y="1792702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RESPONSABILIZAÇÃO DE SERVIDORES PÚBLICOS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30B772DA-7422-4C8A-B775-87DE2706CB6E}"/>
              </a:ext>
            </a:extLst>
          </p:cNvPr>
          <p:cNvCxnSpPr/>
          <p:nvPr/>
        </p:nvCxnSpPr>
        <p:spPr>
          <a:xfrm>
            <a:off x="1525336" y="2747388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81567C30-18FD-4596-8B4B-3779CFEECFD7}"/>
              </a:ext>
            </a:extLst>
          </p:cNvPr>
          <p:cNvSpPr txBox="1"/>
          <p:nvPr/>
        </p:nvSpPr>
        <p:spPr>
          <a:xfrm>
            <a:off x="2006947" y="3077828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6.713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E7059DA-5D7A-46C0-8A98-0830F5EF06B8}"/>
              </a:ext>
            </a:extLst>
          </p:cNvPr>
          <p:cNvSpPr txBox="1"/>
          <p:nvPr/>
        </p:nvSpPr>
        <p:spPr>
          <a:xfrm>
            <a:off x="1449993" y="3893677"/>
            <a:ext cx="2818016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servidores expulsos desde 2003 no Poder Executivo Federal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BCD8B80-C900-4AA6-AACC-00CA114F6DB5}"/>
              </a:ext>
            </a:extLst>
          </p:cNvPr>
          <p:cNvSpPr txBox="1"/>
          <p:nvPr/>
        </p:nvSpPr>
        <p:spPr>
          <a:xfrm>
            <a:off x="5439047" y="3077828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66%</a:t>
            </a:r>
            <a:endParaRPr lang="pt-BR" sz="4800" dirty="0">
              <a:solidFill>
                <a:srgbClr val="002060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35C6FC4-4E95-40F0-A19B-AA44C89E41F2}"/>
              </a:ext>
            </a:extLst>
          </p:cNvPr>
          <p:cNvSpPr txBox="1"/>
          <p:nvPr/>
        </p:nvSpPr>
        <p:spPr>
          <a:xfrm>
            <a:off x="5046270" y="3893677"/>
            <a:ext cx="2489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decorrentes de atos de corrupção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7262EF8-2139-44E3-B1A2-BAA00254A1E0}"/>
              </a:ext>
            </a:extLst>
          </p:cNvPr>
          <p:cNvSpPr txBox="1"/>
          <p:nvPr/>
        </p:nvSpPr>
        <p:spPr>
          <a:xfrm>
            <a:off x="8871149" y="3077828"/>
            <a:ext cx="170410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800" b="1" dirty="0">
                <a:solidFill>
                  <a:srgbClr val="002060"/>
                </a:solidFill>
              </a:rPr>
              <a:t>505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1953E74-83E0-40C2-B49C-0BF7AF6EDFF6}"/>
              </a:ext>
            </a:extLst>
          </p:cNvPr>
          <p:cNvSpPr txBox="1"/>
          <p:nvPr/>
        </p:nvSpPr>
        <p:spPr>
          <a:xfrm>
            <a:off x="8314195" y="3893677"/>
            <a:ext cx="281801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expulsões em 2017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5147352" y="5280916"/>
            <a:ext cx="181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* Dados até 2017</a:t>
            </a:r>
          </a:p>
        </p:txBody>
      </p:sp>
    </p:spTree>
    <p:extLst>
      <p:ext uri="{BB962C8B-B14F-4D97-AF65-F5344CB8AC3E}">
        <p14:creationId xmlns:p14="http://schemas.microsoft.com/office/powerpoint/2010/main" val="37014042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703" y="700756"/>
            <a:ext cx="9832366" cy="5703180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00A5A30C-44EC-4EF1-8035-BFAC6B1F1D06}"/>
              </a:ext>
            </a:extLst>
          </p:cNvPr>
          <p:cNvSpPr txBox="1">
            <a:spLocks/>
          </p:cNvSpPr>
          <p:nvPr/>
        </p:nvSpPr>
        <p:spPr>
          <a:xfrm>
            <a:off x="2073377" y="1792702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HISTÓRICO DE EXPULSÕES DE SERVIDORES PÚBLICOS FEDERAIS </a:t>
            </a:r>
            <a:r>
              <a:rPr lang="mr-IN" sz="3200" b="1" dirty="0">
                <a:solidFill>
                  <a:srgbClr val="002060"/>
                </a:solidFill>
                <a:latin typeface="+mn-lt"/>
              </a:rPr>
              <a:t>–</a:t>
            </a:r>
            <a:r>
              <a:rPr lang="pt-BR" sz="3200" b="1" dirty="0">
                <a:solidFill>
                  <a:srgbClr val="002060"/>
                </a:solidFill>
                <a:latin typeface="+mn-lt"/>
              </a:rPr>
              <a:t> 1º TRIMESTRE  </a:t>
            </a:r>
          </a:p>
        </p:txBody>
      </p:sp>
    </p:spTree>
    <p:extLst>
      <p:ext uri="{BB962C8B-B14F-4D97-AF65-F5344CB8AC3E}">
        <p14:creationId xmlns:p14="http://schemas.microsoft.com/office/powerpoint/2010/main" val="51471705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F3F901E0-CFF8-460E-82CE-833448B34C92}"/>
              </a:ext>
            </a:extLst>
          </p:cNvPr>
          <p:cNvSpPr txBox="1">
            <a:spLocks/>
          </p:cNvSpPr>
          <p:nvPr/>
        </p:nvSpPr>
        <p:spPr>
          <a:xfrm>
            <a:off x="2073377" y="2043350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RESPONSABILIZAÇÃO DE EMPRESAS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EFBC6B98-B2DB-4635-8CB6-B30B50B7C859}"/>
              </a:ext>
            </a:extLst>
          </p:cNvPr>
          <p:cNvCxnSpPr/>
          <p:nvPr/>
        </p:nvCxnSpPr>
        <p:spPr>
          <a:xfrm>
            <a:off x="1525336" y="2833652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C4B051EA-2866-403C-9DA1-3F84EE68886A}"/>
              </a:ext>
            </a:extLst>
          </p:cNvPr>
          <p:cNvSpPr txBox="1"/>
          <p:nvPr/>
        </p:nvSpPr>
        <p:spPr>
          <a:xfrm>
            <a:off x="1526138" y="2921371"/>
            <a:ext cx="170410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169 </a:t>
            </a:r>
            <a:endParaRPr lang="pt-BR" sz="4400" dirty="0">
              <a:solidFill>
                <a:srgbClr val="00206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88CE30F-A4D3-4291-BE40-749FA283A756}"/>
              </a:ext>
            </a:extLst>
          </p:cNvPr>
          <p:cNvSpPr txBox="1"/>
          <p:nvPr/>
        </p:nvSpPr>
        <p:spPr>
          <a:xfrm>
            <a:off x="3778287" y="2921370"/>
            <a:ext cx="31188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1.886 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88BFE3B-0E79-4ACB-AFFD-6209B68B8C33}"/>
              </a:ext>
            </a:extLst>
          </p:cNvPr>
          <p:cNvSpPr txBox="1"/>
          <p:nvPr/>
        </p:nvSpPr>
        <p:spPr>
          <a:xfrm>
            <a:off x="6876367" y="2922662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4 </a:t>
            </a:r>
            <a:r>
              <a:rPr lang="pt-BR" sz="3600" b="1" dirty="0">
                <a:solidFill>
                  <a:srgbClr val="002060"/>
                </a:solidFill>
              </a:rPr>
              <a:t>INIDONEIDADES</a:t>
            </a:r>
            <a:endParaRPr lang="pt-BR" sz="3600" dirty="0">
              <a:solidFill>
                <a:srgbClr val="002060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87C1967-0B16-4266-A3A6-D6F8462A6D75}"/>
              </a:ext>
            </a:extLst>
          </p:cNvPr>
          <p:cNvSpPr txBox="1"/>
          <p:nvPr/>
        </p:nvSpPr>
        <p:spPr>
          <a:xfrm>
            <a:off x="897731" y="3770846"/>
            <a:ext cx="2923952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Processos Administrativos de Responsabilização (PAR) no Poder Executivo Federal 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417AE85-1589-4B2F-AAF8-4940D1FBCA52}"/>
              </a:ext>
            </a:extLst>
          </p:cNvPr>
          <p:cNvSpPr txBox="1"/>
          <p:nvPr/>
        </p:nvSpPr>
        <p:spPr>
          <a:xfrm>
            <a:off x="3863992" y="3770846"/>
            <a:ext cx="2909021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Entes privados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punidos por irregularidades no Poder Executivo Federal em 2017</a:t>
            </a:r>
            <a:endParaRPr lang="pt-B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7E0539D-752E-442F-A646-B82EF6272815}"/>
              </a:ext>
            </a:extLst>
          </p:cNvPr>
          <p:cNvSpPr txBox="1"/>
          <p:nvPr/>
        </p:nvSpPr>
        <p:spPr>
          <a:xfrm>
            <a:off x="7500537" y="3772137"/>
            <a:ext cx="322390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2017, a CGU declarou inidôneas as empresas </a:t>
            </a:r>
            <a:r>
              <a:rPr lang="pt-BR" sz="2400" b="1" dirty="0" err="1">
                <a:solidFill>
                  <a:schemeClr val="accent1">
                    <a:lumMod val="75000"/>
                  </a:schemeClr>
                </a:solidFill>
              </a:rPr>
              <a:t>Alumini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GDK, Tomé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pt-BR" sz="2400" b="1" dirty="0" err="1">
                <a:solidFill>
                  <a:schemeClr val="accent1">
                    <a:lumMod val="75000"/>
                  </a:schemeClr>
                </a:solidFill>
              </a:rPr>
              <a:t>Rodocon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(Operação Lava-Jato)</a:t>
            </a:r>
            <a:endParaRPr lang="pt-BR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1436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1DB1B66-AD02-45F5-BDBC-7C4D71752FFF}"/>
              </a:ext>
            </a:extLst>
          </p:cNvPr>
          <p:cNvSpPr txBox="1">
            <a:spLocks/>
          </p:cNvSpPr>
          <p:nvPr/>
        </p:nvSpPr>
        <p:spPr>
          <a:xfrm>
            <a:off x="2073377" y="2043350"/>
            <a:ext cx="8277401" cy="93833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2060"/>
                </a:solidFill>
                <a:latin typeface="+mn-lt"/>
              </a:rPr>
              <a:t>ACORDOS DE LENIÊNCIA – LEI ANTICORRUPÇÃO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D9FB8615-E1B3-412B-A961-7DCD6895A1BC}"/>
              </a:ext>
            </a:extLst>
          </p:cNvPr>
          <p:cNvCxnSpPr/>
          <p:nvPr/>
        </p:nvCxnSpPr>
        <p:spPr>
          <a:xfrm>
            <a:off x="1525336" y="2833652"/>
            <a:ext cx="935346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6622F9E3-7D0B-4A28-BA60-2C4A8D612953}"/>
              </a:ext>
            </a:extLst>
          </p:cNvPr>
          <p:cNvSpPr txBox="1"/>
          <p:nvPr/>
        </p:nvSpPr>
        <p:spPr>
          <a:xfrm>
            <a:off x="1458838" y="2953172"/>
            <a:ext cx="170410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3 </a:t>
            </a:r>
            <a:endParaRPr lang="pt-BR" sz="4400" dirty="0">
              <a:solidFill>
                <a:srgbClr val="00206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1246735-20DC-4FB7-AA8D-60362F737161}"/>
              </a:ext>
            </a:extLst>
          </p:cNvPr>
          <p:cNvSpPr txBox="1"/>
          <p:nvPr/>
        </p:nvSpPr>
        <p:spPr>
          <a:xfrm>
            <a:off x="4004925" y="2953172"/>
            <a:ext cx="311885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9 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41E4BEA4-948A-44E0-8BBD-96E43EFD2168}"/>
              </a:ext>
            </a:extLst>
          </p:cNvPr>
          <p:cNvSpPr txBox="1"/>
          <p:nvPr/>
        </p:nvSpPr>
        <p:spPr>
          <a:xfrm>
            <a:off x="6647199" y="2953172"/>
            <a:ext cx="447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002060"/>
                </a:solidFill>
              </a:rPr>
              <a:t>2 </a:t>
            </a:r>
            <a:endParaRPr lang="pt-BR" sz="3600" dirty="0">
              <a:solidFill>
                <a:srgbClr val="002060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CDC2EA0-7B3C-4088-98ED-EC2A8D93958A}"/>
              </a:ext>
            </a:extLst>
          </p:cNvPr>
          <p:cNvSpPr txBox="1"/>
          <p:nvPr/>
        </p:nvSpPr>
        <p:spPr>
          <a:xfrm>
            <a:off x="780117" y="3667550"/>
            <a:ext cx="3012950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Assinados com as empresas UTC (R$ 574 milhões); </a:t>
            </a:r>
            <a:r>
              <a:rPr lang="pt-BR" sz="2400" dirty="0" err="1">
                <a:solidFill>
                  <a:schemeClr val="accent1">
                    <a:lumMod val="75000"/>
                  </a:schemeClr>
                </a:solidFill>
              </a:rPr>
              <a:t>Bilfinger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 (R$ 9,8 milhões) e FCB e </a:t>
            </a:r>
            <a:r>
              <a:rPr lang="pt-BR" sz="2400" dirty="0" err="1">
                <a:solidFill>
                  <a:schemeClr val="accent1">
                    <a:lumMod val="75000"/>
                  </a:schemeClr>
                </a:solidFill>
              </a:rPr>
              <a:t>Mullen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2400" dirty="0" err="1">
                <a:solidFill>
                  <a:schemeClr val="accent1">
                    <a:lumMod val="75000"/>
                  </a:schemeClr>
                </a:solidFill>
              </a:rPr>
              <a:t>Lowe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pt-BR" sz="2400" dirty="0" err="1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$ 50 milhões)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6DFA338-4741-44DC-86D4-C9A8F6767E2C}"/>
              </a:ext>
            </a:extLst>
          </p:cNvPr>
          <p:cNvSpPr txBox="1"/>
          <p:nvPr/>
        </p:nvSpPr>
        <p:spPr>
          <a:xfrm>
            <a:off x="4066578" y="3667756"/>
            <a:ext cx="2995552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Em negociação (Operação Lava Jato e demais investigações)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3A30747-4D02-4BFD-9C2D-0F0122401B06}"/>
              </a:ext>
            </a:extLst>
          </p:cNvPr>
          <p:cNvSpPr txBox="1"/>
          <p:nvPr/>
        </p:nvSpPr>
        <p:spPr>
          <a:xfrm>
            <a:off x="7711297" y="3668841"/>
            <a:ext cx="2448704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</a:rPr>
              <a:t>Próximos do fechamento</a:t>
            </a:r>
          </a:p>
        </p:txBody>
      </p:sp>
    </p:spTree>
    <p:extLst>
      <p:ext uri="{BB962C8B-B14F-4D97-AF65-F5344CB8AC3E}">
        <p14:creationId xmlns:p14="http://schemas.microsoft.com/office/powerpoint/2010/main" val="63533529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61DB1B66-AD02-45F5-BDBC-7C4D71752FFF}"/>
              </a:ext>
            </a:extLst>
          </p:cNvPr>
          <p:cNvSpPr txBox="1">
            <a:spLocks/>
          </p:cNvSpPr>
          <p:nvPr/>
        </p:nvSpPr>
        <p:spPr>
          <a:xfrm>
            <a:off x="2073377" y="2043349"/>
            <a:ext cx="8277401" cy="26081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8800" b="1" dirty="0">
                <a:solidFill>
                  <a:srgbClr val="002060"/>
                </a:solidFill>
                <a:latin typeface="+mn-lt"/>
              </a:rPr>
              <a:t>CEIS</a:t>
            </a:r>
          </a:p>
          <a:p>
            <a:pPr algn="ctr"/>
            <a:endParaRPr lang="pt-BR" sz="8800" b="1" dirty="0">
              <a:solidFill>
                <a:srgbClr val="002060"/>
              </a:solidFill>
              <a:latin typeface="+mn-lt"/>
            </a:endParaRPr>
          </a:p>
          <a:p>
            <a:pPr algn="ctr"/>
            <a:r>
              <a:rPr lang="pt-BR" sz="8800" b="1" dirty="0">
                <a:solidFill>
                  <a:srgbClr val="002060"/>
                </a:solidFill>
                <a:latin typeface="+mn-lt"/>
              </a:rPr>
              <a:t>CNEP</a:t>
            </a:r>
          </a:p>
        </p:txBody>
      </p:sp>
    </p:spTree>
    <p:extLst>
      <p:ext uri="{BB962C8B-B14F-4D97-AF65-F5344CB8AC3E}">
        <p14:creationId xmlns:p14="http://schemas.microsoft.com/office/powerpoint/2010/main" val="44207410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4800" dirty="0">
              <a:latin typeface="+mn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83F98D6-E73E-41B2-8E94-B3827F4DDE7A}"/>
              </a:ext>
            </a:extLst>
          </p:cNvPr>
          <p:cNvSpPr txBox="1"/>
          <p:nvPr/>
        </p:nvSpPr>
        <p:spPr>
          <a:xfrm>
            <a:off x="2473526" y="1574759"/>
            <a:ext cx="7040984" cy="7078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4000" b="1"/>
              <a:t>Muito obrigado!</a:t>
            </a:r>
            <a:endParaRPr lang="es-ES_tradnl" sz="40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A5EC830-828B-480A-9CF4-926E48ACE1BE}"/>
              </a:ext>
            </a:extLst>
          </p:cNvPr>
          <p:cNvSpPr txBox="1"/>
          <p:nvPr/>
        </p:nvSpPr>
        <p:spPr>
          <a:xfrm>
            <a:off x="4250453" y="3056814"/>
            <a:ext cx="561241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accent5">
                    <a:lumMod val="50000"/>
                  </a:schemeClr>
                </a:solidFill>
              </a:rPr>
              <a:t>Wagner de Campos Rosário</a:t>
            </a:r>
          </a:p>
          <a:p>
            <a:r>
              <a:rPr lang="pt-BR" sz="2000" dirty="0"/>
              <a:t>Ministro de Estado da Transparência e Controladoria-Geral da União</a:t>
            </a:r>
          </a:p>
          <a:p>
            <a:r>
              <a:rPr lang="pt-BR" sz="2000" dirty="0"/>
              <a:t>Correio Eletrônico: </a:t>
            </a:r>
            <a:r>
              <a:rPr lang="pt-BR" sz="2000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wagner.rosario@cgu.gov.br</a:t>
            </a:r>
            <a:endParaRPr lang="pt-BR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pt-BR" sz="2000" dirty="0"/>
              <a:t>Telefone: +55 (61) 2020-7241/7242</a:t>
            </a:r>
          </a:p>
          <a:p>
            <a:pPr algn="just"/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E9B159B-C7F4-4D07-A59A-775BC4354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47" y="5627077"/>
            <a:ext cx="3915299" cy="10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44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610F5BB-A659-4ECA-9997-68C7B66B1EAF}"/>
              </a:ext>
            </a:extLst>
          </p:cNvPr>
          <p:cNvSpPr/>
          <p:nvPr/>
        </p:nvSpPr>
        <p:spPr>
          <a:xfrm>
            <a:off x="671512" y="1274154"/>
            <a:ext cx="444346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pt-BR" sz="2800" b="1" dirty="0">
                <a:solidFill>
                  <a:srgbClr val="002060"/>
                </a:solidFill>
              </a:rPr>
              <a:t>PORTAL DA TRANSPARÊNCIA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6ADAAF5-ABBF-4BEE-A5AC-9549EA670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74" y="2067895"/>
            <a:ext cx="3108997" cy="388624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417DED1-1D74-475D-87E8-AAFEDAC81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757" y="2301488"/>
            <a:ext cx="80683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Humanst5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Humanst5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Humanst521 BT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19,7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até novembro de 2017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1,8</a:t>
            </a:r>
            <a:r>
              <a:rPr lang="pt-BR" altLang="pt-BR" sz="4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de visitas mensais (média 2017)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100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MILHÕES</a:t>
            </a:r>
            <a:r>
              <a:rPr lang="pt-BR" altLang="pt-BR" sz="48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</a:rPr>
              <a:t>de visitas (desde 2004)</a:t>
            </a:r>
          </a:p>
          <a:p>
            <a:pPr eaLnBrk="1" hangingPunct="1">
              <a:spcBef>
                <a:spcPct val="0"/>
              </a:spcBef>
              <a:buNone/>
            </a:pPr>
            <a:b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PREVISÃO NOVO PORTAL </a:t>
            </a:r>
            <a:r>
              <a:rPr lang="mr-IN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–</a:t>
            </a:r>
            <a:r>
              <a:rPr lang="pt-BR" altLang="pt-BR" sz="2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pt-BR" altLang="pt-BR" sz="2400" b="1" dirty="0">
                <a:solidFill>
                  <a:schemeClr val="accent6"/>
                </a:solidFill>
                <a:latin typeface="+mn-lt"/>
              </a:rPr>
              <a:t>28 DE JUNHO 2018</a:t>
            </a:r>
          </a:p>
        </p:txBody>
      </p:sp>
    </p:spTree>
    <p:extLst>
      <p:ext uri="{BB962C8B-B14F-4D97-AF65-F5344CB8AC3E}">
        <p14:creationId xmlns:p14="http://schemas.microsoft.com/office/powerpoint/2010/main" val="307836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781F84C-5970-43F2-93AA-29FCB325B3A7}"/>
              </a:ext>
            </a:extLst>
          </p:cNvPr>
          <p:cNvSpPr txBox="1"/>
          <p:nvPr/>
        </p:nvSpPr>
        <p:spPr>
          <a:xfrm>
            <a:off x="716667" y="1171439"/>
            <a:ext cx="6673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LEI DE ACESSO À INFORMAÇÃO - LAI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7D7BD34-3ED6-4CCB-ACCE-9E585C58DECD}"/>
              </a:ext>
            </a:extLst>
          </p:cNvPr>
          <p:cNvSpPr txBox="1"/>
          <p:nvPr/>
        </p:nvSpPr>
        <p:spPr>
          <a:xfrm>
            <a:off x="739129" y="1610076"/>
            <a:ext cx="748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rgbClr val="002060"/>
                </a:solidFill>
              </a:rPr>
              <a:t>Dados gerais sobre pedidos e respostas – Governo Federal*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C126478-CDDA-4B8C-9597-80E23BD9DB1C}"/>
              </a:ext>
            </a:extLst>
          </p:cNvPr>
          <p:cNvSpPr txBox="1"/>
          <p:nvPr/>
        </p:nvSpPr>
        <p:spPr>
          <a:xfrm>
            <a:off x="6483451" y="2446557"/>
            <a:ext cx="4840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560 mil</a:t>
            </a:r>
            <a:r>
              <a:rPr lang="pt-BR" sz="1400" b="1" dirty="0">
                <a:solidFill>
                  <a:schemeClr val="accent2"/>
                </a:solidFill>
              </a:rPr>
              <a:t>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pedidos recebidos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636081E-53D8-41B5-881A-EC4ADB1ABBEE}"/>
              </a:ext>
            </a:extLst>
          </p:cNvPr>
          <p:cNvSpPr txBox="1"/>
          <p:nvPr/>
        </p:nvSpPr>
        <p:spPr>
          <a:xfrm>
            <a:off x="6483450" y="3480561"/>
            <a:ext cx="5465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559 mil (99%)</a:t>
            </a:r>
            <a:r>
              <a:rPr lang="pt-BR" sz="1400" b="1" dirty="0">
                <a:solidFill>
                  <a:schemeClr val="accent2"/>
                </a:solidFill>
              </a:rPr>
              <a:t>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pedidos respondidos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EE75D18-A2F6-41D5-8395-F0AE98F4FA3B}"/>
              </a:ext>
            </a:extLst>
          </p:cNvPr>
          <p:cNvSpPr txBox="1"/>
          <p:nvPr/>
        </p:nvSpPr>
        <p:spPr>
          <a:xfrm>
            <a:off x="6483450" y="4460020"/>
            <a:ext cx="5213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14 dias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em média para resposta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F011134-2E7D-4C00-818B-CA02938F8032}"/>
              </a:ext>
            </a:extLst>
          </p:cNvPr>
          <p:cNvSpPr txBox="1"/>
          <p:nvPr/>
        </p:nvSpPr>
        <p:spPr>
          <a:xfrm>
            <a:off x="6483451" y="5283378"/>
            <a:ext cx="4740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2"/>
                </a:solidFill>
              </a:rPr>
              <a:t>8 mil </a:t>
            </a:r>
            <a:r>
              <a:rPr lang="pt-BR" b="1" dirty="0">
                <a:solidFill>
                  <a:schemeClr val="bg1">
                    <a:lumMod val="65000"/>
                  </a:schemeClr>
                </a:solidFill>
              </a:rPr>
              <a:t>recursos encaminhados à CGU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B2B0F728-7EB2-4849-BD0D-74D43A5638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21" y="2553811"/>
            <a:ext cx="640012" cy="503212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E64B3E13-D103-4708-B33C-DB24E91EF6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58" y="3526959"/>
            <a:ext cx="590680" cy="59509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72AE7B7E-DA71-4A38-BD88-D1D4F04A37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75" y="4622524"/>
            <a:ext cx="324160" cy="464692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309EEA45-079C-4E29-AE8E-5CD0BB72DD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58" y="5370910"/>
            <a:ext cx="631681" cy="54341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D307D198-242E-4FF6-B9E7-987D781CFEAC}"/>
              </a:ext>
            </a:extLst>
          </p:cNvPr>
          <p:cNvSpPr txBox="1"/>
          <p:nvPr/>
        </p:nvSpPr>
        <p:spPr>
          <a:xfrm>
            <a:off x="5580273" y="6165280"/>
            <a:ext cx="4214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50000"/>
                  </a:schemeClr>
                </a:solidFill>
              </a:rPr>
              <a:t>*Período: maio de 2012 até novembro de 2017</a:t>
            </a:r>
          </a:p>
        </p:txBody>
      </p:sp>
      <p:pic>
        <p:nvPicPr>
          <p:cNvPr id="18" name="Imagem 17" descr="e-SIC - Sistema Eletrônico do Serviço de Informação ao Cidadão - Google Chrome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6" t="5013" r="17926" b="16071"/>
          <a:stretch/>
        </p:blipFill>
        <p:spPr>
          <a:xfrm>
            <a:off x="120710" y="2116476"/>
            <a:ext cx="5059848" cy="404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39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4"/>
          <p:cNvSpPr txBox="1">
            <a:spLocks/>
          </p:cNvSpPr>
          <p:nvPr/>
        </p:nvSpPr>
        <p:spPr>
          <a:xfrm>
            <a:off x="570470" y="1408026"/>
            <a:ext cx="7584989" cy="84914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6FAC1E0-74A4-40CF-8955-16505E6998CF}"/>
              </a:ext>
            </a:extLst>
          </p:cNvPr>
          <p:cNvSpPr txBox="1">
            <a:spLocks/>
          </p:cNvSpPr>
          <p:nvPr/>
        </p:nvSpPr>
        <p:spPr>
          <a:xfrm>
            <a:off x="570470" y="3064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5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4073E2B-4452-4DC6-A7A8-9C131233A005}"/>
              </a:ext>
            </a:extLst>
          </p:cNvPr>
          <p:cNvSpPr txBox="1"/>
          <p:nvPr/>
        </p:nvSpPr>
        <p:spPr>
          <a:xfrm>
            <a:off x="589493" y="1367517"/>
            <a:ext cx="641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</a:rPr>
              <a:t>POLÍTICA DE DADOS ABERTOS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62039058-E61C-4A8B-A469-703918C3DFCE}"/>
              </a:ext>
            </a:extLst>
          </p:cNvPr>
          <p:cNvSpPr txBox="1">
            <a:spLocks/>
          </p:cNvSpPr>
          <p:nvPr/>
        </p:nvSpPr>
        <p:spPr>
          <a:xfrm>
            <a:off x="612073" y="1745981"/>
            <a:ext cx="10808148" cy="966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</a:pPr>
            <a:r>
              <a:rPr lang="pt-BR" sz="2000" dirty="0">
                <a:solidFill>
                  <a:srgbClr val="002060"/>
                </a:solidFill>
              </a:rPr>
              <a:t>Promoção da abertura das bases de dados governamentais em formato aberto:</a:t>
            </a:r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A0CB9AD-C7B5-440E-9248-D2A0744E801B}"/>
              </a:ext>
            </a:extLst>
          </p:cNvPr>
          <p:cNvSpPr txBox="1"/>
          <p:nvPr/>
        </p:nvSpPr>
        <p:spPr>
          <a:xfrm>
            <a:off x="6095999" y="2542853"/>
            <a:ext cx="5301644" cy="3711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73</a:t>
            </a:r>
            <a:r>
              <a:rPr lang="pt-BR" sz="2000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planos de dados abertos publicados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103</a:t>
            </a:r>
            <a:r>
              <a:rPr lang="pt-BR" sz="2000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planos de dados em elaboração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pt-BR" sz="5200" b="1" dirty="0">
                <a:solidFill>
                  <a:schemeClr val="accent6"/>
                </a:solidFill>
              </a:rPr>
              <a:t>1.656 (74%)</a:t>
            </a:r>
            <a:r>
              <a:rPr lang="pt-BR" sz="4800" b="1" dirty="0"/>
              <a:t> </a:t>
            </a:r>
            <a:r>
              <a:rPr lang="pt-BR" sz="2300" b="1" dirty="0">
                <a:solidFill>
                  <a:schemeClr val="bg1">
                    <a:lumMod val="65000"/>
                  </a:schemeClr>
                </a:solidFill>
              </a:rPr>
              <a:t>bases abertas</a:t>
            </a:r>
            <a:endParaRPr lang="pt-BR" sz="2000" dirty="0"/>
          </a:p>
          <a:p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3DDFF8C-F338-4350-B0A9-ACB196347D0F}"/>
              </a:ext>
            </a:extLst>
          </p:cNvPr>
          <p:cNvSpPr txBox="1"/>
          <p:nvPr/>
        </p:nvSpPr>
        <p:spPr>
          <a:xfrm>
            <a:off x="704679" y="5916084"/>
            <a:ext cx="4721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>
                <a:solidFill>
                  <a:schemeClr val="bg1">
                    <a:lumMod val="50000"/>
                  </a:schemeClr>
                </a:solidFill>
              </a:rPr>
              <a:t>*Período: Até novembro de 2017</a:t>
            </a:r>
          </a:p>
        </p:txBody>
      </p:sp>
      <p:pic>
        <p:nvPicPr>
          <p:cNvPr id="10" name="Imagem 9" descr="Dados Aberto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07"/>
          <a:stretch/>
        </p:blipFill>
        <p:spPr>
          <a:xfrm>
            <a:off x="258897" y="2389048"/>
            <a:ext cx="5139159" cy="3078819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655871" y="5467867"/>
            <a:ext cx="4819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Paineis.cgu.gov.br/</a:t>
            </a:r>
            <a:r>
              <a:rPr lang="pt-BR" sz="2000" b="1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dadosabertos</a:t>
            </a:r>
            <a:endParaRPr lang="pt-BR" sz="2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06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2016</Words>
  <Application>Microsoft Office PowerPoint</Application>
  <PresentationFormat>Widescreen</PresentationFormat>
  <Paragraphs>393</Paragraphs>
  <Slides>69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69</vt:i4>
      </vt:variant>
    </vt:vector>
  </HeadingPairs>
  <TitlesOfParts>
    <vt:vector size="79" baseType="lpstr">
      <vt:lpstr>Arial</vt:lpstr>
      <vt:lpstr>Calibri</vt:lpstr>
      <vt:lpstr>Calibri Light</vt:lpstr>
      <vt:lpstr>Humanst521 BT</vt:lpstr>
      <vt:lpstr>Lucida Sans Unicode</vt:lpstr>
      <vt:lpstr>Mangal</vt:lpstr>
      <vt:lpstr>Times New Roman</vt:lpstr>
      <vt:lpstr>Verdana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Ana Paula Lima Mollhoff</cp:lastModifiedBy>
  <cp:revision>35</cp:revision>
  <dcterms:created xsi:type="dcterms:W3CDTF">2017-06-05T18:09:13Z</dcterms:created>
  <dcterms:modified xsi:type="dcterms:W3CDTF">2018-05-11T15:13:58Z</dcterms:modified>
</cp:coreProperties>
</file>