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mp4" ContentType="video/mp4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6"/>
  </p:notesMasterIdLst>
  <p:sldIdLst>
    <p:sldId id="820" r:id="rId2"/>
    <p:sldId id="340" r:id="rId3"/>
    <p:sldId id="259" r:id="rId4"/>
    <p:sldId id="805" r:id="rId5"/>
    <p:sldId id="357" r:id="rId6"/>
    <p:sldId id="266" r:id="rId7"/>
    <p:sldId id="818" r:id="rId8"/>
    <p:sldId id="300" r:id="rId9"/>
    <p:sldId id="318" r:id="rId10"/>
    <p:sldId id="812" r:id="rId11"/>
    <p:sldId id="814" r:id="rId12"/>
    <p:sldId id="813" r:id="rId13"/>
    <p:sldId id="314" r:id="rId14"/>
    <p:sldId id="313" r:id="rId15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64392" autoAdjust="0"/>
  </p:normalViewPr>
  <p:slideViewPr>
    <p:cSldViewPr snapToGrid="0">
      <p:cViewPr>
        <p:scale>
          <a:sx n="96" d="100"/>
          <a:sy n="96" d="100"/>
        </p:scale>
        <p:origin x="288" y="-6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573607F-ADB6-499E-AA99-3F45557E7500}" type="doc">
      <dgm:prSet loTypeId="urn:microsoft.com/office/officeart/2008/layout/LinedList" loCatId="list" qsTypeId="urn:microsoft.com/office/officeart/2005/8/quickstyle/simple2" qsCatId="simple" csTypeId="urn:microsoft.com/office/officeart/2005/8/colors/colorful2" csCatId="colorful" phldr="1"/>
      <dgm:spPr/>
      <dgm:t>
        <a:bodyPr/>
        <a:lstStyle/>
        <a:p>
          <a:endParaRPr lang="pt-BR"/>
        </a:p>
      </dgm:t>
    </dgm:pt>
    <dgm:pt modelId="{385B3B41-F512-4D5F-95D5-F75484E4D4DB}">
      <dgm:prSet/>
      <dgm:spPr/>
      <dgm:t>
        <a:bodyPr/>
        <a:lstStyle/>
        <a:p>
          <a:r>
            <a:rPr lang="pt-BR" b="0" dirty="0"/>
            <a:t>Abuso de posição ou poder em favor de interesses privados</a:t>
          </a:r>
        </a:p>
      </dgm:t>
    </dgm:pt>
    <dgm:pt modelId="{1BC1188B-D36E-4D87-B20F-D386C94E2543}" type="parTrans" cxnId="{E1BA6256-2ACE-487A-AA5C-5480B3ADE21F}">
      <dgm:prSet/>
      <dgm:spPr/>
      <dgm:t>
        <a:bodyPr/>
        <a:lstStyle/>
        <a:p>
          <a:endParaRPr lang="pt-BR"/>
        </a:p>
      </dgm:t>
    </dgm:pt>
    <dgm:pt modelId="{2EEEAEC2-212F-4A5B-AF6B-300DBE0E9374}" type="sibTrans" cxnId="{E1BA6256-2ACE-487A-AA5C-5480B3ADE21F}">
      <dgm:prSet/>
      <dgm:spPr/>
      <dgm:t>
        <a:bodyPr/>
        <a:lstStyle/>
        <a:p>
          <a:endParaRPr lang="pt-BR"/>
        </a:p>
      </dgm:t>
    </dgm:pt>
    <dgm:pt modelId="{FB4F5FF4-F12B-43E5-8B70-4E581E6BA323}">
      <dgm:prSet/>
      <dgm:spPr/>
      <dgm:t>
        <a:bodyPr/>
        <a:lstStyle/>
        <a:p>
          <a:r>
            <a:rPr lang="pt-BR" b="0" dirty="0"/>
            <a:t>Conflito de interesses</a:t>
          </a:r>
        </a:p>
      </dgm:t>
    </dgm:pt>
    <dgm:pt modelId="{FB726763-F74F-427F-80B0-DF7EAA714CC5}" type="parTrans" cxnId="{87547931-BEF4-43DA-BD2A-8CEE584A4AB7}">
      <dgm:prSet/>
      <dgm:spPr/>
      <dgm:t>
        <a:bodyPr/>
        <a:lstStyle/>
        <a:p>
          <a:endParaRPr lang="pt-BR"/>
        </a:p>
      </dgm:t>
    </dgm:pt>
    <dgm:pt modelId="{1180D4A2-1EDA-4C80-94FA-00C38C7B22F2}" type="sibTrans" cxnId="{87547931-BEF4-43DA-BD2A-8CEE584A4AB7}">
      <dgm:prSet/>
      <dgm:spPr/>
      <dgm:t>
        <a:bodyPr/>
        <a:lstStyle/>
        <a:p>
          <a:endParaRPr lang="pt-BR"/>
        </a:p>
      </dgm:t>
    </dgm:pt>
    <dgm:pt modelId="{AFEA9A64-4E15-4F86-BD3F-2A472D4B1362}">
      <dgm:prSet/>
      <dgm:spPr/>
      <dgm:t>
        <a:bodyPr/>
        <a:lstStyle/>
        <a:p>
          <a:r>
            <a:rPr lang="pt-BR" b="0" dirty="0"/>
            <a:t>Pressão interna ou externa ilegal ou antiética para influenciar agente público</a:t>
          </a:r>
        </a:p>
      </dgm:t>
    </dgm:pt>
    <dgm:pt modelId="{680F9126-442C-4D17-BEED-878049017B31}" type="parTrans" cxnId="{7D3C6E5A-9409-49FC-9F2E-9C17AB9831B2}">
      <dgm:prSet/>
      <dgm:spPr/>
      <dgm:t>
        <a:bodyPr/>
        <a:lstStyle/>
        <a:p>
          <a:endParaRPr lang="pt-BR"/>
        </a:p>
      </dgm:t>
    </dgm:pt>
    <dgm:pt modelId="{0C61042E-67C8-4806-998B-4574A28C975A}" type="sibTrans" cxnId="{7D3C6E5A-9409-49FC-9F2E-9C17AB9831B2}">
      <dgm:prSet/>
      <dgm:spPr/>
      <dgm:t>
        <a:bodyPr/>
        <a:lstStyle/>
        <a:p>
          <a:endParaRPr lang="pt-BR"/>
        </a:p>
      </dgm:t>
    </dgm:pt>
    <dgm:pt modelId="{C9B77994-4932-456E-97E5-972F2F71B364}">
      <dgm:prSet/>
      <dgm:spPr/>
      <dgm:t>
        <a:bodyPr/>
        <a:lstStyle/>
        <a:p>
          <a:r>
            <a:rPr lang="pt-BR" b="0"/>
            <a:t>Solicitação ou recebimento de vantagem indevida</a:t>
          </a:r>
        </a:p>
      </dgm:t>
    </dgm:pt>
    <dgm:pt modelId="{4D8FA856-93A7-4473-B815-1B9C57425E66}" type="parTrans" cxnId="{D7A5CD83-0826-45EE-B74D-B09977106B34}">
      <dgm:prSet/>
      <dgm:spPr/>
      <dgm:t>
        <a:bodyPr/>
        <a:lstStyle/>
        <a:p>
          <a:endParaRPr lang="pt-BR"/>
        </a:p>
      </dgm:t>
    </dgm:pt>
    <dgm:pt modelId="{4694DC30-79F6-4FF2-A0B5-58003B9B9733}" type="sibTrans" cxnId="{D7A5CD83-0826-45EE-B74D-B09977106B34}">
      <dgm:prSet/>
      <dgm:spPr/>
      <dgm:t>
        <a:bodyPr/>
        <a:lstStyle/>
        <a:p>
          <a:endParaRPr lang="pt-BR"/>
        </a:p>
      </dgm:t>
    </dgm:pt>
    <dgm:pt modelId="{9A4D583D-3261-4AD9-A05D-C0FB434F047A}">
      <dgm:prSet/>
      <dgm:spPr/>
      <dgm:t>
        <a:bodyPr/>
        <a:lstStyle/>
        <a:p>
          <a:r>
            <a:rPr lang="pt-BR" b="0" strike="noStrike"/>
            <a:t>Nepotismo</a:t>
          </a:r>
          <a:endParaRPr lang="pt-BR" b="0"/>
        </a:p>
      </dgm:t>
    </dgm:pt>
    <dgm:pt modelId="{29DC13C1-C6D8-4586-BBAF-1C895611C7DE}" type="parTrans" cxnId="{610A7970-0E79-45E8-910D-6CAD440EC3B5}">
      <dgm:prSet/>
      <dgm:spPr/>
      <dgm:t>
        <a:bodyPr/>
        <a:lstStyle/>
        <a:p>
          <a:endParaRPr lang="pt-BR"/>
        </a:p>
      </dgm:t>
    </dgm:pt>
    <dgm:pt modelId="{B76F1A57-86B7-4223-B549-29A7E37828C8}" type="sibTrans" cxnId="{610A7970-0E79-45E8-910D-6CAD440EC3B5}">
      <dgm:prSet/>
      <dgm:spPr/>
      <dgm:t>
        <a:bodyPr/>
        <a:lstStyle/>
        <a:p>
          <a:endParaRPr lang="pt-BR"/>
        </a:p>
      </dgm:t>
    </dgm:pt>
    <dgm:pt modelId="{A3B9D327-0D95-4998-9983-1704B8FDFBB7}">
      <dgm:prSet/>
      <dgm:spPr/>
      <dgm:t>
        <a:bodyPr/>
        <a:lstStyle/>
        <a:p>
          <a:r>
            <a:rPr lang="pt-BR" b="0" dirty="0"/>
            <a:t>Utilização de recursos públicos em favor de interesses privados</a:t>
          </a:r>
        </a:p>
      </dgm:t>
    </dgm:pt>
    <dgm:pt modelId="{6E65DBF5-4481-4B1D-BEF1-E4EB1F8EC8FF}" type="parTrans" cxnId="{A3A71146-A3FD-4047-9C8D-7A506C2F6445}">
      <dgm:prSet/>
      <dgm:spPr/>
      <dgm:t>
        <a:bodyPr/>
        <a:lstStyle/>
        <a:p>
          <a:endParaRPr lang="pt-BR"/>
        </a:p>
      </dgm:t>
    </dgm:pt>
    <dgm:pt modelId="{72044675-F03B-4056-8C5F-93F9FEE30FBD}" type="sibTrans" cxnId="{A3A71146-A3FD-4047-9C8D-7A506C2F6445}">
      <dgm:prSet/>
      <dgm:spPr/>
      <dgm:t>
        <a:bodyPr/>
        <a:lstStyle/>
        <a:p>
          <a:endParaRPr lang="pt-BR"/>
        </a:p>
      </dgm:t>
    </dgm:pt>
    <dgm:pt modelId="{7747EB25-F1B4-4B73-83F9-7FFD33E4D250}" type="pres">
      <dgm:prSet presAssocID="{A573607F-ADB6-499E-AA99-3F45557E7500}" presName="vert0" presStyleCnt="0">
        <dgm:presLayoutVars>
          <dgm:dir/>
          <dgm:animOne val="branch"/>
          <dgm:animLvl val="lvl"/>
        </dgm:presLayoutVars>
      </dgm:prSet>
      <dgm:spPr/>
    </dgm:pt>
    <dgm:pt modelId="{37A70846-55B1-4DAD-B3F3-D6E0F66A7A60}" type="pres">
      <dgm:prSet presAssocID="{385B3B41-F512-4D5F-95D5-F75484E4D4DB}" presName="thickLine" presStyleLbl="alignNode1" presStyleIdx="0" presStyleCnt="6"/>
      <dgm:spPr/>
    </dgm:pt>
    <dgm:pt modelId="{71991DC4-4FE1-462A-986F-306B3FCC4B9E}" type="pres">
      <dgm:prSet presAssocID="{385B3B41-F512-4D5F-95D5-F75484E4D4DB}" presName="horz1" presStyleCnt="0"/>
      <dgm:spPr/>
    </dgm:pt>
    <dgm:pt modelId="{50AAF608-39C3-4EAD-8D9B-62BA90637943}" type="pres">
      <dgm:prSet presAssocID="{385B3B41-F512-4D5F-95D5-F75484E4D4DB}" presName="tx1" presStyleLbl="revTx" presStyleIdx="0" presStyleCnt="6"/>
      <dgm:spPr/>
    </dgm:pt>
    <dgm:pt modelId="{556F71F0-4187-4563-BD97-BC5B028D6F61}" type="pres">
      <dgm:prSet presAssocID="{385B3B41-F512-4D5F-95D5-F75484E4D4DB}" presName="vert1" presStyleCnt="0"/>
      <dgm:spPr/>
    </dgm:pt>
    <dgm:pt modelId="{4C27398C-CE1F-45E9-9401-3EB582283534}" type="pres">
      <dgm:prSet presAssocID="{9A4D583D-3261-4AD9-A05D-C0FB434F047A}" presName="thickLine" presStyleLbl="alignNode1" presStyleIdx="1" presStyleCnt="6"/>
      <dgm:spPr/>
    </dgm:pt>
    <dgm:pt modelId="{2C7D15E5-6C69-41BA-8899-F413CE199E50}" type="pres">
      <dgm:prSet presAssocID="{9A4D583D-3261-4AD9-A05D-C0FB434F047A}" presName="horz1" presStyleCnt="0"/>
      <dgm:spPr/>
    </dgm:pt>
    <dgm:pt modelId="{09BC29DA-74AA-46A9-9F60-7033E5ED81EE}" type="pres">
      <dgm:prSet presAssocID="{9A4D583D-3261-4AD9-A05D-C0FB434F047A}" presName="tx1" presStyleLbl="revTx" presStyleIdx="1" presStyleCnt="6"/>
      <dgm:spPr/>
    </dgm:pt>
    <dgm:pt modelId="{DA39256C-995E-446A-A348-5434373DAA64}" type="pres">
      <dgm:prSet presAssocID="{9A4D583D-3261-4AD9-A05D-C0FB434F047A}" presName="vert1" presStyleCnt="0"/>
      <dgm:spPr/>
    </dgm:pt>
    <dgm:pt modelId="{D8F3DD3B-A744-4178-B993-AFA13B8FFEE8}" type="pres">
      <dgm:prSet presAssocID="{FB4F5FF4-F12B-43E5-8B70-4E581E6BA323}" presName="thickLine" presStyleLbl="alignNode1" presStyleIdx="2" presStyleCnt="6"/>
      <dgm:spPr/>
    </dgm:pt>
    <dgm:pt modelId="{ADF90581-D646-4D24-BB35-EBF3392DD635}" type="pres">
      <dgm:prSet presAssocID="{FB4F5FF4-F12B-43E5-8B70-4E581E6BA323}" presName="horz1" presStyleCnt="0"/>
      <dgm:spPr/>
    </dgm:pt>
    <dgm:pt modelId="{37537FBA-624C-40D5-A230-40ADA7C1EE6E}" type="pres">
      <dgm:prSet presAssocID="{FB4F5FF4-F12B-43E5-8B70-4E581E6BA323}" presName="tx1" presStyleLbl="revTx" presStyleIdx="2" presStyleCnt="6"/>
      <dgm:spPr/>
    </dgm:pt>
    <dgm:pt modelId="{A74852DE-AFE8-4185-8812-5FD0444B337B}" type="pres">
      <dgm:prSet presAssocID="{FB4F5FF4-F12B-43E5-8B70-4E581E6BA323}" presName="vert1" presStyleCnt="0"/>
      <dgm:spPr/>
    </dgm:pt>
    <dgm:pt modelId="{148C711C-EC39-4C81-9175-3BF7C2570E7E}" type="pres">
      <dgm:prSet presAssocID="{AFEA9A64-4E15-4F86-BD3F-2A472D4B1362}" presName="thickLine" presStyleLbl="alignNode1" presStyleIdx="3" presStyleCnt="6"/>
      <dgm:spPr/>
    </dgm:pt>
    <dgm:pt modelId="{887C3194-484D-41D1-8398-2DBCE2015D00}" type="pres">
      <dgm:prSet presAssocID="{AFEA9A64-4E15-4F86-BD3F-2A472D4B1362}" presName="horz1" presStyleCnt="0"/>
      <dgm:spPr/>
    </dgm:pt>
    <dgm:pt modelId="{5C7D7D7B-C810-4F0C-A914-8CC0AAD1CA46}" type="pres">
      <dgm:prSet presAssocID="{AFEA9A64-4E15-4F86-BD3F-2A472D4B1362}" presName="tx1" presStyleLbl="revTx" presStyleIdx="3" presStyleCnt="6"/>
      <dgm:spPr/>
    </dgm:pt>
    <dgm:pt modelId="{AB8D085F-F614-4FA3-AB6A-BD1AE573DF3F}" type="pres">
      <dgm:prSet presAssocID="{AFEA9A64-4E15-4F86-BD3F-2A472D4B1362}" presName="vert1" presStyleCnt="0"/>
      <dgm:spPr/>
    </dgm:pt>
    <dgm:pt modelId="{50476260-1B51-4ECF-94B6-B0A921A830BD}" type="pres">
      <dgm:prSet presAssocID="{C9B77994-4932-456E-97E5-972F2F71B364}" presName="thickLine" presStyleLbl="alignNode1" presStyleIdx="4" presStyleCnt="6"/>
      <dgm:spPr/>
    </dgm:pt>
    <dgm:pt modelId="{4C899F04-DEA8-4E02-8C46-A570BDD88E9C}" type="pres">
      <dgm:prSet presAssocID="{C9B77994-4932-456E-97E5-972F2F71B364}" presName="horz1" presStyleCnt="0"/>
      <dgm:spPr/>
    </dgm:pt>
    <dgm:pt modelId="{40771974-B0FA-478E-B312-A500044C60D8}" type="pres">
      <dgm:prSet presAssocID="{C9B77994-4932-456E-97E5-972F2F71B364}" presName="tx1" presStyleLbl="revTx" presStyleIdx="4" presStyleCnt="6"/>
      <dgm:spPr/>
    </dgm:pt>
    <dgm:pt modelId="{2130590D-931E-4EA2-841B-1BBDC91F97B7}" type="pres">
      <dgm:prSet presAssocID="{C9B77994-4932-456E-97E5-972F2F71B364}" presName="vert1" presStyleCnt="0"/>
      <dgm:spPr/>
    </dgm:pt>
    <dgm:pt modelId="{FA142200-C906-4B56-A233-F622D8AC184C}" type="pres">
      <dgm:prSet presAssocID="{A3B9D327-0D95-4998-9983-1704B8FDFBB7}" presName="thickLine" presStyleLbl="alignNode1" presStyleIdx="5" presStyleCnt="6"/>
      <dgm:spPr/>
    </dgm:pt>
    <dgm:pt modelId="{4F925B60-9C4B-479F-9E4D-63D57EEFE5A6}" type="pres">
      <dgm:prSet presAssocID="{A3B9D327-0D95-4998-9983-1704B8FDFBB7}" presName="horz1" presStyleCnt="0"/>
      <dgm:spPr/>
    </dgm:pt>
    <dgm:pt modelId="{78CC1FB3-D6B4-44A6-9F2F-4B27F6EE34D2}" type="pres">
      <dgm:prSet presAssocID="{A3B9D327-0D95-4998-9983-1704B8FDFBB7}" presName="tx1" presStyleLbl="revTx" presStyleIdx="5" presStyleCnt="6"/>
      <dgm:spPr/>
    </dgm:pt>
    <dgm:pt modelId="{27400CF7-F641-431A-9081-54C061694C31}" type="pres">
      <dgm:prSet presAssocID="{A3B9D327-0D95-4998-9983-1704B8FDFBB7}" presName="vert1" presStyleCnt="0"/>
      <dgm:spPr/>
    </dgm:pt>
  </dgm:ptLst>
  <dgm:cxnLst>
    <dgm:cxn modelId="{8B716E1E-F6F3-47EE-B57A-B6701B0D353B}" type="presOf" srcId="{AFEA9A64-4E15-4F86-BD3F-2A472D4B1362}" destId="{5C7D7D7B-C810-4F0C-A914-8CC0AAD1CA46}" srcOrd="0" destOrd="0" presId="urn:microsoft.com/office/officeart/2008/layout/LinedList"/>
    <dgm:cxn modelId="{87547931-BEF4-43DA-BD2A-8CEE584A4AB7}" srcId="{A573607F-ADB6-499E-AA99-3F45557E7500}" destId="{FB4F5FF4-F12B-43E5-8B70-4E581E6BA323}" srcOrd="2" destOrd="0" parTransId="{FB726763-F74F-427F-80B0-DF7EAA714CC5}" sibTransId="{1180D4A2-1EDA-4C80-94FA-00C38C7B22F2}"/>
    <dgm:cxn modelId="{E504855F-57DF-4178-ACF2-A38F934D39C8}" type="presOf" srcId="{C9B77994-4932-456E-97E5-972F2F71B364}" destId="{40771974-B0FA-478E-B312-A500044C60D8}" srcOrd="0" destOrd="0" presId="urn:microsoft.com/office/officeart/2008/layout/LinedList"/>
    <dgm:cxn modelId="{A3A71146-A3FD-4047-9C8D-7A506C2F6445}" srcId="{A573607F-ADB6-499E-AA99-3F45557E7500}" destId="{A3B9D327-0D95-4998-9983-1704B8FDFBB7}" srcOrd="5" destOrd="0" parTransId="{6E65DBF5-4481-4B1D-BEF1-E4EB1F8EC8FF}" sibTransId="{72044675-F03B-4056-8C5F-93F9FEE30FBD}"/>
    <dgm:cxn modelId="{610A7970-0E79-45E8-910D-6CAD440EC3B5}" srcId="{A573607F-ADB6-499E-AA99-3F45557E7500}" destId="{9A4D583D-3261-4AD9-A05D-C0FB434F047A}" srcOrd="1" destOrd="0" parTransId="{29DC13C1-C6D8-4586-BBAF-1C895611C7DE}" sibTransId="{B76F1A57-86B7-4223-B549-29A7E37828C8}"/>
    <dgm:cxn modelId="{E1BA6256-2ACE-487A-AA5C-5480B3ADE21F}" srcId="{A573607F-ADB6-499E-AA99-3F45557E7500}" destId="{385B3B41-F512-4D5F-95D5-F75484E4D4DB}" srcOrd="0" destOrd="0" parTransId="{1BC1188B-D36E-4D87-B20F-D386C94E2543}" sibTransId="{2EEEAEC2-212F-4A5B-AF6B-300DBE0E9374}"/>
    <dgm:cxn modelId="{7D3C6E5A-9409-49FC-9F2E-9C17AB9831B2}" srcId="{A573607F-ADB6-499E-AA99-3F45557E7500}" destId="{AFEA9A64-4E15-4F86-BD3F-2A472D4B1362}" srcOrd="3" destOrd="0" parTransId="{680F9126-442C-4D17-BEED-878049017B31}" sibTransId="{0C61042E-67C8-4806-998B-4574A28C975A}"/>
    <dgm:cxn modelId="{D7A5CD83-0826-45EE-B74D-B09977106B34}" srcId="{A573607F-ADB6-499E-AA99-3F45557E7500}" destId="{C9B77994-4932-456E-97E5-972F2F71B364}" srcOrd="4" destOrd="0" parTransId="{4D8FA856-93A7-4473-B815-1B9C57425E66}" sibTransId="{4694DC30-79F6-4FF2-A0B5-58003B9B9733}"/>
    <dgm:cxn modelId="{C721D598-7A8E-42B3-8B11-3297F768AFC4}" type="presOf" srcId="{FB4F5FF4-F12B-43E5-8B70-4E581E6BA323}" destId="{37537FBA-624C-40D5-A230-40ADA7C1EE6E}" srcOrd="0" destOrd="0" presId="urn:microsoft.com/office/officeart/2008/layout/LinedList"/>
    <dgm:cxn modelId="{BE026AC9-F04E-40B1-89EB-08BEAEAB3E4D}" type="presOf" srcId="{385B3B41-F512-4D5F-95D5-F75484E4D4DB}" destId="{50AAF608-39C3-4EAD-8D9B-62BA90637943}" srcOrd="0" destOrd="0" presId="urn:microsoft.com/office/officeart/2008/layout/LinedList"/>
    <dgm:cxn modelId="{89B66FCC-FD0E-4450-857A-9E42F50FBB81}" type="presOf" srcId="{A573607F-ADB6-499E-AA99-3F45557E7500}" destId="{7747EB25-F1B4-4B73-83F9-7FFD33E4D250}" srcOrd="0" destOrd="0" presId="urn:microsoft.com/office/officeart/2008/layout/LinedList"/>
    <dgm:cxn modelId="{4B5C3DD5-2D2C-4812-AD98-9A4F73197A0A}" type="presOf" srcId="{A3B9D327-0D95-4998-9983-1704B8FDFBB7}" destId="{78CC1FB3-D6B4-44A6-9F2F-4B27F6EE34D2}" srcOrd="0" destOrd="0" presId="urn:microsoft.com/office/officeart/2008/layout/LinedList"/>
    <dgm:cxn modelId="{0FF9E0FB-EC4A-4074-A81B-077F7B5ED364}" type="presOf" srcId="{9A4D583D-3261-4AD9-A05D-C0FB434F047A}" destId="{09BC29DA-74AA-46A9-9F60-7033E5ED81EE}" srcOrd="0" destOrd="0" presId="urn:microsoft.com/office/officeart/2008/layout/LinedList"/>
    <dgm:cxn modelId="{451D94A3-1437-4614-A04F-F7FC4E4D3692}" type="presParOf" srcId="{7747EB25-F1B4-4B73-83F9-7FFD33E4D250}" destId="{37A70846-55B1-4DAD-B3F3-D6E0F66A7A60}" srcOrd="0" destOrd="0" presId="urn:microsoft.com/office/officeart/2008/layout/LinedList"/>
    <dgm:cxn modelId="{3512BB1A-B5A5-46F7-A526-512DFECC66B4}" type="presParOf" srcId="{7747EB25-F1B4-4B73-83F9-7FFD33E4D250}" destId="{71991DC4-4FE1-462A-986F-306B3FCC4B9E}" srcOrd="1" destOrd="0" presId="urn:microsoft.com/office/officeart/2008/layout/LinedList"/>
    <dgm:cxn modelId="{27C3B5BE-E662-460D-806F-BBB70F8BE21C}" type="presParOf" srcId="{71991DC4-4FE1-462A-986F-306B3FCC4B9E}" destId="{50AAF608-39C3-4EAD-8D9B-62BA90637943}" srcOrd="0" destOrd="0" presId="urn:microsoft.com/office/officeart/2008/layout/LinedList"/>
    <dgm:cxn modelId="{FE643110-539D-43E7-98F4-07051E1B49A3}" type="presParOf" srcId="{71991DC4-4FE1-462A-986F-306B3FCC4B9E}" destId="{556F71F0-4187-4563-BD97-BC5B028D6F61}" srcOrd="1" destOrd="0" presId="urn:microsoft.com/office/officeart/2008/layout/LinedList"/>
    <dgm:cxn modelId="{A7F81AFE-717E-4B4E-B026-BC49CB5DC296}" type="presParOf" srcId="{7747EB25-F1B4-4B73-83F9-7FFD33E4D250}" destId="{4C27398C-CE1F-45E9-9401-3EB582283534}" srcOrd="2" destOrd="0" presId="urn:microsoft.com/office/officeart/2008/layout/LinedList"/>
    <dgm:cxn modelId="{13B03B1B-A1BD-43D3-8837-802DA438DCF5}" type="presParOf" srcId="{7747EB25-F1B4-4B73-83F9-7FFD33E4D250}" destId="{2C7D15E5-6C69-41BA-8899-F413CE199E50}" srcOrd="3" destOrd="0" presId="urn:microsoft.com/office/officeart/2008/layout/LinedList"/>
    <dgm:cxn modelId="{1909237A-DCF7-4A81-B17F-D4176EC99746}" type="presParOf" srcId="{2C7D15E5-6C69-41BA-8899-F413CE199E50}" destId="{09BC29DA-74AA-46A9-9F60-7033E5ED81EE}" srcOrd="0" destOrd="0" presId="urn:microsoft.com/office/officeart/2008/layout/LinedList"/>
    <dgm:cxn modelId="{2DA4E369-7E46-4170-89E6-67D02F4687B9}" type="presParOf" srcId="{2C7D15E5-6C69-41BA-8899-F413CE199E50}" destId="{DA39256C-995E-446A-A348-5434373DAA64}" srcOrd="1" destOrd="0" presId="urn:microsoft.com/office/officeart/2008/layout/LinedList"/>
    <dgm:cxn modelId="{91498B74-DAE8-4D9D-B75F-72E9DCAC1C8C}" type="presParOf" srcId="{7747EB25-F1B4-4B73-83F9-7FFD33E4D250}" destId="{D8F3DD3B-A744-4178-B993-AFA13B8FFEE8}" srcOrd="4" destOrd="0" presId="urn:microsoft.com/office/officeart/2008/layout/LinedList"/>
    <dgm:cxn modelId="{0E1A7391-107A-41D6-A64C-72B91F2C788B}" type="presParOf" srcId="{7747EB25-F1B4-4B73-83F9-7FFD33E4D250}" destId="{ADF90581-D646-4D24-BB35-EBF3392DD635}" srcOrd="5" destOrd="0" presId="urn:microsoft.com/office/officeart/2008/layout/LinedList"/>
    <dgm:cxn modelId="{3ED0F7DB-AE20-46EB-9876-CEF39D358C0E}" type="presParOf" srcId="{ADF90581-D646-4D24-BB35-EBF3392DD635}" destId="{37537FBA-624C-40D5-A230-40ADA7C1EE6E}" srcOrd="0" destOrd="0" presId="urn:microsoft.com/office/officeart/2008/layout/LinedList"/>
    <dgm:cxn modelId="{E39D1088-224B-4704-9122-5ABC6AA59F44}" type="presParOf" srcId="{ADF90581-D646-4D24-BB35-EBF3392DD635}" destId="{A74852DE-AFE8-4185-8812-5FD0444B337B}" srcOrd="1" destOrd="0" presId="urn:microsoft.com/office/officeart/2008/layout/LinedList"/>
    <dgm:cxn modelId="{395DF464-DF5A-4263-91FF-A9A20C0F5FBF}" type="presParOf" srcId="{7747EB25-F1B4-4B73-83F9-7FFD33E4D250}" destId="{148C711C-EC39-4C81-9175-3BF7C2570E7E}" srcOrd="6" destOrd="0" presId="urn:microsoft.com/office/officeart/2008/layout/LinedList"/>
    <dgm:cxn modelId="{71095D87-E140-436F-B4E2-006E2A14688E}" type="presParOf" srcId="{7747EB25-F1B4-4B73-83F9-7FFD33E4D250}" destId="{887C3194-484D-41D1-8398-2DBCE2015D00}" srcOrd="7" destOrd="0" presId="urn:microsoft.com/office/officeart/2008/layout/LinedList"/>
    <dgm:cxn modelId="{F01CDD98-7BCE-4B14-AD67-F7A650A51541}" type="presParOf" srcId="{887C3194-484D-41D1-8398-2DBCE2015D00}" destId="{5C7D7D7B-C810-4F0C-A914-8CC0AAD1CA46}" srcOrd="0" destOrd="0" presId="urn:microsoft.com/office/officeart/2008/layout/LinedList"/>
    <dgm:cxn modelId="{CBBF996A-D370-4C35-A755-ED4782896D44}" type="presParOf" srcId="{887C3194-484D-41D1-8398-2DBCE2015D00}" destId="{AB8D085F-F614-4FA3-AB6A-BD1AE573DF3F}" srcOrd="1" destOrd="0" presId="urn:microsoft.com/office/officeart/2008/layout/LinedList"/>
    <dgm:cxn modelId="{0D9DA2BE-0E94-4F07-9606-64273E971C11}" type="presParOf" srcId="{7747EB25-F1B4-4B73-83F9-7FFD33E4D250}" destId="{50476260-1B51-4ECF-94B6-B0A921A830BD}" srcOrd="8" destOrd="0" presId="urn:microsoft.com/office/officeart/2008/layout/LinedList"/>
    <dgm:cxn modelId="{EEAAFE41-B814-4EB8-8084-58710157F48D}" type="presParOf" srcId="{7747EB25-F1B4-4B73-83F9-7FFD33E4D250}" destId="{4C899F04-DEA8-4E02-8C46-A570BDD88E9C}" srcOrd="9" destOrd="0" presId="urn:microsoft.com/office/officeart/2008/layout/LinedList"/>
    <dgm:cxn modelId="{59A0F539-8CE3-40F4-98C8-942EA45174D9}" type="presParOf" srcId="{4C899F04-DEA8-4E02-8C46-A570BDD88E9C}" destId="{40771974-B0FA-478E-B312-A500044C60D8}" srcOrd="0" destOrd="0" presId="urn:microsoft.com/office/officeart/2008/layout/LinedList"/>
    <dgm:cxn modelId="{DC2649B3-00FD-4910-BD3A-1F41A9CCE54E}" type="presParOf" srcId="{4C899F04-DEA8-4E02-8C46-A570BDD88E9C}" destId="{2130590D-931E-4EA2-841B-1BBDC91F97B7}" srcOrd="1" destOrd="0" presId="urn:microsoft.com/office/officeart/2008/layout/LinedList"/>
    <dgm:cxn modelId="{003B8FCB-DD21-4AC7-85BE-8C4D61A24CF5}" type="presParOf" srcId="{7747EB25-F1B4-4B73-83F9-7FFD33E4D250}" destId="{FA142200-C906-4B56-A233-F622D8AC184C}" srcOrd="10" destOrd="0" presId="urn:microsoft.com/office/officeart/2008/layout/LinedList"/>
    <dgm:cxn modelId="{E185A31D-8E75-45D3-9C04-02E15B9A1D79}" type="presParOf" srcId="{7747EB25-F1B4-4B73-83F9-7FFD33E4D250}" destId="{4F925B60-9C4B-479F-9E4D-63D57EEFE5A6}" srcOrd="11" destOrd="0" presId="urn:microsoft.com/office/officeart/2008/layout/LinedList"/>
    <dgm:cxn modelId="{D82E038E-A63C-4D65-8653-D6572D894AAD}" type="presParOf" srcId="{4F925B60-9C4B-479F-9E4D-63D57EEFE5A6}" destId="{78CC1FB3-D6B4-44A6-9F2F-4B27F6EE34D2}" srcOrd="0" destOrd="0" presId="urn:microsoft.com/office/officeart/2008/layout/LinedList"/>
    <dgm:cxn modelId="{F902CE7B-CF73-4F2F-925F-59830502487F}" type="presParOf" srcId="{4F925B60-9C4B-479F-9E4D-63D57EEFE5A6}" destId="{27400CF7-F641-431A-9081-54C061694C31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A70846-55B1-4DAD-B3F3-D6E0F66A7A60}">
      <dsp:nvSpPr>
        <dsp:cNvPr id="0" name=""/>
        <dsp:cNvSpPr/>
      </dsp:nvSpPr>
      <dsp:spPr>
        <a:xfrm>
          <a:off x="0" y="1528"/>
          <a:ext cx="7590316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50AAF608-39C3-4EAD-8D9B-62BA90637943}">
      <dsp:nvSpPr>
        <dsp:cNvPr id="0" name=""/>
        <dsp:cNvSpPr/>
      </dsp:nvSpPr>
      <dsp:spPr>
        <a:xfrm>
          <a:off x="0" y="1528"/>
          <a:ext cx="7590316" cy="5213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b="0" kern="1200" dirty="0"/>
            <a:t>Abuso de posição ou poder em favor de interesses privados</a:t>
          </a:r>
        </a:p>
      </dsp:txBody>
      <dsp:txXfrm>
        <a:off x="0" y="1528"/>
        <a:ext cx="7590316" cy="521384"/>
      </dsp:txXfrm>
    </dsp:sp>
    <dsp:sp modelId="{4C27398C-CE1F-45E9-9401-3EB582283534}">
      <dsp:nvSpPr>
        <dsp:cNvPr id="0" name=""/>
        <dsp:cNvSpPr/>
      </dsp:nvSpPr>
      <dsp:spPr>
        <a:xfrm>
          <a:off x="0" y="522913"/>
          <a:ext cx="7590316" cy="0"/>
        </a:xfrm>
        <a:prstGeom prst="line">
          <a:avLst/>
        </a:prstGeom>
        <a:solidFill>
          <a:schemeClr val="accent2">
            <a:hueOff val="-291073"/>
            <a:satOff val="-16786"/>
            <a:lumOff val="1726"/>
            <a:alphaOff val="0"/>
          </a:schemeClr>
        </a:solidFill>
        <a:ln w="12700" cap="flat" cmpd="sng" algn="ctr">
          <a:solidFill>
            <a:schemeClr val="accent2">
              <a:hueOff val="-291073"/>
              <a:satOff val="-16786"/>
              <a:lumOff val="172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9BC29DA-74AA-46A9-9F60-7033E5ED81EE}">
      <dsp:nvSpPr>
        <dsp:cNvPr id="0" name=""/>
        <dsp:cNvSpPr/>
      </dsp:nvSpPr>
      <dsp:spPr>
        <a:xfrm>
          <a:off x="0" y="522913"/>
          <a:ext cx="7590316" cy="5213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b="0" strike="noStrike" kern="1200"/>
            <a:t>Nepotismo</a:t>
          </a:r>
          <a:endParaRPr lang="pt-BR" sz="1800" b="0" kern="1200"/>
        </a:p>
      </dsp:txBody>
      <dsp:txXfrm>
        <a:off x="0" y="522913"/>
        <a:ext cx="7590316" cy="521384"/>
      </dsp:txXfrm>
    </dsp:sp>
    <dsp:sp modelId="{D8F3DD3B-A744-4178-B993-AFA13B8FFEE8}">
      <dsp:nvSpPr>
        <dsp:cNvPr id="0" name=""/>
        <dsp:cNvSpPr/>
      </dsp:nvSpPr>
      <dsp:spPr>
        <a:xfrm>
          <a:off x="0" y="1044297"/>
          <a:ext cx="7590316" cy="0"/>
        </a:xfrm>
        <a:prstGeom prst="line">
          <a:avLst/>
        </a:prstGeom>
        <a:solidFill>
          <a:schemeClr val="accent2">
            <a:hueOff val="-582145"/>
            <a:satOff val="-33571"/>
            <a:lumOff val="3451"/>
            <a:alphaOff val="0"/>
          </a:schemeClr>
        </a:solidFill>
        <a:ln w="12700" cap="flat" cmpd="sng" algn="ctr">
          <a:solidFill>
            <a:schemeClr val="accent2">
              <a:hueOff val="-582145"/>
              <a:satOff val="-33571"/>
              <a:lumOff val="345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7537FBA-624C-40D5-A230-40ADA7C1EE6E}">
      <dsp:nvSpPr>
        <dsp:cNvPr id="0" name=""/>
        <dsp:cNvSpPr/>
      </dsp:nvSpPr>
      <dsp:spPr>
        <a:xfrm>
          <a:off x="0" y="1044297"/>
          <a:ext cx="7590316" cy="5213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b="0" kern="1200" dirty="0"/>
            <a:t>Conflito de interesses</a:t>
          </a:r>
        </a:p>
      </dsp:txBody>
      <dsp:txXfrm>
        <a:off x="0" y="1044297"/>
        <a:ext cx="7590316" cy="521384"/>
      </dsp:txXfrm>
    </dsp:sp>
    <dsp:sp modelId="{148C711C-EC39-4C81-9175-3BF7C2570E7E}">
      <dsp:nvSpPr>
        <dsp:cNvPr id="0" name=""/>
        <dsp:cNvSpPr/>
      </dsp:nvSpPr>
      <dsp:spPr>
        <a:xfrm>
          <a:off x="0" y="1565682"/>
          <a:ext cx="7590316" cy="0"/>
        </a:xfrm>
        <a:prstGeom prst="line">
          <a:avLst/>
        </a:prstGeom>
        <a:solidFill>
          <a:schemeClr val="accent2">
            <a:hueOff val="-873218"/>
            <a:satOff val="-50357"/>
            <a:lumOff val="5177"/>
            <a:alphaOff val="0"/>
          </a:schemeClr>
        </a:solidFill>
        <a:ln w="12700" cap="flat" cmpd="sng" algn="ctr">
          <a:solidFill>
            <a:schemeClr val="accent2">
              <a:hueOff val="-873218"/>
              <a:satOff val="-50357"/>
              <a:lumOff val="517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5C7D7D7B-C810-4F0C-A914-8CC0AAD1CA46}">
      <dsp:nvSpPr>
        <dsp:cNvPr id="0" name=""/>
        <dsp:cNvSpPr/>
      </dsp:nvSpPr>
      <dsp:spPr>
        <a:xfrm>
          <a:off x="0" y="1565682"/>
          <a:ext cx="7590316" cy="5213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b="0" kern="1200" dirty="0"/>
            <a:t>Pressão interna ou externa ilegal ou antiética para influenciar agente público</a:t>
          </a:r>
        </a:p>
      </dsp:txBody>
      <dsp:txXfrm>
        <a:off x="0" y="1565682"/>
        <a:ext cx="7590316" cy="521384"/>
      </dsp:txXfrm>
    </dsp:sp>
    <dsp:sp modelId="{50476260-1B51-4ECF-94B6-B0A921A830BD}">
      <dsp:nvSpPr>
        <dsp:cNvPr id="0" name=""/>
        <dsp:cNvSpPr/>
      </dsp:nvSpPr>
      <dsp:spPr>
        <a:xfrm>
          <a:off x="0" y="2087066"/>
          <a:ext cx="7590316" cy="0"/>
        </a:xfrm>
        <a:prstGeom prst="line">
          <a:avLst/>
        </a:prstGeom>
        <a:solidFill>
          <a:schemeClr val="accent2">
            <a:hueOff val="-1164290"/>
            <a:satOff val="-67142"/>
            <a:lumOff val="6902"/>
            <a:alphaOff val="0"/>
          </a:schemeClr>
        </a:solidFill>
        <a:ln w="12700" cap="flat" cmpd="sng" algn="ctr">
          <a:solidFill>
            <a:schemeClr val="accent2">
              <a:hueOff val="-1164290"/>
              <a:satOff val="-67142"/>
              <a:lumOff val="690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40771974-B0FA-478E-B312-A500044C60D8}">
      <dsp:nvSpPr>
        <dsp:cNvPr id="0" name=""/>
        <dsp:cNvSpPr/>
      </dsp:nvSpPr>
      <dsp:spPr>
        <a:xfrm>
          <a:off x="0" y="2087066"/>
          <a:ext cx="7590316" cy="5213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b="0" kern="1200"/>
            <a:t>Solicitação ou recebimento de vantagem indevida</a:t>
          </a:r>
        </a:p>
      </dsp:txBody>
      <dsp:txXfrm>
        <a:off x="0" y="2087066"/>
        <a:ext cx="7590316" cy="521384"/>
      </dsp:txXfrm>
    </dsp:sp>
    <dsp:sp modelId="{FA142200-C906-4B56-A233-F622D8AC184C}">
      <dsp:nvSpPr>
        <dsp:cNvPr id="0" name=""/>
        <dsp:cNvSpPr/>
      </dsp:nvSpPr>
      <dsp:spPr>
        <a:xfrm>
          <a:off x="0" y="2608450"/>
          <a:ext cx="7590316" cy="0"/>
        </a:xfrm>
        <a:prstGeom prst="line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accent2">
              <a:hueOff val="-1455363"/>
              <a:satOff val="-83928"/>
              <a:lumOff val="862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8CC1FB3-D6B4-44A6-9F2F-4B27F6EE34D2}">
      <dsp:nvSpPr>
        <dsp:cNvPr id="0" name=""/>
        <dsp:cNvSpPr/>
      </dsp:nvSpPr>
      <dsp:spPr>
        <a:xfrm>
          <a:off x="0" y="2608450"/>
          <a:ext cx="7590316" cy="5213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b="0" kern="1200" dirty="0"/>
            <a:t>Utilização de recursos públicos em favor de interesses privados</a:t>
          </a:r>
        </a:p>
      </dsp:txBody>
      <dsp:txXfrm>
        <a:off x="0" y="2608450"/>
        <a:ext cx="7590316" cy="5213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0710BA-A299-45FE-A630-742FA38AE0FB}" type="datetimeFigureOut">
              <a:rPr lang="en-US" smtClean="0"/>
              <a:t>2/6/2020</a:t>
            </a:fld>
            <a:endParaRPr lang="en-US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DF3C90-D699-476B-9FD1-1F98A138D65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0953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DF3C90-D699-476B-9FD1-1F98A138D65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4692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95B3D0-BAD4-404C-9295-8ABE4EC63137}" type="slidenum">
              <a:rPr kumimoji="0" lang="pt-BR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pt-BR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67867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95B3D0-BAD4-404C-9295-8ABE4EC63137}" type="slidenum">
              <a:rPr lang="pt-BR" smtClean="0"/>
              <a:pPr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560726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95B3D0-BAD4-404C-9295-8ABE4EC63137}" type="slidenum">
              <a:rPr lang="pt-BR" smtClean="0"/>
              <a:pPr/>
              <a:t>10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871997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95B3D0-BAD4-404C-9295-8ABE4EC63137}" type="slidenum">
              <a:rPr lang="pt-BR" smtClean="0"/>
              <a:pPr/>
              <a:t>11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959567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95B3D0-BAD4-404C-9295-8ABE4EC63137}" type="slidenum">
              <a:rPr lang="pt-BR" smtClean="0"/>
              <a:pPr/>
              <a:t>12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677090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DF3C90-D699-476B-9FD1-1F98A138D657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6871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12"/>
            <a:ext cx="12195226" cy="6856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475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06/02/2020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27007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06/02/2020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849771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096924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1_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subTitle"/>
          </p:nvPr>
        </p:nvSpPr>
        <p:spPr>
          <a:xfrm>
            <a:off x="609562" y="273352"/>
            <a:ext cx="10972120" cy="53083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3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11137610" y="948674"/>
            <a:ext cx="2844800" cy="365125"/>
          </a:xfrm>
          <a:prstGeom prst="rect">
            <a:avLst/>
          </a:prstGeom>
        </p:spPr>
        <p:txBody>
          <a:bodyPr lIns="100794" tIns="50397" rIns="100794" bIns="50397"/>
          <a:lstStyle/>
          <a:p>
            <a:fld id="{4FF4B060-3E2F-484B-9740-BDED6EF22C3F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810331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06/02/2020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98423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06/02/2020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39600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06/02/2020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782344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06/02/2020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08667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06/02/2020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95867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06/02/2020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92170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06/02/2020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81542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06/02/2020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54238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F7C14E-9AA3-40E0-BA2F-8ABEB8D63F17}" type="datetimeFigureOut">
              <a:rPr lang="pt-BR" smtClean="0"/>
              <a:t>06/02/2020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49718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gu.gov.br/Publicacoes/etica-e-integridade/arquivos/manual-gestao-de-riscos.pdf" TargetMode="External"/><Relationship Id="rId3" Type="http://schemas.openxmlformats.org/officeDocument/2006/relationships/image" Target="../media/image17.png"/><Relationship Id="rId7" Type="http://schemas.openxmlformats.org/officeDocument/2006/relationships/image" Target="../media/image20.png"/><Relationship Id="rId2" Type="http://schemas.openxmlformats.org/officeDocument/2006/relationships/hyperlink" Target="http://www.cgu.gov.br/Publicacoes/etica-e-integridade/colecao-programa-de-integridade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cgu.gov.br/Publicacoes/etica-e-integridade/arquivos/integridade-2018.pdf" TargetMode="External"/><Relationship Id="rId5" Type="http://schemas.openxmlformats.org/officeDocument/2006/relationships/image" Target="../media/image19.png"/><Relationship Id="rId4" Type="http://schemas.openxmlformats.org/officeDocument/2006/relationships/image" Target="../media/image18.png"/><Relationship Id="rId9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ailto:cgupa-nap@cgu.gov.br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nfância Corrompida">
            <a:hlinkClick r:id="" action="ppaction://media"/>
            <a:extLst>
              <a:ext uri="{FF2B5EF4-FFF2-40B4-BE49-F238E27FC236}">
                <a16:creationId xmlns:a16="http://schemas.microsoft.com/office/drawing/2014/main" id="{627DD029-E7DE-4E12-9615-1AF6A1E3397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43400" y="2141913"/>
            <a:ext cx="3505200" cy="3505200"/>
          </a:xfrm>
          <a:prstGeom prst="rect">
            <a:avLst/>
          </a:prstGeom>
        </p:spPr>
      </p:pic>
      <p:sp>
        <p:nvSpPr>
          <p:cNvPr id="3" name="Título 2">
            <a:extLst>
              <a:ext uri="{FF2B5EF4-FFF2-40B4-BE49-F238E27FC236}">
                <a16:creationId xmlns:a16="http://schemas.microsoft.com/office/drawing/2014/main" id="{08A3066C-B3CB-49AB-8C6F-6FB81731A5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788" y="816350"/>
            <a:ext cx="10515600" cy="1325563"/>
          </a:xfrm>
          <a:solidFill>
            <a:schemeClr val="bg2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pt-BR" sz="3600" dirty="0">
                <a:solidFill>
                  <a:srgbClr val="FFFF00"/>
                </a:solidFill>
                <a:latin typeface="Britannic Bold" panose="020B0903060703020204" pitchFamily="34" charset="0"/>
              </a:rPr>
              <a:t>Vídeo premiado – ‘1 minuto contra corrupção’ Rafaela Vitória Melo Trigueiro (Pará)</a:t>
            </a:r>
          </a:p>
        </p:txBody>
      </p:sp>
    </p:spTree>
    <p:extLst>
      <p:ext uri="{BB962C8B-B14F-4D97-AF65-F5344CB8AC3E}">
        <p14:creationId xmlns:p14="http://schemas.microsoft.com/office/powerpoint/2010/main" val="2231760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807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4">
            <a:extLst>
              <a:ext uri="{FF2B5EF4-FFF2-40B4-BE49-F238E27FC236}">
                <a16:creationId xmlns:a16="http://schemas.microsoft.com/office/drawing/2014/main" id="{C72340F3-E47D-401A-B46F-065A31D3C79F}"/>
              </a:ext>
            </a:extLst>
          </p:cNvPr>
          <p:cNvSpPr txBox="1"/>
          <p:nvPr/>
        </p:nvSpPr>
        <p:spPr>
          <a:xfrm>
            <a:off x="1523521" y="873304"/>
            <a:ext cx="6595855" cy="650819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pt-BR" sz="3629" dirty="0">
                <a:solidFill>
                  <a:schemeClr val="bg1"/>
                </a:solidFill>
                <a:latin typeface="Calisto MT" panose="02040603050505030304" pitchFamily="18" charset="0"/>
              </a:rPr>
              <a:t>Portaria CGU nº 1.089/2018</a:t>
            </a:r>
          </a:p>
        </p:txBody>
      </p:sp>
      <p:sp>
        <p:nvSpPr>
          <p:cNvPr id="5" name="Espaço Reservado para Texto 2">
            <a:extLst>
              <a:ext uri="{FF2B5EF4-FFF2-40B4-BE49-F238E27FC236}">
                <a16:creationId xmlns:a16="http://schemas.microsoft.com/office/drawing/2014/main" id="{5B56C940-5ACE-43E1-B4A0-C7788ACC739A}"/>
              </a:ext>
            </a:extLst>
          </p:cNvPr>
          <p:cNvSpPr txBox="1">
            <a:spLocks/>
          </p:cNvSpPr>
          <p:nvPr/>
        </p:nvSpPr>
        <p:spPr>
          <a:xfrm>
            <a:off x="2072218" y="2168252"/>
            <a:ext cx="8047565" cy="45580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sz="3266" b="1" dirty="0">
                <a:latin typeface="Calisto MT" panose="02040603050505030304" pitchFamily="18" charset="0"/>
              </a:rPr>
              <a:t>Riscos para a integridade</a:t>
            </a:r>
          </a:p>
          <a:p>
            <a:pPr marL="0" indent="0">
              <a:buNone/>
            </a:pPr>
            <a:endParaRPr lang="pt-BR" sz="2903" b="1" dirty="0">
              <a:latin typeface="Calisto MT" panose="02040603050505030304" pitchFamily="18" charset="0"/>
            </a:endParaRPr>
          </a:p>
          <a:p>
            <a:pPr marL="0" indent="0" algn="just">
              <a:buNone/>
            </a:pPr>
            <a:r>
              <a:rPr lang="pt-BR" sz="2903" i="1" dirty="0">
                <a:latin typeface="Calisto MT" panose="02040603050505030304" pitchFamily="18" charset="0"/>
              </a:rPr>
              <a:t>Art. 2º, II </a:t>
            </a:r>
            <a:r>
              <a:rPr lang="pt-BR" sz="2903" dirty="0">
                <a:latin typeface="Calisto MT" panose="02040603050505030304" pitchFamily="18" charset="0"/>
              </a:rPr>
              <a:t>– </a:t>
            </a:r>
            <a:r>
              <a:rPr lang="pt-BR" sz="2903" dirty="0">
                <a:latin typeface="Bookman Old Style" panose="02050604050505020204" pitchFamily="18" charset="0"/>
              </a:rPr>
              <a:t>vulnerabilidade que pode favorecer ou facilitar a ocorrência de práticas de corrupção, fraudes, irregularidades e/ou desvios éticos e de conduta, podendo comprometer os objetivos da instituição.</a:t>
            </a:r>
            <a:endParaRPr lang="pt-BR" sz="2903" dirty="0">
              <a:latin typeface="Calisto MT" panose="02040603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8153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8CB519C4-69E9-4BA9-A48D-F6D365F97D9F}"/>
              </a:ext>
            </a:extLst>
          </p:cNvPr>
          <p:cNvGraphicFramePr/>
          <p:nvPr>
            <p:extLst/>
          </p:nvPr>
        </p:nvGraphicFramePr>
        <p:xfrm>
          <a:off x="2300842" y="2899957"/>
          <a:ext cx="7590316" cy="31313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D9EED4B7-F750-46F8-A4EC-223B23FA72E3}"/>
              </a:ext>
            </a:extLst>
          </p:cNvPr>
          <p:cNvSpPr txBox="1"/>
          <p:nvPr/>
        </p:nvSpPr>
        <p:spPr>
          <a:xfrm>
            <a:off x="2906455" y="1404140"/>
            <a:ext cx="5478744" cy="9186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  <a:spcBef>
                <a:spcPts val="544"/>
              </a:spcBef>
              <a:spcAft>
                <a:spcPts val="544"/>
              </a:spcAft>
            </a:pPr>
            <a:r>
              <a:rPr lang="en-US" sz="3992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Riscos para a integridade</a:t>
            </a:r>
            <a:endParaRPr lang="pt-BR" sz="3992" b="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39528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ítulo 6"/>
          <p:cNvSpPr>
            <a:spLocks noGrp="1"/>
          </p:cNvSpPr>
          <p:nvPr>
            <p:ph type="subTitle"/>
          </p:nvPr>
        </p:nvSpPr>
        <p:spPr>
          <a:xfrm>
            <a:off x="3374315" y="155927"/>
            <a:ext cx="8610338" cy="489878"/>
          </a:xfrm>
        </p:spPr>
        <p:txBody>
          <a:bodyPr wrap="square" anchor="ctr">
            <a:normAutofit fontScale="92500" lnSpcReduction="10000"/>
          </a:bodyPr>
          <a:lstStyle/>
          <a:p>
            <a:pPr marL="0" indent="0" algn="ctr">
              <a:buNone/>
            </a:pPr>
            <a:r>
              <a:rPr lang="pt-BR" sz="4082" b="1" spc="91" dirty="0">
                <a:solidFill>
                  <a:srgbClr val="F75E5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Quebras de Integridade</a:t>
            </a:r>
            <a:endParaRPr lang="pt-BR" sz="4082" spc="91" dirty="0">
              <a:solidFill>
                <a:srgbClr val="F75E5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Black" panose="020B0A02040204020203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</p:txBody>
      </p:sp>
      <p:sp>
        <p:nvSpPr>
          <p:cNvPr id="3" name="Forma Livre: Forma 2"/>
          <p:cNvSpPr/>
          <p:nvPr/>
        </p:nvSpPr>
        <p:spPr>
          <a:xfrm>
            <a:off x="2280148" y="1199804"/>
            <a:ext cx="8061092" cy="1123940"/>
          </a:xfrm>
          <a:custGeom>
            <a:avLst/>
            <a:gdLst>
              <a:gd name="connsiteX0" fmla="*/ 0 w 8569193"/>
              <a:gd name="connsiteY0" fmla="*/ 0 h 1167731"/>
              <a:gd name="connsiteX1" fmla="*/ 7985328 w 8569193"/>
              <a:gd name="connsiteY1" fmla="*/ 0 h 1167731"/>
              <a:gd name="connsiteX2" fmla="*/ 8569193 w 8569193"/>
              <a:gd name="connsiteY2" fmla="*/ 583866 h 1167731"/>
              <a:gd name="connsiteX3" fmla="*/ 7985328 w 8569193"/>
              <a:gd name="connsiteY3" fmla="*/ 1167731 h 1167731"/>
              <a:gd name="connsiteX4" fmla="*/ 0 w 8569193"/>
              <a:gd name="connsiteY4" fmla="*/ 1167731 h 1167731"/>
              <a:gd name="connsiteX5" fmla="*/ 0 w 8569193"/>
              <a:gd name="connsiteY5" fmla="*/ 0 h 1167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569193" h="1167731">
                <a:moveTo>
                  <a:pt x="8569193" y="1167730"/>
                </a:moveTo>
                <a:lnTo>
                  <a:pt x="583865" y="1167730"/>
                </a:lnTo>
                <a:lnTo>
                  <a:pt x="0" y="583865"/>
                </a:lnTo>
                <a:lnTo>
                  <a:pt x="583865" y="1"/>
                </a:lnTo>
                <a:lnTo>
                  <a:pt x="8569193" y="1"/>
                </a:lnTo>
                <a:lnTo>
                  <a:pt x="8569193" y="116773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31978" tIns="69128" rIns="129038" bIns="69128" numCol="1" spcCol="1270" anchor="ctr" anchorCtr="0">
            <a:noAutofit/>
          </a:bodyPr>
          <a:lstStyle/>
          <a:p>
            <a:pPr algn="ctr" defTabSz="80650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BR" sz="2449" dirty="0">
                <a:latin typeface="Calibri" panose="020F0502020204030204" pitchFamily="34" charset="0"/>
                <a:cs typeface="Calibri" panose="020F0502020204030204" pitchFamily="34" charset="0"/>
              </a:rPr>
              <a:t>A quebra de integridade é quase sempre um ato</a:t>
            </a:r>
            <a:r>
              <a:rPr lang="pt-BR" sz="2449" b="1" dirty="0">
                <a:latin typeface="Calibri" panose="020F0502020204030204" pitchFamily="34" charset="0"/>
                <a:cs typeface="Calibri" panose="020F0502020204030204" pitchFamily="34" charset="0"/>
              </a:rPr>
              <a:t> doloso</a:t>
            </a:r>
            <a:endParaRPr lang="pt-BR" sz="2449" b="1" dirty="0"/>
          </a:p>
        </p:txBody>
      </p:sp>
      <p:sp>
        <p:nvSpPr>
          <p:cNvPr id="6" name="Elipse 5"/>
          <p:cNvSpPr/>
          <p:nvPr/>
        </p:nvSpPr>
        <p:spPr>
          <a:xfrm>
            <a:off x="1730902" y="1199805"/>
            <a:ext cx="1098492" cy="1123938"/>
          </a:xfrm>
          <a:prstGeom prst="ellipse">
            <a:avLst/>
          </a:prstGeom>
          <a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-3000" b="-3000"/>
            </a:stretch>
          </a:blip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2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8" name="Forma Livre: Forma 7"/>
          <p:cNvSpPr/>
          <p:nvPr/>
        </p:nvSpPr>
        <p:spPr>
          <a:xfrm>
            <a:off x="2280148" y="2659247"/>
            <a:ext cx="8061092" cy="1123940"/>
          </a:xfrm>
          <a:custGeom>
            <a:avLst/>
            <a:gdLst>
              <a:gd name="connsiteX0" fmla="*/ 0 w 8569193"/>
              <a:gd name="connsiteY0" fmla="*/ 0 h 1167731"/>
              <a:gd name="connsiteX1" fmla="*/ 7985328 w 8569193"/>
              <a:gd name="connsiteY1" fmla="*/ 0 h 1167731"/>
              <a:gd name="connsiteX2" fmla="*/ 8569193 w 8569193"/>
              <a:gd name="connsiteY2" fmla="*/ 583866 h 1167731"/>
              <a:gd name="connsiteX3" fmla="*/ 7985328 w 8569193"/>
              <a:gd name="connsiteY3" fmla="*/ 1167731 h 1167731"/>
              <a:gd name="connsiteX4" fmla="*/ 0 w 8569193"/>
              <a:gd name="connsiteY4" fmla="*/ 1167731 h 1167731"/>
              <a:gd name="connsiteX5" fmla="*/ 0 w 8569193"/>
              <a:gd name="connsiteY5" fmla="*/ 0 h 1167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569193" h="1167731">
                <a:moveTo>
                  <a:pt x="8569193" y="1167730"/>
                </a:moveTo>
                <a:lnTo>
                  <a:pt x="583865" y="1167730"/>
                </a:lnTo>
                <a:lnTo>
                  <a:pt x="0" y="583865"/>
                </a:lnTo>
                <a:lnTo>
                  <a:pt x="583865" y="1"/>
                </a:lnTo>
                <a:lnTo>
                  <a:pt x="8569193" y="1"/>
                </a:lnTo>
                <a:lnTo>
                  <a:pt x="8569193" y="116773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31978" tIns="69128" rIns="129038" bIns="69128" numCol="1" spcCol="1270" anchor="ctr" anchorCtr="0">
            <a:noAutofit/>
          </a:bodyPr>
          <a:lstStyle/>
          <a:p>
            <a:pPr algn="ctr" defTabSz="80650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BR" sz="2449" dirty="0">
                <a:latin typeface="Calibri" panose="020F0502020204030204" pitchFamily="34" charset="0"/>
                <a:cs typeface="Calibri" panose="020F0502020204030204" pitchFamily="34" charset="0"/>
              </a:rPr>
              <a:t>É um ato </a:t>
            </a:r>
            <a:r>
              <a:rPr lang="pt-BR" sz="2449" b="1" dirty="0">
                <a:latin typeface="Calibri" panose="020F0502020204030204" pitchFamily="34" charset="0"/>
                <a:cs typeface="Calibri" panose="020F0502020204030204" pitchFamily="34" charset="0"/>
              </a:rPr>
              <a:t>humano</a:t>
            </a:r>
            <a:r>
              <a:rPr lang="pt-BR" sz="2449" dirty="0">
                <a:latin typeface="Calibri" panose="020F0502020204030204" pitchFamily="34" charset="0"/>
                <a:cs typeface="Calibri" panose="020F0502020204030204" pitchFamily="34" charset="0"/>
              </a:rPr>
              <a:t>, praticado por uma ou mais pessoas</a:t>
            </a:r>
          </a:p>
        </p:txBody>
      </p:sp>
      <p:sp>
        <p:nvSpPr>
          <p:cNvPr id="9" name="Elipse 8"/>
          <p:cNvSpPr/>
          <p:nvPr/>
        </p:nvSpPr>
        <p:spPr>
          <a:xfrm>
            <a:off x="1730901" y="2659248"/>
            <a:ext cx="1098492" cy="1123938"/>
          </a:xfrm>
          <a:prstGeom prst="ellipse">
            <a:avLst/>
          </a:prstGeom>
          <a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-6000" r="-6000"/>
            </a:stretch>
          </a:blip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2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0" name="Forma Livre: Forma 9"/>
          <p:cNvSpPr/>
          <p:nvPr/>
        </p:nvSpPr>
        <p:spPr>
          <a:xfrm>
            <a:off x="2280148" y="4118692"/>
            <a:ext cx="8061092" cy="1123938"/>
          </a:xfrm>
          <a:custGeom>
            <a:avLst/>
            <a:gdLst>
              <a:gd name="connsiteX0" fmla="*/ 0 w 8569193"/>
              <a:gd name="connsiteY0" fmla="*/ 0 h 1167731"/>
              <a:gd name="connsiteX1" fmla="*/ 7985328 w 8569193"/>
              <a:gd name="connsiteY1" fmla="*/ 0 h 1167731"/>
              <a:gd name="connsiteX2" fmla="*/ 8569193 w 8569193"/>
              <a:gd name="connsiteY2" fmla="*/ 583866 h 1167731"/>
              <a:gd name="connsiteX3" fmla="*/ 7985328 w 8569193"/>
              <a:gd name="connsiteY3" fmla="*/ 1167731 h 1167731"/>
              <a:gd name="connsiteX4" fmla="*/ 0 w 8569193"/>
              <a:gd name="connsiteY4" fmla="*/ 1167731 h 1167731"/>
              <a:gd name="connsiteX5" fmla="*/ 0 w 8569193"/>
              <a:gd name="connsiteY5" fmla="*/ 0 h 1167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569193" h="1167731">
                <a:moveTo>
                  <a:pt x="8569193" y="1167730"/>
                </a:moveTo>
                <a:lnTo>
                  <a:pt x="583865" y="1167730"/>
                </a:lnTo>
                <a:lnTo>
                  <a:pt x="0" y="583865"/>
                </a:lnTo>
                <a:lnTo>
                  <a:pt x="583865" y="1"/>
                </a:lnTo>
                <a:lnTo>
                  <a:pt x="8569193" y="1"/>
                </a:lnTo>
                <a:lnTo>
                  <a:pt x="8569193" y="116773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31978" tIns="69127" rIns="129038" bIns="69127" numCol="1" spcCol="1270" anchor="ctr" anchorCtr="0">
            <a:noAutofit/>
          </a:bodyPr>
          <a:lstStyle/>
          <a:p>
            <a:pPr algn="ctr" defTabSz="80650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BR" sz="2449" dirty="0">
                <a:latin typeface="Calibri" panose="020F0502020204030204" pitchFamily="34" charset="0"/>
                <a:cs typeface="Calibri" panose="020F0502020204030204" pitchFamily="34" charset="0"/>
              </a:rPr>
              <a:t>Envolve uma afronta aos princípios da administração pública, mas se destaca mais fortemente como uma quebra à </a:t>
            </a:r>
            <a:r>
              <a:rPr lang="pt-BR" sz="2449" b="1" dirty="0">
                <a:latin typeface="Calibri" panose="020F0502020204030204" pitchFamily="34" charset="0"/>
                <a:cs typeface="Calibri" panose="020F0502020204030204" pitchFamily="34" charset="0"/>
              </a:rPr>
              <a:t>impessoalidade e/ou moralidade</a:t>
            </a:r>
          </a:p>
        </p:txBody>
      </p:sp>
      <p:sp>
        <p:nvSpPr>
          <p:cNvPr id="11" name="Elipse 10"/>
          <p:cNvSpPr/>
          <p:nvPr/>
        </p:nvSpPr>
        <p:spPr>
          <a:xfrm>
            <a:off x="1730902" y="4118692"/>
            <a:ext cx="1098492" cy="1123938"/>
          </a:xfrm>
          <a:prstGeom prst="ellipse">
            <a:avLst/>
          </a:prstGeom>
          <a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-33000" r="-33000"/>
            </a:stretch>
          </a:blip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2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2" name="Forma Livre: Forma 11"/>
          <p:cNvSpPr/>
          <p:nvPr/>
        </p:nvSpPr>
        <p:spPr>
          <a:xfrm>
            <a:off x="2280148" y="5578134"/>
            <a:ext cx="8061092" cy="1123939"/>
          </a:xfrm>
          <a:custGeom>
            <a:avLst/>
            <a:gdLst>
              <a:gd name="connsiteX0" fmla="*/ 0 w 8569193"/>
              <a:gd name="connsiteY0" fmla="*/ 0 h 1167731"/>
              <a:gd name="connsiteX1" fmla="*/ 7985328 w 8569193"/>
              <a:gd name="connsiteY1" fmla="*/ 0 h 1167731"/>
              <a:gd name="connsiteX2" fmla="*/ 8569193 w 8569193"/>
              <a:gd name="connsiteY2" fmla="*/ 583866 h 1167731"/>
              <a:gd name="connsiteX3" fmla="*/ 7985328 w 8569193"/>
              <a:gd name="connsiteY3" fmla="*/ 1167731 h 1167731"/>
              <a:gd name="connsiteX4" fmla="*/ 0 w 8569193"/>
              <a:gd name="connsiteY4" fmla="*/ 1167731 h 1167731"/>
              <a:gd name="connsiteX5" fmla="*/ 0 w 8569193"/>
              <a:gd name="connsiteY5" fmla="*/ 0 h 1167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569193" h="1167731">
                <a:moveTo>
                  <a:pt x="8569193" y="1167730"/>
                </a:moveTo>
                <a:lnTo>
                  <a:pt x="583865" y="1167730"/>
                </a:lnTo>
                <a:lnTo>
                  <a:pt x="0" y="583865"/>
                </a:lnTo>
                <a:lnTo>
                  <a:pt x="583865" y="1"/>
                </a:lnTo>
                <a:lnTo>
                  <a:pt x="8569193" y="1"/>
                </a:lnTo>
                <a:lnTo>
                  <a:pt x="8569193" y="116773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31978" tIns="69128" rIns="129038" bIns="69127" numCol="1" spcCol="1270" anchor="ctr" anchorCtr="0">
            <a:noAutofit/>
          </a:bodyPr>
          <a:lstStyle/>
          <a:p>
            <a:pPr algn="ctr" defTabSz="80650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BR" sz="2449" dirty="0">
                <a:latin typeface="Calibri" panose="020F0502020204030204" pitchFamily="34" charset="0"/>
                <a:cs typeface="Calibri" panose="020F0502020204030204" pitchFamily="34" charset="0"/>
              </a:rPr>
              <a:t>Envolve alguma forma de </a:t>
            </a:r>
            <a:r>
              <a:rPr lang="pt-BR" sz="2449" b="1" dirty="0">
                <a:latin typeface="Calibri" panose="020F0502020204030204" pitchFamily="34" charset="0"/>
                <a:cs typeface="Calibri" panose="020F0502020204030204" pitchFamily="34" charset="0"/>
              </a:rPr>
              <a:t>deturpação, desvio ou negação da finalidade pública ou do serviço público</a:t>
            </a:r>
            <a:endParaRPr lang="pt-BR" sz="2449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Elipse 12"/>
          <p:cNvSpPr/>
          <p:nvPr/>
        </p:nvSpPr>
        <p:spPr>
          <a:xfrm>
            <a:off x="1730902" y="5578135"/>
            <a:ext cx="1098492" cy="1123938"/>
          </a:xfrm>
          <a:prstGeom prst="ellipse">
            <a:avLst/>
          </a:prstGeom>
          <a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-17000" r="-17000"/>
            </a:stretch>
          </a:blip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2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1111953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10" grpId="0" animBg="1"/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/>
          <p:cNvSpPr/>
          <p:nvPr/>
        </p:nvSpPr>
        <p:spPr>
          <a:xfrm>
            <a:off x="1489487" y="1152237"/>
            <a:ext cx="9327768" cy="7344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pt-BR" sz="4173" spc="91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  <a:cs typeface="Calibri" panose="020F0502020204030204" pitchFamily="34" charset="0"/>
              </a:rPr>
              <a:t>Coleção</a:t>
            </a:r>
            <a:r>
              <a:rPr lang="en-US" altLang="pt-BR" sz="4173" spc="9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  <a:cs typeface="Calibri" panose="020F0502020204030204" pitchFamily="34" charset="0"/>
              </a:rPr>
              <a:t> Programa de Integridade</a:t>
            </a:r>
            <a:endParaRPr lang="pt-BR" altLang="pt-BR" sz="4173" spc="9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 Demi" panose="020E0802020502020306" pitchFamily="34" charset="0"/>
              <a:cs typeface="Calibri" panose="020F0502020204030204" pitchFamily="34" charset="0"/>
            </a:endParaRPr>
          </a:p>
        </p:txBody>
      </p:sp>
      <p:pic>
        <p:nvPicPr>
          <p:cNvPr id="3076" name="Picture 4" descr="Resultado de imagem para programa de integridade campanha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64617" y="5446653"/>
            <a:ext cx="2177509" cy="1287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m 6">
            <a:hlinkClick r:id="rId2"/>
          </p:cNvPr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9497" t="7992" r="5809" b="37167"/>
          <a:stretch/>
        </p:blipFill>
        <p:spPr bwMode="auto">
          <a:xfrm>
            <a:off x="2141686" y="2197757"/>
            <a:ext cx="1845069" cy="293787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050" name="Picture 2" descr="http://www.cgu.gov.br/Publicacoes/etica-e-integridade/imagens/manualdeimplementaoprogramadeintegridadethumb.png">
            <a:hlinkClick r:id="rId2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8925" y="2197757"/>
            <a:ext cx="1757849" cy="2937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hlinkClick r:id="rId6"/>
            <a:extLst>
              <a:ext uri="{FF2B5EF4-FFF2-40B4-BE49-F238E27FC236}">
                <a16:creationId xmlns:a16="http://schemas.microsoft.com/office/drawing/2014/main" id="{9873A20A-91C1-44F4-B2C8-D4EA31070AA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8943" y="2219730"/>
            <a:ext cx="1906907" cy="2959843"/>
          </a:xfrm>
          <a:prstGeom prst="rect">
            <a:avLst/>
          </a:prstGeom>
        </p:spPr>
      </p:pic>
      <p:pic>
        <p:nvPicPr>
          <p:cNvPr id="1026" name="Picture 2" descr="http://www.cgu.gov.br/Publicacoes/etica-e-integridade/imagens/gestoderiscos.png">
            <a:hlinkClick r:id="rId8"/>
            <a:extLst>
              <a:ext uri="{FF2B5EF4-FFF2-40B4-BE49-F238E27FC236}">
                <a16:creationId xmlns:a16="http://schemas.microsoft.com/office/drawing/2014/main" id="{E6C8B329-E702-4F27-BF5E-9A974D2E58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8020" y="2208743"/>
            <a:ext cx="1773748" cy="2937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3018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Agrupar 3"/>
          <p:cNvGrpSpPr/>
          <p:nvPr/>
        </p:nvGrpSpPr>
        <p:grpSpPr>
          <a:xfrm>
            <a:off x="1856278" y="847899"/>
            <a:ext cx="8479443" cy="5875263"/>
            <a:chOff x="306685" y="2065057"/>
            <a:chExt cx="7815067" cy="7270909"/>
          </a:xfrm>
          <a:solidFill>
            <a:schemeClr val="accent1">
              <a:lumMod val="40000"/>
              <a:lumOff val="60000"/>
            </a:schemeClr>
          </a:solidFill>
        </p:grpSpPr>
        <p:sp>
          <p:nvSpPr>
            <p:cNvPr id="6" name="Retângulo 5"/>
            <p:cNvSpPr/>
            <p:nvPr/>
          </p:nvSpPr>
          <p:spPr>
            <a:xfrm>
              <a:off x="531199" y="2579426"/>
              <a:ext cx="7437120" cy="356092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633"/>
            </a:p>
          </p:txBody>
        </p:sp>
        <p:sp>
          <p:nvSpPr>
            <p:cNvPr id="3" name="CaixaDeTexto 2"/>
            <p:cNvSpPr txBox="1"/>
            <p:nvPr/>
          </p:nvSpPr>
          <p:spPr>
            <a:xfrm>
              <a:off x="306685" y="2065057"/>
              <a:ext cx="7815067" cy="727090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lvl="0" algn="ctr">
                <a:lnSpc>
                  <a:spcPct val="150000"/>
                </a:lnSpc>
                <a:defRPr/>
              </a:pPr>
              <a:r>
                <a:rPr lang="pt-BR" sz="2540" b="1" dirty="0">
                  <a:solidFill>
                    <a:srgbClr val="002042"/>
                  </a:solidFill>
                  <a:latin typeface="Calisto MT" panose="02040603050505030304" pitchFamily="18" charset="0"/>
                  <a:cs typeface="Arial" panose="020B0604020202020204" pitchFamily="34" charset="0"/>
                </a:rPr>
                <a:t>Obrigado!</a:t>
              </a:r>
            </a:p>
            <a:p>
              <a:pPr lvl="0" algn="ctr">
                <a:lnSpc>
                  <a:spcPct val="150000"/>
                </a:lnSpc>
                <a:defRPr/>
              </a:pPr>
              <a:endParaRPr lang="pt-BR" sz="2540" b="1" dirty="0">
                <a:solidFill>
                  <a:srgbClr val="002042"/>
                </a:solidFill>
                <a:latin typeface="Calisto MT" panose="02040603050505030304" pitchFamily="18" charset="0"/>
                <a:cs typeface="Arial" panose="020B0604020202020204" pitchFamily="34" charset="0"/>
              </a:endParaRPr>
            </a:p>
            <a:p>
              <a:pPr lvl="0" algn="ctr">
                <a:lnSpc>
                  <a:spcPct val="150000"/>
                </a:lnSpc>
                <a:defRPr/>
              </a:pPr>
              <a:r>
                <a:rPr lang="pt-BR" sz="2000" b="1" dirty="0">
                  <a:solidFill>
                    <a:srgbClr val="002042"/>
                  </a:solidFill>
                  <a:latin typeface="Calisto MT" panose="02040603050505030304" pitchFamily="18" charset="0"/>
                  <a:cs typeface="Arial" panose="020B0604020202020204" pitchFamily="34" charset="0"/>
                </a:rPr>
                <a:t>Paulo Emilio Alves Miranda Sobrinho</a:t>
              </a:r>
            </a:p>
            <a:p>
              <a:pPr lvl="0" algn="ctr">
                <a:lnSpc>
                  <a:spcPct val="150000"/>
                </a:lnSpc>
                <a:defRPr/>
              </a:pPr>
              <a:r>
                <a:rPr lang="pt-BR" sz="2000" b="1" dirty="0">
                  <a:solidFill>
                    <a:srgbClr val="002042"/>
                  </a:solidFill>
                  <a:latin typeface="Calisto MT" panose="02040603050505030304" pitchFamily="18" charset="0"/>
                  <a:cs typeface="Arial" panose="020B0604020202020204" pitchFamily="34" charset="0"/>
                </a:rPr>
                <a:t>Administrador</a:t>
              </a:r>
            </a:p>
            <a:p>
              <a:pPr lvl="0" algn="ctr">
                <a:lnSpc>
                  <a:spcPct val="150000"/>
                </a:lnSpc>
                <a:defRPr/>
              </a:pPr>
              <a:r>
                <a:rPr lang="pt-BR" sz="2000" b="1" dirty="0">
                  <a:solidFill>
                    <a:srgbClr val="002042"/>
                  </a:solidFill>
                  <a:latin typeface="Calisto MT" panose="02040603050505030304" pitchFamily="18" charset="0"/>
                  <a:cs typeface="Arial" panose="020B0604020202020204" pitchFamily="34" charset="0"/>
                </a:rPr>
                <a:t>Núcleo de Ações de Ouvidoria e Prevenção da Corrupção </a:t>
              </a:r>
            </a:p>
            <a:p>
              <a:pPr lvl="0" algn="ctr">
                <a:lnSpc>
                  <a:spcPct val="150000"/>
                </a:lnSpc>
                <a:defRPr/>
              </a:pPr>
              <a:r>
                <a:rPr lang="pt-BR" sz="2000" b="1" dirty="0">
                  <a:solidFill>
                    <a:srgbClr val="002042"/>
                  </a:solidFill>
                  <a:latin typeface="Calisto MT" panose="02040603050505030304" pitchFamily="18" charset="0"/>
                  <a:cs typeface="Arial" panose="020B0604020202020204" pitchFamily="34" charset="0"/>
                </a:rPr>
                <a:t>CGU-Regional/PA</a:t>
              </a:r>
            </a:p>
            <a:p>
              <a:pPr lvl="0" algn="ctr">
                <a:lnSpc>
                  <a:spcPct val="150000"/>
                </a:lnSpc>
                <a:defRPr/>
              </a:pPr>
              <a:r>
                <a:rPr lang="pt-BR" sz="2000" b="1" dirty="0">
                  <a:solidFill>
                    <a:srgbClr val="002042"/>
                  </a:solidFill>
                  <a:latin typeface="Calisto MT" panose="02040603050505030304" pitchFamily="18" charset="0"/>
                  <a:cs typeface="Arial" panose="020B0604020202020204" pitchFamily="34" charset="0"/>
                </a:rPr>
                <a:t>E-mail: </a:t>
              </a:r>
              <a:r>
                <a:rPr lang="pt-BR" sz="2000" b="1" dirty="0">
                  <a:solidFill>
                    <a:srgbClr val="002042"/>
                  </a:solidFill>
                  <a:latin typeface="Calisto MT" panose="02040603050505030304" pitchFamily="18" charset="0"/>
                  <a:cs typeface="Arial" panose="020B0604020202020204" pitchFamily="34" charset="0"/>
                  <a:hlinkClick r:id="rId3"/>
                </a:rPr>
                <a:t>cgupa-nap@cgu.gov.br</a:t>
              </a:r>
              <a:endParaRPr lang="pt-BR" sz="2000" b="1" dirty="0">
                <a:solidFill>
                  <a:srgbClr val="002042"/>
                </a:solidFill>
                <a:latin typeface="Calisto MT" panose="02040603050505030304" pitchFamily="18" charset="0"/>
                <a:cs typeface="Arial" panose="020B0604020202020204" pitchFamily="34" charset="0"/>
              </a:endParaRPr>
            </a:p>
            <a:p>
              <a:pPr lvl="0" algn="ctr">
                <a:lnSpc>
                  <a:spcPct val="150000"/>
                </a:lnSpc>
                <a:defRPr/>
              </a:pPr>
              <a:r>
                <a:rPr lang="pt-BR" sz="2000" b="1" dirty="0">
                  <a:solidFill>
                    <a:srgbClr val="002042"/>
                  </a:solidFill>
                  <a:latin typeface="Calisto MT" panose="02040603050505030304" pitchFamily="18" charset="0"/>
                  <a:cs typeface="Arial" panose="020B0604020202020204" pitchFamily="34" charset="0"/>
                </a:rPr>
                <a:t>Telefone: (91) 3205-8394</a:t>
              </a:r>
            </a:p>
            <a:p>
              <a:pPr lvl="0" algn="ctr">
                <a:lnSpc>
                  <a:spcPct val="150000"/>
                </a:lnSpc>
                <a:defRPr/>
              </a:pPr>
              <a:endParaRPr lang="pt-BR" sz="2540" b="1" dirty="0">
                <a:solidFill>
                  <a:srgbClr val="002042"/>
                </a:solidFill>
                <a:latin typeface="Calisto MT" panose="02040603050505030304" pitchFamily="18" charset="0"/>
                <a:cs typeface="Arial" panose="020B0604020202020204" pitchFamily="34" charset="0"/>
              </a:endParaRPr>
            </a:p>
            <a:p>
              <a:pPr lvl="0">
                <a:lnSpc>
                  <a:spcPct val="150000"/>
                </a:lnSpc>
                <a:defRPr/>
              </a:pPr>
              <a:r>
                <a:rPr lang="pt-BR" sz="1400" b="1" dirty="0">
                  <a:solidFill>
                    <a:srgbClr val="002042"/>
                  </a:solidFill>
                  <a:latin typeface="Calisto MT" panose="02040603050505030304" pitchFamily="18" charset="0"/>
                  <a:cs typeface="Arial" panose="020B0604020202020204" pitchFamily="34" charset="0"/>
                </a:rPr>
                <a:t>Apresentação adaptada a partir da produção de  </a:t>
              </a:r>
              <a:r>
                <a:rPr lang="pt-BR" sz="1400" b="1" dirty="0" err="1">
                  <a:solidFill>
                    <a:srgbClr val="002042"/>
                  </a:solidFill>
                  <a:latin typeface="Calisto MT" panose="02040603050505030304" pitchFamily="18" charset="0"/>
                  <a:cs typeface="Arial" panose="020B0604020202020204" pitchFamily="34" charset="0"/>
                </a:rPr>
                <a:t>Hevellyn</a:t>
              </a:r>
              <a:r>
                <a:rPr lang="pt-BR" sz="1400" b="1" dirty="0">
                  <a:solidFill>
                    <a:srgbClr val="002042"/>
                  </a:solidFill>
                  <a:latin typeface="Calisto MT" panose="02040603050505030304" pitchFamily="18" charset="0"/>
                  <a:cs typeface="Arial" panose="020B0604020202020204" pitchFamily="34" charset="0"/>
                </a:rPr>
                <a:t> Menezes </a:t>
              </a:r>
              <a:r>
                <a:rPr lang="pt-BR" sz="1400" b="1" dirty="0" err="1">
                  <a:solidFill>
                    <a:srgbClr val="002042"/>
                  </a:solidFill>
                  <a:latin typeface="Calisto MT" panose="02040603050505030304" pitchFamily="18" charset="0"/>
                  <a:cs typeface="Arial" panose="020B0604020202020204" pitchFamily="34" charset="0"/>
                </a:rPr>
                <a:t>Albres</a:t>
              </a:r>
              <a:endParaRPr lang="pt-BR" sz="1400" b="1" dirty="0">
                <a:solidFill>
                  <a:srgbClr val="002042"/>
                </a:solidFill>
                <a:latin typeface="Calisto MT" panose="02040603050505030304" pitchFamily="18" charset="0"/>
                <a:cs typeface="Arial" panose="020B0604020202020204" pitchFamily="34" charset="0"/>
              </a:endParaRPr>
            </a:p>
            <a:p>
              <a:pPr lvl="0">
                <a:lnSpc>
                  <a:spcPct val="150000"/>
                </a:lnSpc>
                <a:defRPr/>
              </a:pPr>
              <a:r>
                <a:rPr lang="pt-BR" sz="1400" b="1" dirty="0">
                  <a:solidFill>
                    <a:srgbClr val="002042"/>
                  </a:solidFill>
                  <a:latin typeface="Calisto MT" panose="02040603050505030304" pitchFamily="18" charset="0"/>
                  <a:cs typeface="Arial" panose="020B0604020202020204" pitchFamily="34" charset="0"/>
                </a:rPr>
                <a:t>STPC/DIACI/CGINT - Coordenação-Geral de Integridade</a:t>
              </a:r>
            </a:p>
            <a:p>
              <a:pPr lvl="0">
                <a:lnSpc>
                  <a:spcPct val="150000"/>
                </a:lnSpc>
                <a:defRPr/>
              </a:pPr>
              <a:r>
                <a:rPr lang="pt-BR" sz="1400" b="1" dirty="0">
                  <a:solidFill>
                    <a:srgbClr val="002042"/>
                  </a:solidFill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Divisão de Integridade Pública</a:t>
              </a:r>
              <a:endParaRPr lang="pt-BR" sz="1400" dirty="0">
                <a:solidFill>
                  <a:srgbClr val="002042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endParaRPr>
            </a:p>
            <a:p>
              <a:pPr lvl="0">
                <a:lnSpc>
                  <a:spcPct val="150000"/>
                </a:lnSpc>
                <a:defRPr/>
              </a:pPr>
              <a:endParaRPr lang="pt-BR" sz="1400" dirty="0">
                <a:solidFill>
                  <a:srgbClr val="002042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13202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ítulo 6"/>
          <p:cNvSpPr>
            <a:spLocks noGrp="1"/>
          </p:cNvSpPr>
          <p:nvPr>
            <p:ph type="body"/>
          </p:nvPr>
        </p:nvSpPr>
        <p:spPr>
          <a:xfrm>
            <a:off x="5049012" y="2768574"/>
            <a:ext cx="5502816" cy="2486760"/>
          </a:xfrm>
        </p:spPr>
        <p:txBody>
          <a:bodyPr wrap="square" anchor="ctr">
            <a:normAutofit fontScale="92500"/>
          </a:bodyPr>
          <a:lstStyle/>
          <a:p>
            <a:pPr algn="ctr">
              <a:lnSpc>
                <a:spcPct val="150000"/>
              </a:lnSpc>
            </a:pPr>
            <a:r>
              <a:rPr lang="pt-BR" sz="3175" dirty="0">
                <a:solidFill>
                  <a:srgbClr val="F2F2BF"/>
                </a:solidFill>
                <a:latin typeface="Gadugi" panose="020B0502040204020203" pitchFamily="34" charset="0"/>
              </a:rPr>
              <a:t>Pessoa íntegra? </a:t>
            </a:r>
          </a:p>
          <a:p>
            <a:pPr algn="ctr">
              <a:lnSpc>
                <a:spcPct val="150000"/>
              </a:lnSpc>
            </a:pPr>
            <a:r>
              <a:rPr lang="pt-BR" sz="3175" dirty="0">
                <a:solidFill>
                  <a:srgbClr val="F2F2BF"/>
                </a:solidFill>
                <a:latin typeface="Gadugi" panose="020B0502040204020203" pitchFamily="34" charset="0"/>
              </a:rPr>
              <a:t>Ambiente de trabalho íntegro?</a:t>
            </a:r>
          </a:p>
          <a:p>
            <a:pPr algn="ctr">
              <a:lnSpc>
                <a:spcPct val="150000"/>
              </a:lnSpc>
            </a:pPr>
            <a:r>
              <a:rPr lang="pt-BR" sz="3175" dirty="0">
                <a:solidFill>
                  <a:srgbClr val="F2F2BF"/>
                </a:solidFill>
                <a:latin typeface="Gadugi" panose="020B0502040204020203" pitchFamily="34" charset="0"/>
              </a:rPr>
              <a:t>Integridade pública?</a:t>
            </a:r>
          </a:p>
        </p:txBody>
      </p:sp>
      <p:sp>
        <p:nvSpPr>
          <p:cNvPr id="2" name="CaixaDeTexto 1"/>
          <p:cNvSpPr txBox="1"/>
          <p:nvPr/>
        </p:nvSpPr>
        <p:spPr>
          <a:xfrm>
            <a:off x="1321450" y="832038"/>
            <a:ext cx="7996098" cy="2063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spcBef>
                <a:spcPts val="544"/>
              </a:spcBef>
              <a:spcAft>
                <a:spcPts val="544"/>
              </a:spcAft>
            </a:pPr>
            <a:r>
              <a:rPr lang="pt-BR" sz="5443" b="1" spc="91" dirty="0">
                <a:solidFill>
                  <a:srgbClr val="F2F2B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Demi ITC" panose="020B0805030504020804" pitchFamily="34" charset="0"/>
                <a:ea typeface="Segoe UI" panose="020B0502040204020203" pitchFamily="34" charset="0"/>
                <a:cs typeface="Leelawadee" panose="020B0502040204020203" pitchFamily="34" charset="-34"/>
              </a:rPr>
              <a:t>O que é integridade?</a:t>
            </a:r>
            <a:endParaRPr lang="pt-BR" sz="5443" spc="91" dirty="0">
              <a:solidFill>
                <a:srgbClr val="F2F2B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Demi ITC" panose="020B0805030504020804" pitchFamily="34" charset="0"/>
              <a:ea typeface="Segoe UI" panose="020B0502040204020203" pitchFamily="34" charset="0"/>
              <a:cs typeface="Leelawadee" panose="020B0502040204020203" pitchFamily="34" charset="-34"/>
            </a:endParaRPr>
          </a:p>
          <a:p>
            <a:pPr algn="ctr">
              <a:lnSpc>
                <a:spcPct val="150000"/>
              </a:lnSpc>
              <a:spcBef>
                <a:spcPts val="544"/>
              </a:spcBef>
              <a:spcAft>
                <a:spcPts val="544"/>
              </a:spcAft>
            </a:pPr>
            <a:endParaRPr lang="pt-BR" sz="254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3870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6FA629D-302F-4E19-A9A2-6EA0D4A2CE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33" y="855250"/>
            <a:ext cx="10515600" cy="1325563"/>
          </a:xfrm>
        </p:spPr>
        <p:txBody>
          <a:bodyPr/>
          <a:lstStyle/>
          <a:p>
            <a:r>
              <a:rPr lang="pt-BR" sz="5443" b="1" dirty="0">
                <a:solidFill>
                  <a:schemeClr val="tx2">
                    <a:lumMod val="75000"/>
                  </a:schemeClr>
                </a:solidFill>
                <a:latin typeface="Britannic Bold" panose="020B0903060703020204" pitchFamily="34" charset="0"/>
              </a:rPr>
              <a:t>Integridade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66F5395C-E4EA-4191-B410-E9D6EAF5ADB0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2026920" y="2180813"/>
            <a:ext cx="8138294" cy="158992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2500"/>
          </a:bodyPr>
          <a:lstStyle/>
          <a:p>
            <a:pPr marL="0" indent="0">
              <a:buNone/>
            </a:pPr>
            <a:endParaRPr lang="pt-BR" sz="953" dirty="0">
              <a:latin typeface="Bookman Old Style" panose="02050604050505020204" pitchFamily="18" charset="0"/>
            </a:endParaRPr>
          </a:p>
          <a:p>
            <a:pPr marL="164181" indent="0">
              <a:buNone/>
              <a:tabLst>
                <a:tab pos="7735207" algn="l"/>
              </a:tabLst>
            </a:pPr>
            <a:r>
              <a:rPr lang="pt-BR" sz="2540" dirty="0">
                <a:latin typeface="Bookman Old Style" panose="02050604050505020204" pitchFamily="18" charset="0"/>
              </a:rPr>
              <a:t>A qualidade daquele que se comporta da maneira</a:t>
            </a:r>
          </a:p>
          <a:p>
            <a:pPr marL="164181" indent="0">
              <a:buNone/>
              <a:tabLst>
                <a:tab pos="7735207" algn="l"/>
              </a:tabLst>
            </a:pPr>
            <a:r>
              <a:rPr lang="pt-BR" sz="2540" dirty="0">
                <a:latin typeface="Bookman Old Style" panose="02050604050505020204" pitchFamily="18" charset="0"/>
              </a:rPr>
              <a:t>correta, honesta e contrária à corrupção.</a:t>
            </a:r>
          </a:p>
          <a:p>
            <a:pPr marL="164181" indent="0">
              <a:buNone/>
              <a:tabLst>
                <a:tab pos="7735207" algn="l"/>
              </a:tabLst>
            </a:pPr>
            <a:r>
              <a:rPr lang="pt-BR" sz="1452" i="1" dirty="0">
                <a:latin typeface="Bookman Old Style" panose="02050604050505020204" pitchFamily="18" charset="0"/>
              </a:rPr>
              <a:t>(Integridade para Pequenos Negócios) </a:t>
            </a:r>
          </a:p>
        </p:txBody>
      </p:sp>
      <p:sp>
        <p:nvSpPr>
          <p:cNvPr id="6" name="Espaço Reservado para Texto 2">
            <a:extLst>
              <a:ext uri="{FF2B5EF4-FFF2-40B4-BE49-F238E27FC236}">
                <a16:creationId xmlns:a16="http://schemas.microsoft.com/office/drawing/2014/main" id="{73C93CA2-E67F-42D9-BE55-9D323D7817AC}"/>
              </a:ext>
            </a:extLst>
          </p:cNvPr>
          <p:cNvSpPr txBox="1">
            <a:spLocks/>
          </p:cNvSpPr>
          <p:nvPr/>
        </p:nvSpPr>
        <p:spPr>
          <a:xfrm>
            <a:off x="2026920" y="4180249"/>
            <a:ext cx="8138227" cy="229766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lIns="0" tIns="0" rIns="0" bIns="0"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64181" algn="just">
              <a:tabLst>
                <a:tab pos="7406846" algn="l"/>
                <a:tab pos="7653117" algn="l"/>
                <a:tab pos="7735207" algn="l"/>
              </a:tabLst>
            </a:pPr>
            <a:r>
              <a:rPr lang="pt-BR" sz="2540" b="1" dirty="0">
                <a:solidFill>
                  <a:schemeClr val="accent2"/>
                </a:solidFill>
                <a:latin typeface="Bookman Old Style" panose="02050604050505020204" pitchFamily="18" charset="0"/>
              </a:rPr>
              <a:t>Comportamentos e ações </a:t>
            </a:r>
            <a:r>
              <a:rPr lang="pt-BR" sz="2540" dirty="0">
                <a:latin typeface="Bookman Old Style" panose="02050604050505020204" pitchFamily="18" charset="0"/>
              </a:rPr>
              <a:t>consistentes com um</a:t>
            </a:r>
          </a:p>
          <a:p>
            <a:pPr marL="164181" algn="just">
              <a:tabLst>
                <a:tab pos="7406846" algn="l"/>
                <a:tab pos="7653117" algn="l"/>
                <a:tab pos="7735207" algn="l"/>
              </a:tabLst>
            </a:pPr>
            <a:r>
              <a:rPr lang="pt-BR" sz="2540" dirty="0">
                <a:latin typeface="Bookman Old Style" panose="02050604050505020204" pitchFamily="18" charset="0"/>
              </a:rPr>
              <a:t>conjunto de </a:t>
            </a:r>
            <a:r>
              <a:rPr lang="pt-BR" sz="2540" b="1" dirty="0">
                <a:solidFill>
                  <a:schemeClr val="accent2"/>
                </a:solidFill>
                <a:latin typeface="Bookman Old Style" panose="02050604050505020204" pitchFamily="18" charset="0"/>
              </a:rPr>
              <a:t>princípios e padrões éticos ou</a:t>
            </a:r>
          </a:p>
          <a:p>
            <a:pPr marL="164181" algn="just">
              <a:tabLst>
                <a:tab pos="7406846" algn="l"/>
                <a:tab pos="7653117" algn="l"/>
                <a:tab pos="7735207" algn="l"/>
              </a:tabLst>
            </a:pPr>
            <a:r>
              <a:rPr lang="pt-BR" sz="2540" b="1" dirty="0">
                <a:solidFill>
                  <a:schemeClr val="accent2"/>
                </a:solidFill>
                <a:latin typeface="Bookman Old Style" panose="02050604050505020204" pitchFamily="18" charset="0"/>
              </a:rPr>
              <a:t>morais</a:t>
            </a:r>
            <a:r>
              <a:rPr lang="pt-BR" sz="2540" b="1" dirty="0">
                <a:solidFill>
                  <a:schemeClr val="accent6"/>
                </a:solidFill>
                <a:latin typeface="Bookman Old Style" panose="02050604050505020204" pitchFamily="18" charset="0"/>
              </a:rPr>
              <a:t> </a:t>
            </a:r>
            <a:r>
              <a:rPr lang="pt-BR" sz="2540" dirty="0">
                <a:latin typeface="Bookman Old Style" panose="02050604050505020204" pitchFamily="18" charset="0"/>
              </a:rPr>
              <a:t>adotados por indivíduos e instituições,</a:t>
            </a:r>
          </a:p>
          <a:p>
            <a:pPr marL="164181" algn="just">
              <a:tabLst>
                <a:tab pos="7406846" algn="l"/>
                <a:tab pos="7653117" algn="l"/>
                <a:tab pos="7735207" algn="l"/>
              </a:tabLst>
            </a:pPr>
            <a:r>
              <a:rPr lang="pt-BR" sz="2540" dirty="0">
                <a:latin typeface="Bookman Old Style" panose="02050604050505020204" pitchFamily="18" charset="0"/>
              </a:rPr>
              <a:t>criando uma barreira para a corrupção.</a:t>
            </a:r>
          </a:p>
          <a:p>
            <a:pPr marL="164181">
              <a:tabLst>
                <a:tab pos="7406846" algn="l"/>
                <a:tab pos="7653117" algn="l"/>
                <a:tab pos="7735207" algn="l"/>
              </a:tabLst>
            </a:pPr>
            <a:r>
              <a:rPr lang="pt-BR" sz="1452" i="1" dirty="0">
                <a:latin typeface="Bookman Old Style" panose="02050604050505020204" pitchFamily="18" charset="0"/>
              </a:rPr>
              <a:t>(Transparência Internacional)</a:t>
            </a:r>
          </a:p>
          <a:p>
            <a:endParaRPr lang="pt-BR" sz="1270" dirty="0"/>
          </a:p>
        </p:txBody>
      </p:sp>
    </p:spTree>
    <p:extLst>
      <p:ext uri="{BB962C8B-B14F-4D97-AF65-F5344CB8AC3E}">
        <p14:creationId xmlns:p14="http://schemas.microsoft.com/office/powerpoint/2010/main" val="957339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5">
            <a:extLst>
              <a:ext uri="{FF2B5EF4-FFF2-40B4-BE49-F238E27FC236}">
                <a16:creationId xmlns:a16="http://schemas.microsoft.com/office/drawing/2014/main" id="{33597005-6EF4-4EC5-9FBC-5E9B838A19E7}"/>
              </a:ext>
            </a:extLst>
          </p:cNvPr>
          <p:cNvPicPr/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3215755" y="928493"/>
            <a:ext cx="5286853" cy="4816375"/>
          </a:xfrm>
          <a:prstGeom prst="rect">
            <a:avLst/>
          </a:prstGeom>
        </p:spPr>
      </p:pic>
      <p:sp>
        <p:nvSpPr>
          <p:cNvPr id="5" name="Seta: para Baixo 4">
            <a:extLst>
              <a:ext uri="{FF2B5EF4-FFF2-40B4-BE49-F238E27FC236}">
                <a16:creationId xmlns:a16="http://schemas.microsoft.com/office/drawing/2014/main" id="{7DC64BEC-06E5-4334-B27D-074863377504}"/>
              </a:ext>
            </a:extLst>
          </p:cNvPr>
          <p:cNvSpPr/>
          <p:nvPr/>
        </p:nvSpPr>
        <p:spPr>
          <a:xfrm rot="3444982">
            <a:off x="8195760" y="3431340"/>
            <a:ext cx="613696" cy="710301"/>
          </a:xfrm>
          <a:prstGeom prst="down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33"/>
          </a:p>
        </p:txBody>
      </p:sp>
    </p:spTree>
    <p:extLst>
      <p:ext uri="{BB962C8B-B14F-4D97-AF65-F5344CB8AC3E}">
        <p14:creationId xmlns:p14="http://schemas.microsoft.com/office/powerpoint/2010/main" val="18531174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ítulo 6"/>
          <p:cNvSpPr>
            <a:spLocks noGrp="1"/>
          </p:cNvSpPr>
          <p:nvPr>
            <p:ph type="subTitle"/>
          </p:nvPr>
        </p:nvSpPr>
        <p:spPr>
          <a:xfrm>
            <a:off x="2055936" y="1201694"/>
            <a:ext cx="8164638" cy="489878"/>
          </a:xfrm>
        </p:spPr>
        <p:txBody>
          <a:bodyPr wrap="square" anchor="ctr"/>
          <a:lstStyle/>
          <a:p>
            <a:pPr marL="0" indent="0" algn="ctr">
              <a:buNone/>
            </a:pPr>
            <a:r>
              <a:rPr lang="pt-BR" b="1" dirty="0">
                <a:latin typeface="Calibri" panose="020F0502020204030204" pitchFamily="34" charset="0"/>
              </a:rPr>
              <a:t>Benefícios de Integridade</a:t>
            </a:r>
            <a:endParaRPr lang="pt-BR" dirty="0">
              <a:latin typeface="Calibri" panose="020F0502020204030204" pitchFamily="34" charset="0"/>
            </a:endParaRPr>
          </a:p>
        </p:txBody>
      </p:sp>
      <p:grpSp>
        <p:nvGrpSpPr>
          <p:cNvPr id="13" name="Group 12"/>
          <p:cNvGrpSpPr>
            <a:grpSpLocks noChangeAspect="1"/>
          </p:cNvGrpSpPr>
          <p:nvPr/>
        </p:nvGrpSpPr>
        <p:grpSpPr bwMode="auto">
          <a:xfrm>
            <a:off x="6120971" y="4315461"/>
            <a:ext cx="4283010" cy="1362383"/>
            <a:chOff x="2707" y="1798"/>
            <a:chExt cx="2974" cy="946"/>
          </a:xfrm>
        </p:grpSpPr>
        <p:sp>
          <p:nvSpPr>
            <p:cNvPr id="14" name="AutoShape 11"/>
            <p:cNvSpPr>
              <a:spLocks noChangeAspect="1" noChangeArrowheads="1" noTextEdit="1"/>
            </p:cNvSpPr>
            <p:nvPr/>
          </p:nvSpPr>
          <p:spPr bwMode="auto">
            <a:xfrm>
              <a:off x="2707" y="1798"/>
              <a:ext cx="2974" cy="9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pt-BR" sz="1633"/>
            </a:p>
          </p:txBody>
        </p:sp>
        <p:pic>
          <p:nvPicPr>
            <p:cNvPr id="1037" name="Picture 1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07" y="1798"/>
              <a:ext cx="2982" cy="9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5" name="Group 16"/>
          <p:cNvGrpSpPr>
            <a:grpSpLocks noChangeAspect="1"/>
          </p:cNvGrpSpPr>
          <p:nvPr/>
        </p:nvGrpSpPr>
        <p:grpSpPr bwMode="auto">
          <a:xfrm>
            <a:off x="2068340" y="1886688"/>
            <a:ext cx="4283010" cy="1395507"/>
            <a:chOff x="650" y="1290"/>
            <a:chExt cx="2974" cy="969"/>
          </a:xfrm>
        </p:grpSpPr>
        <p:sp>
          <p:nvSpPr>
            <p:cNvPr id="16" name="AutoShape 15"/>
            <p:cNvSpPr>
              <a:spLocks noChangeAspect="1" noChangeArrowheads="1" noTextEdit="1"/>
            </p:cNvSpPr>
            <p:nvPr/>
          </p:nvSpPr>
          <p:spPr bwMode="auto">
            <a:xfrm>
              <a:off x="650" y="1290"/>
              <a:ext cx="2974" cy="9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pt-BR" sz="1633"/>
            </a:p>
          </p:txBody>
        </p:sp>
        <p:pic>
          <p:nvPicPr>
            <p:cNvPr id="1041" name="Picture 1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0" y="1290"/>
              <a:ext cx="2982" cy="9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9" name="Imagem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7128" y="3780003"/>
            <a:ext cx="4696953" cy="1315486"/>
          </a:xfrm>
          <a:prstGeom prst="rect">
            <a:avLst/>
          </a:prstGeom>
        </p:spPr>
      </p:pic>
      <p:grpSp>
        <p:nvGrpSpPr>
          <p:cNvPr id="11" name="Group 8"/>
          <p:cNvGrpSpPr>
            <a:grpSpLocks noChangeAspect="1"/>
          </p:cNvGrpSpPr>
          <p:nvPr/>
        </p:nvGrpSpPr>
        <p:grpSpPr bwMode="auto">
          <a:xfrm>
            <a:off x="1768787" y="5543142"/>
            <a:ext cx="4882113" cy="1314858"/>
            <a:chOff x="442" y="2502"/>
            <a:chExt cx="3390" cy="913"/>
          </a:xfrm>
        </p:grpSpPr>
        <p:sp>
          <p:nvSpPr>
            <p:cNvPr id="12" name="AutoShape 7"/>
            <p:cNvSpPr>
              <a:spLocks noChangeAspect="1" noChangeArrowheads="1" noTextEdit="1"/>
            </p:cNvSpPr>
            <p:nvPr/>
          </p:nvSpPr>
          <p:spPr bwMode="auto">
            <a:xfrm>
              <a:off x="442" y="2502"/>
              <a:ext cx="3390" cy="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pt-BR" sz="1633"/>
            </a:p>
          </p:txBody>
        </p:sp>
        <p:pic>
          <p:nvPicPr>
            <p:cNvPr id="1033" name="Picture 9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2" y="2502"/>
              <a:ext cx="3398" cy="9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7" name="Group 20"/>
          <p:cNvGrpSpPr>
            <a:grpSpLocks noChangeAspect="1"/>
          </p:cNvGrpSpPr>
          <p:nvPr/>
        </p:nvGrpSpPr>
        <p:grpSpPr bwMode="auto">
          <a:xfrm>
            <a:off x="5893650" y="2502882"/>
            <a:ext cx="4236925" cy="1396947"/>
            <a:chOff x="2574" y="2986"/>
            <a:chExt cx="2942" cy="970"/>
          </a:xfrm>
        </p:grpSpPr>
        <p:sp>
          <p:nvSpPr>
            <p:cNvPr id="18" name="AutoShape 19"/>
            <p:cNvSpPr>
              <a:spLocks noChangeAspect="1" noChangeArrowheads="1" noTextEdit="1"/>
            </p:cNvSpPr>
            <p:nvPr/>
          </p:nvSpPr>
          <p:spPr bwMode="auto">
            <a:xfrm>
              <a:off x="2574" y="2986"/>
              <a:ext cx="2942" cy="9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2953" tIns="41476" rIns="82953" bIns="41476" numCol="1" anchor="t" anchorCtr="0" compatLnSpc="1">
              <a:prstTxWarp prst="textNoShape">
                <a:avLst/>
              </a:prstTxWarp>
            </a:bodyPr>
            <a:lstStyle/>
            <a:p>
              <a:endParaRPr lang="pt-BR" sz="1633"/>
            </a:p>
          </p:txBody>
        </p:sp>
        <p:pic>
          <p:nvPicPr>
            <p:cNvPr id="1045" name="Picture 21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74" y="2986"/>
              <a:ext cx="2950" cy="9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1047299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/>
          <p:cNvSpPr/>
          <p:nvPr/>
        </p:nvSpPr>
        <p:spPr>
          <a:xfrm>
            <a:off x="5270654" y="2098195"/>
            <a:ext cx="5213289" cy="4280659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marL="518465" indent="-518465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pt-BR" sz="2268" dirty="0">
                <a:solidFill>
                  <a:srgbClr val="002042"/>
                </a:solidFill>
                <a:latin typeface="Gadugi" panose="020B0502040204020203" pitchFamily="34" charset="0"/>
              </a:rPr>
              <a:t>Disseminação de uma </a:t>
            </a:r>
            <a:r>
              <a:rPr lang="pt-BR" sz="2268" b="1" dirty="0">
                <a:solidFill>
                  <a:schemeClr val="accent1">
                    <a:lumMod val="75000"/>
                  </a:schemeClr>
                </a:solidFill>
                <a:latin typeface="Gadugi" panose="020B0502040204020203" pitchFamily="34" charset="0"/>
              </a:rPr>
              <a:t>cultura</a:t>
            </a:r>
            <a:r>
              <a:rPr lang="pt-BR" sz="2268" dirty="0">
                <a:solidFill>
                  <a:srgbClr val="002042"/>
                </a:solidFill>
                <a:latin typeface="Gadugi" panose="020B0502040204020203" pitchFamily="34" charset="0"/>
              </a:rPr>
              <a:t> de integridade dentro da organização, por meio de treinamentos e campanhas.</a:t>
            </a:r>
          </a:p>
          <a:p>
            <a:pPr algn="just">
              <a:lnSpc>
                <a:spcPct val="120000"/>
              </a:lnSpc>
            </a:pPr>
            <a:endParaRPr lang="pt-BR" sz="2268" dirty="0">
              <a:solidFill>
                <a:srgbClr val="002042"/>
              </a:solidFill>
              <a:latin typeface="Gadugi" panose="020B0502040204020203" pitchFamily="34" charset="0"/>
            </a:endParaRPr>
          </a:p>
          <a:p>
            <a:pPr marL="518465" indent="-518465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pt-BR" sz="2268" dirty="0">
                <a:solidFill>
                  <a:srgbClr val="002042"/>
                </a:solidFill>
                <a:latin typeface="Gadugi" panose="020B0502040204020203" pitchFamily="34" charset="0"/>
              </a:rPr>
              <a:t>Estruturação de um sistema de </a:t>
            </a:r>
            <a:r>
              <a:rPr lang="pt-BR" sz="2268" b="1" dirty="0">
                <a:solidFill>
                  <a:schemeClr val="accent1">
                    <a:lumMod val="75000"/>
                  </a:schemeClr>
                </a:solidFill>
                <a:latin typeface="Gadugi" panose="020B0502040204020203" pitchFamily="34" charset="0"/>
              </a:rPr>
              <a:t>gestão da integridade </a:t>
            </a:r>
            <a:r>
              <a:rPr lang="pt-BR" sz="2268" dirty="0">
                <a:solidFill>
                  <a:srgbClr val="002042"/>
                </a:solidFill>
                <a:latin typeface="Gadugi" panose="020B0502040204020203" pitchFamily="34" charset="0"/>
              </a:rPr>
              <a:t>com diretrizes e requisitos de comportamento, inclusive para a alta direção.</a:t>
            </a:r>
          </a:p>
        </p:txBody>
      </p:sp>
      <p:grpSp>
        <p:nvGrpSpPr>
          <p:cNvPr id="14" name="Agrupar 13">
            <a:extLst>
              <a:ext uri="{FF2B5EF4-FFF2-40B4-BE49-F238E27FC236}">
                <a16:creationId xmlns:a16="http://schemas.microsoft.com/office/drawing/2014/main" id="{CEF6A918-16F4-4D2C-A2E5-88BAB0EBF51D}"/>
              </a:ext>
            </a:extLst>
          </p:cNvPr>
          <p:cNvGrpSpPr/>
          <p:nvPr/>
        </p:nvGrpSpPr>
        <p:grpSpPr>
          <a:xfrm>
            <a:off x="1221910" y="2665240"/>
            <a:ext cx="3446578" cy="3146568"/>
            <a:chOff x="5764914" y="3109005"/>
            <a:chExt cx="3915874" cy="3563816"/>
          </a:xfrm>
          <a:solidFill>
            <a:schemeClr val="accent1">
              <a:lumMod val="75000"/>
            </a:schemeClr>
          </a:solidFill>
        </p:grpSpPr>
        <p:sp>
          <p:nvSpPr>
            <p:cNvPr id="15" name="Elipse 14">
              <a:extLst>
                <a:ext uri="{FF2B5EF4-FFF2-40B4-BE49-F238E27FC236}">
                  <a16:creationId xmlns:a16="http://schemas.microsoft.com/office/drawing/2014/main" id="{A1248242-7576-4AAE-BDA6-2F8B7C848848}"/>
                </a:ext>
              </a:extLst>
            </p:cNvPr>
            <p:cNvSpPr/>
            <p:nvPr/>
          </p:nvSpPr>
          <p:spPr>
            <a:xfrm>
              <a:off x="5841297" y="3109005"/>
              <a:ext cx="3763108" cy="356381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633"/>
            </a:p>
          </p:txBody>
        </p:sp>
        <p:sp>
          <p:nvSpPr>
            <p:cNvPr id="16" name="CaixaDeTexto 15">
              <a:extLst>
                <a:ext uri="{FF2B5EF4-FFF2-40B4-BE49-F238E27FC236}">
                  <a16:creationId xmlns:a16="http://schemas.microsoft.com/office/drawing/2014/main" id="{442BBDF2-650A-4DD7-B8D4-6FF7CC4962FD}"/>
                </a:ext>
              </a:extLst>
            </p:cNvPr>
            <p:cNvSpPr txBox="1"/>
            <p:nvPr/>
          </p:nvSpPr>
          <p:spPr>
            <a:xfrm>
              <a:off x="5764914" y="4068706"/>
              <a:ext cx="3915874" cy="1654274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3629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erlin Sans FB Demi" panose="020E0802020502020306" pitchFamily="34" charset="0"/>
                  <a:cs typeface="Miriam" panose="020B0502050101010101" pitchFamily="34" charset="-79"/>
                </a:rPr>
                <a:t>Cultura de Integridade</a:t>
              </a:r>
            </a:p>
            <a:p>
              <a:endParaRPr lang="pt-BR" sz="1633"/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826C48B6-FEAA-4A08-946C-F1AD873B744B}"/>
              </a:ext>
            </a:extLst>
          </p:cNvPr>
          <p:cNvSpPr/>
          <p:nvPr/>
        </p:nvSpPr>
        <p:spPr>
          <a:xfrm>
            <a:off x="464155" y="1109601"/>
            <a:ext cx="9248045" cy="846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4899" dirty="0">
                <a:solidFill>
                  <a:schemeClr val="accent1">
                    <a:lumMod val="75000"/>
                  </a:schemeClr>
                </a:solidFill>
                <a:latin typeface="Britannic Bold" panose="020B0903060703020204" pitchFamily="34" charset="0"/>
              </a:rPr>
              <a:t>Como concretizar a integridade?</a:t>
            </a:r>
          </a:p>
        </p:txBody>
      </p:sp>
    </p:spTree>
    <p:extLst>
      <p:ext uri="{BB962C8B-B14F-4D97-AF65-F5344CB8AC3E}">
        <p14:creationId xmlns:p14="http://schemas.microsoft.com/office/powerpoint/2010/main" val="2143665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39923247-7035-43C7-8FBF-439C76B510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457" y="915714"/>
            <a:ext cx="9915525" cy="556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40241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7">
            <a:extLst>
              <a:ext uri="{FF2B5EF4-FFF2-40B4-BE49-F238E27FC236}">
                <a16:creationId xmlns:a16="http://schemas.microsoft.com/office/drawing/2014/main" id="{4351DFE5-F63D-4BE0-BDA9-E3EB88F01A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5601" y="0"/>
            <a:ext cx="11480494" cy="2753936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" name="Picture 9">
            <a:extLst>
              <a:ext uri="{FF2B5EF4-FFF2-40B4-BE49-F238E27FC236}">
                <a16:creationId xmlns:a16="http://schemas.microsoft.com/office/drawing/2014/main" id="{3AA16612-ACD2-4A16-8F2B-4514FD6BF2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ítulo 2">
            <a:extLst>
              <a:ext uri="{FF2B5EF4-FFF2-40B4-BE49-F238E27FC236}">
                <a16:creationId xmlns:a16="http://schemas.microsoft.com/office/drawing/2014/main" id="{8C1F1D9A-ADFA-4252-B105-E480B6CAF7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9226" y="826680"/>
            <a:ext cx="9833548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4000" dirty="0">
                <a:solidFill>
                  <a:srgbClr val="FFFFFF"/>
                </a:solidFill>
              </a:rPr>
              <a:t>Marco </a:t>
            </a:r>
            <a:r>
              <a:rPr lang="en-US" sz="4000" dirty="0" err="1">
                <a:solidFill>
                  <a:srgbClr val="FFFFFF"/>
                </a:solidFill>
              </a:rPr>
              <a:t>Regulatório</a:t>
            </a:r>
            <a:endParaRPr lang="en-US" sz="40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1179226" y="2541177"/>
            <a:ext cx="9833548" cy="269397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457200" lvl="0" indent="-228600">
              <a:lnSpc>
                <a:spcPct val="90000"/>
              </a:lnSpc>
              <a:spcAft>
                <a:spcPts val="600"/>
              </a:spcAft>
              <a:buSzTx/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0000"/>
                </a:solidFill>
              </a:rPr>
              <a:t>Lei </a:t>
            </a:r>
            <a:r>
              <a:rPr lang="en-US" sz="2800" dirty="0" err="1">
                <a:solidFill>
                  <a:srgbClr val="000000"/>
                </a:solidFill>
              </a:rPr>
              <a:t>Anticorrupção</a:t>
            </a:r>
            <a:r>
              <a:rPr lang="en-US" sz="2800" dirty="0">
                <a:solidFill>
                  <a:srgbClr val="000000"/>
                </a:solidFill>
              </a:rPr>
              <a:t> </a:t>
            </a:r>
            <a:r>
              <a:rPr lang="en-US" sz="2800" dirty="0" err="1">
                <a:solidFill>
                  <a:srgbClr val="000000"/>
                </a:solidFill>
              </a:rPr>
              <a:t>Brasileira</a:t>
            </a:r>
            <a:r>
              <a:rPr lang="en-US" sz="2800" dirty="0">
                <a:solidFill>
                  <a:srgbClr val="000000"/>
                </a:solidFill>
              </a:rPr>
              <a:t> – 12.846/2013</a:t>
            </a:r>
          </a:p>
          <a:p>
            <a:pPr marL="457200" lvl="0" indent="-228600">
              <a:lnSpc>
                <a:spcPct val="90000"/>
              </a:lnSpc>
              <a:spcAft>
                <a:spcPts val="600"/>
              </a:spcAft>
              <a:buSzTx/>
              <a:buFont typeface="Arial" panose="020B0604020202020204" pitchFamily="34" charset="0"/>
              <a:buChar char="•"/>
            </a:pPr>
            <a:endParaRPr lang="en-US" sz="2800" dirty="0">
              <a:solidFill>
                <a:srgbClr val="000000"/>
              </a:solidFill>
            </a:endParaRPr>
          </a:p>
          <a:p>
            <a:pPr marL="4572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 err="1">
                <a:solidFill>
                  <a:srgbClr val="000000"/>
                </a:solidFill>
              </a:rPr>
              <a:t>Estatuto</a:t>
            </a:r>
            <a:r>
              <a:rPr lang="en-US" sz="2800" dirty="0">
                <a:solidFill>
                  <a:srgbClr val="000000"/>
                </a:solidFill>
              </a:rPr>
              <a:t> das </a:t>
            </a:r>
            <a:r>
              <a:rPr lang="en-US" sz="2800" dirty="0" err="1">
                <a:solidFill>
                  <a:srgbClr val="000000"/>
                </a:solidFill>
              </a:rPr>
              <a:t>Estatais</a:t>
            </a:r>
            <a:r>
              <a:rPr lang="en-US" sz="2800" dirty="0">
                <a:solidFill>
                  <a:srgbClr val="000000"/>
                </a:solidFill>
              </a:rPr>
              <a:t> - 13.303/2016</a:t>
            </a:r>
          </a:p>
          <a:p>
            <a:pPr marL="4572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800" dirty="0">
              <a:solidFill>
                <a:srgbClr val="000000"/>
              </a:solidFill>
            </a:endParaRPr>
          </a:p>
          <a:p>
            <a:pPr marL="4572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0000"/>
                </a:solidFill>
              </a:rPr>
              <a:t>IN </a:t>
            </a:r>
            <a:r>
              <a:rPr lang="en-US" sz="2800" dirty="0" err="1">
                <a:solidFill>
                  <a:srgbClr val="000000"/>
                </a:solidFill>
              </a:rPr>
              <a:t>conjunta</a:t>
            </a:r>
            <a:r>
              <a:rPr lang="en-US" sz="2800" dirty="0">
                <a:solidFill>
                  <a:srgbClr val="000000"/>
                </a:solidFill>
              </a:rPr>
              <a:t> MP/CGU nº 01/2016</a:t>
            </a:r>
          </a:p>
          <a:p>
            <a:pPr marL="4572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800" dirty="0">
              <a:solidFill>
                <a:srgbClr val="000000"/>
              </a:solidFill>
            </a:endParaRPr>
          </a:p>
          <a:p>
            <a:pPr marL="4572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 err="1">
                <a:solidFill>
                  <a:srgbClr val="000000"/>
                </a:solidFill>
              </a:rPr>
              <a:t>Decreto</a:t>
            </a:r>
            <a:r>
              <a:rPr lang="en-US" sz="2800" dirty="0">
                <a:solidFill>
                  <a:srgbClr val="000000"/>
                </a:solidFill>
              </a:rPr>
              <a:t> de </a:t>
            </a:r>
            <a:r>
              <a:rPr lang="en-US" sz="2800" dirty="0" err="1">
                <a:solidFill>
                  <a:srgbClr val="000000"/>
                </a:solidFill>
              </a:rPr>
              <a:t>Governança</a:t>
            </a:r>
            <a:r>
              <a:rPr lang="en-US" sz="2800" dirty="0">
                <a:solidFill>
                  <a:srgbClr val="000000"/>
                </a:solidFill>
              </a:rPr>
              <a:t> – 9.203/2017</a:t>
            </a:r>
          </a:p>
          <a:p>
            <a:pPr marL="4572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800" dirty="0">
              <a:solidFill>
                <a:srgbClr val="000000"/>
              </a:solidFill>
            </a:endParaRPr>
          </a:p>
          <a:p>
            <a:pPr marL="4572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 err="1">
                <a:solidFill>
                  <a:srgbClr val="000000"/>
                </a:solidFill>
              </a:rPr>
              <a:t>Portarias</a:t>
            </a:r>
            <a:r>
              <a:rPr lang="en-US" sz="2800" dirty="0">
                <a:solidFill>
                  <a:srgbClr val="000000"/>
                </a:solidFill>
              </a:rPr>
              <a:t> CGU nº 1.089/2018 e nº 57/2019 </a:t>
            </a:r>
          </a:p>
          <a:p>
            <a:pPr marL="4572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800" dirty="0">
              <a:solidFill>
                <a:srgbClr val="000000"/>
              </a:solidFill>
            </a:endParaRPr>
          </a:p>
          <a:p>
            <a:pPr marL="457200" lvl="0" indent="-228600">
              <a:lnSpc>
                <a:spcPct val="90000"/>
              </a:lnSpc>
              <a:spcAft>
                <a:spcPts val="600"/>
              </a:spcAft>
              <a:buSzTx/>
              <a:buFont typeface="Arial" panose="020B0604020202020204" pitchFamily="34" charset="0"/>
              <a:buChar char="•"/>
            </a:pPr>
            <a:endParaRPr lang="en-US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01259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1"/>
          <p:cNvSpPr>
            <a:spLocks noGrp="1"/>
          </p:cNvSpPr>
          <p:nvPr>
            <p:ph type="subTitle"/>
          </p:nvPr>
        </p:nvSpPr>
        <p:spPr>
          <a:xfrm>
            <a:off x="1786792" y="2626836"/>
            <a:ext cx="4731173" cy="3967551"/>
          </a:xfrm>
        </p:spPr>
        <p:txBody>
          <a:bodyPr/>
          <a:lstStyle/>
          <a:p>
            <a:pPr marL="0" indent="0" algn="just">
              <a:buNone/>
            </a:pPr>
            <a:r>
              <a:rPr lang="pt-BR" sz="3266" dirty="0">
                <a:solidFill>
                  <a:schemeClr val="tx2">
                    <a:lumMod val="50000"/>
                  </a:schemeClr>
                </a:solidFill>
                <a:latin typeface="Calisto MT" panose="02040603050505030304" pitchFamily="18" charset="0"/>
              </a:rPr>
              <a:t>Art. 19. </a:t>
            </a:r>
            <a:r>
              <a:rPr lang="pt-BR" dirty="0">
                <a:solidFill>
                  <a:schemeClr val="tx2">
                    <a:lumMod val="50000"/>
                  </a:schemeClr>
                </a:solidFill>
                <a:latin typeface="Calisto MT" panose="02040603050505030304" pitchFamily="18" charset="0"/>
              </a:rPr>
              <a:t> Os órgãos e as entidades da administração direta, </a:t>
            </a:r>
          </a:p>
          <a:p>
            <a:pPr marL="0" indent="0" algn="just">
              <a:buNone/>
            </a:pPr>
            <a:r>
              <a:rPr lang="pt-BR" dirty="0">
                <a:solidFill>
                  <a:schemeClr val="tx2">
                    <a:lumMod val="50000"/>
                  </a:schemeClr>
                </a:solidFill>
                <a:latin typeface="Calisto MT" panose="02040603050505030304" pitchFamily="18" charset="0"/>
              </a:rPr>
              <a:t>autárquica e fundacional instituirão programa de integridade, </a:t>
            </a:r>
          </a:p>
          <a:p>
            <a:pPr marL="0" indent="0" algn="just">
              <a:buNone/>
            </a:pPr>
            <a:r>
              <a:rPr lang="pt-BR" dirty="0">
                <a:solidFill>
                  <a:schemeClr val="tx2">
                    <a:lumMod val="50000"/>
                  </a:schemeClr>
                </a:solidFill>
                <a:latin typeface="Calisto MT" panose="02040603050505030304" pitchFamily="18" charset="0"/>
              </a:rPr>
              <a:t>com o objetivo de promover a adoção de medidas e ações </a:t>
            </a:r>
          </a:p>
          <a:p>
            <a:pPr marL="0" indent="0" algn="just">
              <a:buNone/>
            </a:pPr>
            <a:r>
              <a:rPr lang="pt-BR" dirty="0">
                <a:solidFill>
                  <a:schemeClr val="tx2">
                    <a:lumMod val="50000"/>
                  </a:schemeClr>
                </a:solidFill>
                <a:latin typeface="Calisto MT" panose="02040603050505030304" pitchFamily="18" charset="0"/>
              </a:rPr>
              <a:t>institucionais destinadas </a:t>
            </a:r>
            <a:r>
              <a:rPr lang="pt-BR" dirty="0">
                <a:solidFill>
                  <a:schemeClr val="accent2">
                    <a:lumMod val="75000"/>
                  </a:schemeClr>
                </a:solidFill>
                <a:latin typeface="Calisto MT" panose="02040603050505030304" pitchFamily="18" charset="0"/>
              </a:rPr>
              <a:t>à prevenção, à detecção, à punição e à</a:t>
            </a:r>
          </a:p>
          <a:p>
            <a:pPr marL="0" indent="0" algn="just">
              <a:buNone/>
            </a:pPr>
            <a:r>
              <a:rPr lang="pt-BR" dirty="0">
                <a:solidFill>
                  <a:schemeClr val="accent2">
                    <a:lumMod val="75000"/>
                  </a:schemeClr>
                </a:solidFill>
                <a:latin typeface="Calisto MT" panose="02040603050505030304" pitchFamily="18" charset="0"/>
              </a:rPr>
              <a:t> remediação de fraudes e atos de corrupção</a:t>
            </a:r>
            <a:r>
              <a:rPr lang="pt-BR" dirty="0">
                <a:solidFill>
                  <a:schemeClr val="tx2">
                    <a:lumMod val="50000"/>
                  </a:schemeClr>
                </a:solidFill>
                <a:latin typeface="Calisto MT" panose="02040603050505030304" pitchFamily="18" charset="0"/>
              </a:rPr>
              <a:t>, estruturado nos </a:t>
            </a:r>
          </a:p>
          <a:p>
            <a:pPr marL="0" indent="0" algn="just">
              <a:buNone/>
            </a:pPr>
            <a:r>
              <a:rPr lang="pt-BR" dirty="0">
                <a:solidFill>
                  <a:schemeClr val="tx2">
                    <a:lumMod val="50000"/>
                  </a:schemeClr>
                </a:solidFill>
                <a:latin typeface="Calisto MT" panose="02040603050505030304" pitchFamily="18" charset="0"/>
              </a:rPr>
              <a:t>seguintes </a:t>
            </a:r>
            <a:r>
              <a:rPr lang="pt-BR" dirty="0">
                <a:solidFill>
                  <a:schemeClr val="accent2">
                    <a:lumMod val="75000"/>
                  </a:schemeClr>
                </a:solidFill>
                <a:latin typeface="Calisto MT" panose="02040603050505030304" pitchFamily="18" charset="0"/>
              </a:rPr>
              <a:t>eixos</a:t>
            </a:r>
            <a:r>
              <a:rPr lang="pt-BR" dirty="0">
                <a:solidFill>
                  <a:schemeClr val="tx2">
                    <a:lumMod val="50000"/>
                  </a:schemeClr>
                </a:solidFill>
                <a:latin typeface="Calisto MT" panose="02040603050505030304" pitchFamily="18" charset="0"/>
              </a:rPr>
              <a:t>: </a:t>
            </a:r>
          </a:p>
          <a:p>
            <a:pPr algn="just"/>
            <a:endParaRPr lang="pt-BR" sz="2177" dirty="0">
              <a:latin typeface="Calisto MT" panose="02040603050505030304" pitchFamily="18" charset="0"/>
            </a:endParaRPr>
          </a:p>
          <a:p>
            <a:pPr algn="just"/>
            <a:endParaRPr lang="pt-BR" sz="2177" dirty="0"/>
          </a:p>
        </p:txBody>
      </p:sp>
      <p:sp>
        <p:nvSpPr>
          <p:cNvPr id="3" name="CaixaDeTexto 4">
            <a:extLst>
              <a:ext uri="{FF2B5EF4-FFF2-40B4-BE49-F238E27FC236}">
                <a16:creationId xmlns:a16="http://schemas.microsoft.com/office/drawing/2014/main" id="{0F0E0ADD-2F06-4FE0-9F14-0C00F20C5282}"/>
              </a:ext>
            </a:extLst>
          </p:cNvPr>
          <p:cNvSpPr txBox="1"/>
          <p:nvPr/>
        </p:nvSpPr>
        <p:spPr>
          <a:xfrm>
            <a:off x="0" y="1326870"/>
            <a:ext cx="6595855" cy="650819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pt-BR" sz="3629" dirty="0">
                <a:solidFill>
                  <a:schemeClr val="bg1"/>
                </a:solidFill>
                <a:latin typeface="Calisto MT" panose="02040603050505030304" pitchFamily="18" charset="0"/>
              </a:rPr>
              <a:t>Decreto nº 9.203/2017</a:t>
            </a:r>
          </a:p>
        </p:txBody>
      </p:sp>
    </p:spTree>
    <p:extLst>
      <p:ext uri="{BB962C8B-B14F-4D97-AF65-F5344CB8AC3E}">
        <p14:creationId xmlns:p14="http://schemas.microsoft.com/office/powerpoint/2010/main" val="610105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0</TotalTime>
  <Words>395</Words>
  <Application>Microsoft Office PowerPoint</Application>
  <PresentationFormat>Widescreen</PresentationFormat>
  <Paragraphs>74</Paragraphs>
  <Slides>14</Slides>
  <Notes>7</Notes>
  <HiddenSlides>0</HiddenSlides>
  <MMClips>1</MMClips>
  <ScaleCrop>false</ScaleCrop>
  <HeadingPairs>
    <vt:vector size="6" baseType="variant">
      <vt:variant>
        <vt:lpstr>Fontes usadas</vt:lpstr>
      </vt:variant>
      <vt:variant>
        <vt:i4>15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14</vt:i4>
      </vt:variant>
    </vt:vector>
  </HeadingPairs>
  <TitlesOfParts>
    <vt:vector size="30" baseType="lpstr">
      <vt:lpstr>Arial</vt:lpstr>
      <vt:lpstr>Berlin Sans FB Demi</vt:lpstr>
      <vt:lpstr>Bookman Old Style</vt:lpstr>
      <vt:lpstr>Britannic Bold</vt:lpstr>
      <vt:lpstr>Calibri</vt:lpstr>
      <vt:lpstr>Calibri Light</vt:lpstr>
      <vt:lpstr>Calisto MT</vt:lpstr>
      <vt:lpstr>Eras Demi ITC</vt:lpstr>
      <vt:lpstr>Gadugi</vt:lpstr>
      <vt:lpstr>Leelawadee</vt:lpstr>
      <vt:lpstr>Miriam</vt:lpstr>
      <vt:lpstr>Segoe UI</vt:lpstr>
      <vt:lpstr>Segoe UI Black</vt:lpstr>
      <vt:lpstr>Tahoma</vt:lpstr>
      <vt:lpstr>Times New Roman</vt:lpstr>
      <vt:lpstr>Tema do Office</vt:lpstr>
      <vt:lpstr>Vídeo premiado – ‘1 minuto contra corrupção’ Rafaela Vitória Melo Trigueiro (Pará)</vt:lpstr>
      <vt:lpstr>Apresentação do PowerPoint</vt:lpstr>
      <vt:lpstr>Integridade</vt:lpstr>
      <vt:lpstr>Apresentação do PowerPoint</vt:lpstr>
      <vt:lpstr>Apresentação do PowerPoint</vt:lpstr>
      <vt:lpstr>Apresentação do PowerPoint</vt:lpstr>
      <vt:lpstr>Apresentação do PowerPoint</vt:lpstr>
      <vt:lpstr>Marco Regulatório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2020-02-04T13:28:53Z</dcterms:created>
  <dcterms:modified xsi:type="dcterms:W3CDTF">2020-02-06T19:21:22Z</dcterms:modified>
</cp:coreProperties>
</file>