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29"/>
  </p:notesMasterIdLst>
  <p:handoutMasterIdLst>
    <p:handoutMasterId r:id="rId30"/>
  </p:handoutMasterIdLst>
  <p:sldIdLst>
    <p:sldId id="369" r:id="rId4"/>
    <p:sldId id="331" r:id="rId5"/>
    <p:sldId id="332" r:id="rId6"/>
    <p:sldId id="380" r:id="rId7"/>
    <p:sldId id="379" r:id="rId8"/>
    <p:sldId id="382" r:id="rId9"/>
    <p:sldId id="383" r:id="rId10"/>
    <p:sldId id="391" r:id="rId11"/>
    <p:sldId id="381" r:id="rId12"/>
    <p:sldId id="384" r:id="rId13"/>
    <p:sldId id="385" r:id="rId14"/>
    <p:sldId id="346" r:id="rId15"/>
    <p:sldId id="348" r:id="rId16"/>
    <p:sldId id="386" r:id="rId17"/>
    <p:sldId id="387" r:id="rId18"/>
    <p:sldId id="388" r:id="rId19"/>
    <p:sldId id="389" r:id="rId20"/>
    <p:sldId id="359" r:id="rId21"/>
    <p:sldId id="356" r:id="rId22"/>
    <p:sldId id="365" r:id="rId23"/>
    <p:sldId id="373" r:id="rId24"/>
    <p:sldId id="338" r:id="rId25"/>
    <p:sldId id="390" r:id="rId26"/>
    <p:sldId id="372" r:id="rId27"/>
    <p:sldId id="328" r:id="rId28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97"/>
    <p:restoredTop sz="94674"/>
  </p:normalViewPr>
  <p:slideViewPr>
    <p:cSldViewPr snapToGrid="0">
      <p:cViewPr varScale="1">
        <p:scale>
          <a:sx n="111" d="100"/>
          <a:sy n="111" d="100"/>
        </p:scale>
        <p:origin x="248" y="32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700627-EAD0-4C52-8CD4-AD219EB2630F}" type="doc">
      <dgm:prSet loTypeId="urn:microsoft.com/office/officeart/2005/8/layout/list1" loCatId="list" qsTypeId="urn:microsoft.com/office/officeart/2005/8/quickstyle/simple2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248BEFDE-211A-440B-9858-81AA01010B93}">
      <dgm:prSet/>
      <dgm:spPr/>
      <dgm:t>
        <a:bodyPr/>
        <a:lstStyle/>
        <a:p>
          <a:r>
            <a:rPr lang="es-ES_tradnl" dirty="0"/>
            <a:t>SANÇÃO </a:t>
          </a:r>
          <a:endParaRPr lang="en-US" dirty="0"/>
        </a:p>
      </dgm:t>
    </dgm:pt>
    <dgm:pt modelId="{62EA7381-A135-4D69-A718-96F3CDA75E8C}" type="parTrans" cxnId="{7439D036-0A04-462E-91F9-801DA9352262}">
      <dgm:prSet/>
      <dgm:spPr/>
      <dgm:t>
        <a:bodyPr/>
        <a:lstStyle/>
        <a:p>
          <a:endParaRPr lang="en-US"/>
        </a:p>
      </dgm:t>
    </dgm:pt>
    <dgm:pt modelId="{E5D88977-3F06-43B7-8AA4-1B3E312F61C1}" type="sibTrans" cxnId="{7439D036-0A04-462E-91F9-801DA9352262}">
      <dgm:prSet/>
      <dgm:spPr/>
      <dgm:t>
        <a:bodyPr/>
        <a:lstStyle/>
        <a:p>
          <a:endParaRPr lang="en-US"/>
        </a:p>
      </dgm:t>
    </dgm:pt>
    <dgm:pt modelId="{035202CB-3761-4F6A-8494-6AF96DF8D9E6}">
      <dgm:prSet/>
      <dgm:spPr/>
      <dgm:t>
        <a:bodyPr/>
        <a:lstStyle/>
        <a:p>
          <a:r>
            <a:rPr lang="es-ES_tradnl"/>
            <a:t>RESSARCIMENTO</a:t>
          </a:r>
          <a:endParaRPr lang="en-US"/>
        </a:p>
      </dgm:t>
    </dgm:pt>
    <dgm:pt modelId="{05EF6033-0426-4E3C-B5CA-23F98F1524A1}" type="parTrans" cxnId="{D51711A4-578B-411A-88F5-F5CF1EA6047E}">
      <dgm:prSet/>
      <dgm:spPr/>
      <dgm:t>
        <a:bodyPr/>
        <a:lstStyle/>
        <a:p>
          <a:endParaRPr lang="en-US"/>
        </a:p>
      </dgm:t>
    </dgm:pt>
    <dgm:pt modelId="{74B75BF0-53A6-4C16-ABCC-33049DF45320}" type="sibTrans" cxnId="{D51711A4-578B-411A-88F5-F5CF1EA6047E}">
      <dgm:prSet/>
      <dgm:spPr/>
      <dgm:t>
        <a:bodyPr/>
        <a:lstStyle/>
        <a:p>
          <a:endParaRPr lang="en-US"/>
        </a:p>
      </dgm:t>
    </dgm:pt>
    <dgm:pt modelId="{E3DFDDBF-69F4-414D-9BC8-40DBE4F7A111}" type="pres">
      <dgm:prSet presAssocID="{45700627-EAD0-4C52-8CD4-AD219EB2630F}" presName="linear" presStyleCnt="0">
        <dgm:presLayoutVars>
          <dgm:dir/>
          <dgm:animLvl val="lvl"/>
          <dgm:resizeHandles val="exact"/>
        </dgm:presLayoutVars>
      </dgm:prSet>
      <dgm:spPr/>
    </dgm:pt>
    <dgm:pt modelId="{4BAAA845-A50F-004E-B8BE-00635D7D57A0}" type="pres">
      <dgm:prSet presAssocID="{248BEFDE-211A-440B-9858-81AA01010B93}" presName="parentLin" presStyleCnt="0"/>
      <dgm:spPr/>
    </dgm:pt>
    <dgm:pt modelId="{38B46118-76A9-1642-BCD8-3D85F8BE0DC3}" type="pres">
      <dgm:prSet presAssocID="{248BEFDE-211A-440B-9858-81AA01010B93}" presName="parentLeftMargin" presStyleLbl="node1" presStyleIdx="0" presStyleCnt="2"/>
      <dgm:spPr/>
    </dgm:pt>
    <dgm:pt modelId="{F2FC280B-1997-3841-A2DD-7C7C65E7C896}" type="pres">
      <dgm:prSet presAssocID="{248BEFDE-211A-440B-9858-81AA01010B9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A8C3F42-BBD1-1249-8AF1-F349DA910405}" type="pres">
      <dgm:prSet presAssocID="{248BEFDE-211A-440B-9858-81AA01010B93}" presName="negativeSpace" presStyleCnt="0"/>
      <dgm:spPr/>
    </dgm:pt>
    <dgm:pt modelId="{725767D9-42C6-3D4E-984B-5663660F2B1C}" type="pres">
      <dgm:prSet presAssocID="{248BEFDE-211A-440B-9858-81AA01010B93}" presName="childText" presStyleLbl="conFgAcc1" presStyleIdx="0" presStyleCnt="2">
        <dgm:presLayoutVars>
          <dgm:bulletEnabled val="1"/>
        </dgm:presLayoutVars>
      </dgm:prSet>
      <dgm:spPr/>
    </dgm:pt>
    <dgm:pt modelId="{CB0CF3AF-8FC1-7347-9EC1-406DB856B17A}" type="pres">
      <dgm:prSet presAssocID="{E5D88977-3F06-43B7-8AA4-1B3E312F61C1}" presName="spaceBetweenRectangles" presStyleCnt="0"/>
      <dgm:spPr/>
    </dgm:pt>
    <dgm:pt modelId="{9454D6B3-548B-7540-A6CE-4B631589C091}" type="pres">
      <dgm:prSet presAssocID="{035202CB-3761-4F6A-8494-6AF96DF8D9E6}" presName="parentLin" presStyleCnt="0"/>
      <dgm:spPr/>
    </dgm:pt>
    <dgm:pt modelId="{44892B31-2887-5844-A278-D1815EE6CCE5}" type="pres">
      <dgm:prSet presAssocID="{035202CB-3761-4F6A-8494-6AF96DF8D9E6}" presName="parentLeftMargin" presStyleLbl="node1" presStyleIdx="0" presStyleCnt="2"/>
      <dgm:spPr/>
    </dgm:pt>
    <dgm:pt modelId="{B0D807D7-C7AC-0D4B-88E9-AE02873A9DE6}" type="pres">
      <dgm:prSet presAssocID="{035202CB-3761-4F6A-8494-6AF96DF8D9E6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11203CD-7A94-9441-B89F-F5C06152164A}" type="pres">
      <dgm:prSet presAssocID="{035202CB-3761-4F6A-8494-6AF96DF8D9E6}" presName="negativeSpace" presStyleCnt="0"/>
      <dgm:spPr/>
    </dgm:pt>
    <dgm:pt modelId="{37779A14-B53A-B046-854C-AD61B22833F9}" type="pres">
      <dgm:prSet presAssocID="{035202CB-3761-4F6A-8494-6AF96DF8D9E6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439D036-0A04-462E-91F9-801DA9352262}" srcId="{45700627-EAD0-4C52-8CD4-AD219EB2630F}" destId="{248BEFDE-211A-440B-9858-81AA01010B93}" srcOrd="0" destOrd="0" parTransId="{62EA7381-A135-4D69-A718-96F3CDA75E8C}" sibTransId="{E5D88977-3F06-43B7-8AA4-1B3E312F61C1}"/>
    <dgm:cxn modelId="{BD98A43F-5040-5748-AF47-AE749458A156}" type="presOf" srcId="{248BEFDE-211A-440B-9858-81AA01010B93}" destId="{38B46118-76A9-1642-BCD8-3D85F8BE0DC3}" srcOrd="0" destOrd="0" presId="urn:microsoft.com/office/officeart/2005/8/layout/list1"/>
    <dgm:cxn modelId="{77A34851-D093-A24F-AAE2-E4B12E52D7AC}" type="presOf" srcId="{035202CB-3761-4F6A-8494-6AF96DF8D9E6}" destId="{B0D807D7-C7AC-0D4B-88E9-AE02873A9DE6}" srcOrd="1" destOrd="0" presId="urn:microsoft.com/office/officeart/2005/8/layout/list1"/>
    <dgm:cxn modelId="{BFC38C88-B793-5F4B-9C77-B1A19275FC84}" type="presOf" srcId="{035202CB-3761-4F6A-8494-6AF96DF8D9E6}" destId="{44892B31-2887-5844-A278-D1815EE6CCE5}" srcOrd="0" destOrd="0" presId="urn:microsoft.com/office/officeart/2005/8/layout/list1"/>
    <dgm:cxn modelId="{D51711A4-578B-411A-88F5-F5CF1EA6047E}" srcId="{45700627-EAD0-4C52-8CD4-AD219EB2630F}" destId="{035202CB-3761-4F6A-8494-6AF96DF8D9E6}" srcOrd="1" destOrd="0" parTransId="{05EF6033-0426-4E3C-B5CA-23F98F1524A1}" sibTransId="{74B75BF0-53A6-4C16-ABCC-33049DF45320}"/>
    <dgm:cxn modelId="{8ECC6AF3-0610-3C4F-B6E2-21A106D48FD2}" type="presOf" srcId="{248BEFDE-211A-440B-9858-81AA01010B93}" destId="{F2FC280B-1997-3841-A2DD-7C7C65E7C896}" srcOrd="1" destOrd="0" presId="urn:microsoft.com/office/officeart/2005/8/layout/list1"/>
    <dgm:cxn modelId="{3772CEFC-A4A7-9443-AEF1-58007F0FF4C9}" type="presOf" srcId="{45700627-EAD0-4C52-8CD4-AD219EB2630F}" destId="{E3DFDDBF-69F4-414D-9BC8-40DBE4F7A111}" srcOrd="0" destOrd="0" presId="urn:microsoft.com/office/officeart/2005/8/layout/list1"/>
    <dgm:cxn modelId="{037EE3C2-1BC4-8A49-A9F0-F03D238C7D2E}" type="presParOf" srcId="{E3DFDDBF-69F4-414D-9BC8-40DBE4F7A111}" destId="{4BAAA845-A50F-004E-B8BE-00635D7D57A0}" srcOrd="0" destOrd="0" presId="urn:microsoft.com/office/officeart/2005/8/layout/list1"/>
    <dgm:cxn modelId="{3BA33618-FA5C-D242-96DB-221A90564F81}" type="presParOf" srcId="{4BAAA845-A50F-004E-B8BE-00635D7D57A0}" destId="{38B46118-76A9-1642-BCD8-3D85F8BE0DC3}" srcOrd="0" destOrd="0" presId="urn:microsoft.com/office/officeart/2005/8/layout/list1"/>
    <dgm:cxn modelId="{3EAC693C-FF5E-304E-ACE0-1ADCC2473F68}" type="presParOf" srcId="{4BAAA845-A50F-004E-B8BE-00635D7D57A0}" destId="{F2FC280B-1997-3841-A2DD-7C7C65E7C896}" srcOrd="1" destOrd="0" presId="urn:microsoft.com/office/officeart/2005/8/layout/list1"/>
    <dgm:cxn modelId="{9AA015D0-BED8-0740-873E-82545A49A9E3}" type="presParOf" srcId="{E3DFDDBF-69F4-414D-9BC8-40DBE4F7A111}" destId="{1A8C3F42-BBD1-1249-8AF1-F349DA910405}" srcOrd="1" destOrd="0" presId="urn:microsoft.com/office/officeart/2005/8/layout/list1"/>
    <dgm:cxn modelId="{12DCED83-AE0C-764E-92C2-E365CE6592F0}" type="presParOf" srcId="{E3DFDDBF-69F4-414D-9BC8-40DBE4F7A111}" destId="{725767D9-42C6-3D4E-984B-5663660F2B1C}" srcOrd="2" destOrd="0" presId="urn:microsoft.com/office/officeart/2005/8/layout/list1"/>
    <dgm:cxn modelId="{3A9BADAC-AA39-1843-8D2C-D875D7049148}" type="presParOf" srcId="{E3DFDDBF-69F4-414D-9BC8-40DBE4F7A111}" destId="{CB0CF3AF-8FC1-7347-9EC1-406DB856B17A}" srcOrd="3" destOrd="0" presId="urn:microsoft.com/office/officeart/2005/8/layout/list1"/>
    <dgm:cxn modelId="{D6B49CCF-185F-814A-88D5-03EBA763EB0B}" type="presParOf" srcId="{E3DFDDBF-69F4-414D-9BC8-40DBE4F7A111}" destId="{9454D6B3-548B-7540-A6CE-4B631589C091}" srcOrd="4" destOrd="0" presId="urn:microsoft.com/office/officeart/2005/8/layout/list1"/>
    <dgm:cxn modelId="{7AF83280-50B9-5F40-B337-1A2517ABFF96}" type="presParOf" srcId="{9454D6B3-548B-7540-A6CE-4B631589C091}" destId="{44892B31-2887-5844-A278-D1815EE6CCE5}" srcOrd="0" destOrd="0" presId="urn:microsoft.com/office/officeart/2005/8/layout/list1"/>
    <dgm:cxn modelId="{7A7DEE74-8E00-F24C-BF10-A4880313AC76}" type="presParOf" srcId="{9454D6B3-548B-7540-A6CE-4B631589C091}" destId="{B0D807D7-C7AC-0D4B-88E9-AE02873A9DE6}" srcOrd="1" destOrd="0" presId="urn:microsoft.com/office/officeart/2005/8/layout/list1"/>
    <dgm:cxn modelId="{E216102E-44A6-8448-9812-5C2BF6F24F4B}" type="presParOf" srcId="{E3DFDDBF-69F4-414D-9BC8-40DBE4F7A111}" destId="{011203CD-7A94-9441-B89F-F5C06152164A}" srcOrd="5" destOrd="0" presId="urn:microsoft.com/office/officeart/2005/8/layout/list1"/>
    <dgm:cxn modelId="{49D7A799-F1E8-BA47-89E7-1899AE17F765}" type="presParOf" srcId="{E3DFDDBF-69F4-414D-9BC8-40DBE4F7A111}" destId="{37779A14-B53A-B046-854C-AD61B22833F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18B8D3-2F2C-434A-8A33-D644BA735C7D}" type="doc">
      <dgm:prSet loTypeId="urn:microsoft.com/office/officeart/2005/8/layout/cycle6" loCatId="cycle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D458308-4853-49E2-87A4-3DCE78089B9B}">
      <dgm:prSet/>
      <dgm:spPr/>
      <dgm:t>
        <a:bodyPr/>
        <a:lstStyle/>
        <a:p>
          <a:r>
            <a:rPr lang="pt-BR"/>
            <a:t>Multa da LAC</a:t>
          </a:r>
          <a:endParaRPr lang="en-US"/>
        </a:p>
      </dgm:t>
    </dgm:pt>
    <dgm:pt modelId="{86775543-2568-470E-8EA8-0F48072C7369}" type="parTrans" cxnId="{364FDD0E-C54D-43F4-81F6-22B6CD700607}">
      <dgm:prSet/>
      <dgm:spPr/>
      <dgm:t>
        <a:bodyPr/>
        <a:lstStyle/>
        <a:p>
          <a:endParaRPr lang="en-US"/>
        </a:p>
      </dgm:t>
    </dgm:pt>
    <dgm:pt modelId="{685EB720-B801-4B0D-8186-0475DD13198C}" type="sibTrans" cxnId="{364FDD0E-C54D-43F4-81F6-22B6CD700607}">
      <dgm:prSet/>
      <dgm:spPr/>
      <dgm:t>
        <a:bodyPr/>
        <a:lstStyle/>
        <a:p>
          <a:endParaRPr lang="en-US"/>
        </a:p>
      </dgm:t>
    </dgm:pt>
    <dgm:pt modelId="{2FEEBAD9-986E-48C3-9F2E-38216920E1BF}">
      <dgm:prSet/>
      <dgm:spPr/>
      <dgm:t>
        <a:bodyPr/>
        <a:lstStyle/>
        <a:p>
          <a:r>
            <a:rPr lang="pt-BR"/>
            <a:t>Multa da LIA</a:t>
          </a:r>
          <a:endParaRPr lang="en-US"/>
        </a:p>
      </dgm:t>
    </dgm:pt>
    <dgm:pt modelId="{294BC8FD-B90B-4AE5-BF2B-1914EB733729}" type="parTrans" cxnId="{3B85735B-44F6-4634-A40F-236B66DE2AC3}">
      <dgm:prSet/>
      <dgm:spPr/>
      <dgm:t>
        <a:bodyPr/>
        <a:lstStyle/>
        <a:p>
          <a:endParaRPr lang="en-US"/>
        </a:p>
      </dgm:t>
    </dgm:pt>
    <dgm:pt modelId="{4B1F35DC-7A0C-46BA-86DE-7A302A1C5098}" type="sibTrans" cxnId="{3B85735B-44F6-4634-A40F-236B66DE2AC3}">
      <dgm:prSet/>
      <dgm:spPr/>
      <dgm:t>
        <a:bodyPr/>
        <a:lstStyle/>
        <a:p>
          <a:endParaRPr lang="en-US"/>
        </a:p>
      </dgm:t>
    </dgm:pt>
    <dgm:pt modelId="{46863BB1-55AC-2E46-8A3E-FB5805964E22}" type="pres">
      <dgm:prSet presAssocID="{1718B8D3-2F2C-434A-8A33-D644BA735C7D}" presName="cycle" presStyleCnt="0">
        <dgm:presLayoutVars>
          <dgm:dir/>
          <dgm:resizeHandles val="exact"/>
        </dgm:presLayoutVars>
      </dgm:prSet>
      <dgm:spPr/>
    </dgm:pt>
    <dgm:pt modelId="{485895C2-4DB2-5445-8C06-011F19BF6F45}" type="pres">
      <dgm:prSet presAssocID="{5D458308-4853-49E2-87A4-3DCE78089B9B}" presName="node" presStyleLbl="node1" presStyleIdx="0" presStyleCnt="2">
        <dgm:presLayoutVars>
          <dgm:bulletEnabled val="1"/>
        </dgm:presLayoutVars>
      </dgm:prSet>
      <dgm:spPr/>
    </dgm:pt>
    <dgm:pt modelId="{B94C034E-9ACB-C844-94AE-622724115A00}" type="pres">
      <dgm:prSet presAssocID="{5D458308-4853-49E2-87A4-3DCE78089B9B}" presName="spNode" presStyleCnt="0"/>
      <dgm:spPr/>
    </dgm:pt>
    <dgm:pt modelId="{C66FDDF8-E475-AB46-9BFA-AE15E7604640}" type="pres">
      <dgm:prSet presAssocID="{685EB720-B801-4B0D-8186-0475DD13198C}" presName="sibTrans" presStyleLbl="sibTrans1D1" presStyleIdx="0" presStyleCnt="2"/>
      <dgm:spPr/>
    </dgm:pt>
    <dgm:pt modelId="{6BE9785D-7686-DA47-985F-20893D00EEDB}" type="pres">
      <dgm:prSet presAssocID="{2FEEBAD9-986E-48C3-9F2E-38216920E1BF}" presName="node" presStyleLbl="node1" presStyleIdx="1" presStyleCnt="2">
        <dgm:presLayoutVars>
          <dgm:bulletEnabled val="1"/>
        </dgm:presLayoutVars>
      </dgm:prSet>
      <dgm:spPr/>
    </dgm:pt>
    <dgm:pt modelId="{25EEA34F-C655-3443-BD3C-96F566E71106}" type="pres">
      <dgm:prSet presAssocID="{2FEEBAD9-986E-48C3-9F2E-38216920E1BF}" presName="spNode" presStyleCnt="0"/>
      <dgm:spPr/>
    </dgm:pt>
    <dgm:pt modelId="{089FF633-303B-9848-9C53-A5D78CA14DFA}" type="pres">
      <dgm:prSet presAssocID="{4B1F35DC-7A0C-46BA-86DE-7A302A1C5098}" presName="sibTrans" presStyleLbl="sibTrans1D1" presStyleIdx="1" presStyleCnt="2"/>
      <dgm:spPr/>
    </dgm:pt>
  </dgm:ptLst>
  <dgm:cxnLst>
    <dgm:cxn modelId="{364FDD0E-C54D-43F4-81F6-22B6CD700607}" srcId="{1718B8D3-2F2C-434A-8A33-D644BA735C7D}" destId="{5D458308-4853-49E2-87A4-3DCE78089B9B}" srcOrd="0" destOrd="0" parTransId="{86775543-2568-470E-8EA8-0F48072C7369}" sibTransId="{685EB720-B801-4B0D-8186-0475DD13198C}"/>
    <dgm:cxn modelId="{65B0FA51-80BD-6E48-AF64-F4B60F16C256}" type="presOf" srcId="{2FEEBAD9-986E-48C3-9F2E-38216920E1BF}" destId="{6BE9785D-7686-DA47-985F-20893D00EEDB}" srcOrd="0" destOrd="0" presId="urn:microsoft.com/office/officeart/2005/8/layout/cycle6"/>
    <dgm:cxn modelId="{3B85735B-44F6-4634-A40F-236B66DE2AC3}" srcId="{1718B8D3-2F2C-434A-8A33-D644BA735C7D}" destId="{2FEEBAD9-986E-48C3-9F2E-38216920E1BF}" srcOrd="1" destOrd="0" parTransId="{294BC8FD-B90B-4AE5-BF2B-1914EB733729}" sibTransId="{4B1F35DC-7A0C-46BA-86DE-7A302A1C5098}"/>
    <dgm:cxn modelId="{89A9146F-95FC-9240-B26B-001A6635A2D1}" type="presOf" srcId="{5D458308-4853-49E2-87A4-3DCE78089B9B}" destId="{485895C2-4DB2-5445-8C06-011F19BF6F45}" srcOrd="0" destOrd="0" presId="urn:microsoft.com/office/officeart/2005/8/layout/cycle6"/>
    <dgm:cxn modelId="{C7AE8596-C76A-AE4F-87D4-F998B5748369}" type="presOf" srcId="{1718B8D3-2F2C-434A-8A33-D644BA735C7D}" destId="{46863BB1-55AC-2E46-8A3E-FB5805964E22}" srcOrd="0" destOrd="0" presId="urn:microsoft.com/office/officeart/2005/8/layout/cycle6"/>
    <dgm:cxn modelId="{126C30A4-543C-B247-B271-EDE63ABAE29E}" type="presOf" srcId="{685EB720-B801-4B0D-8186-0475DD13198C}" destId="{C66FDDF8-E475-AB46-9BFA-AE15E7604640}" srcOrd="0" destOrd="0" presId="urn:microsoft.com/office/officeart/2005/8/layout/cycle6"/>
    <dgm:cxn modelId="{CA1ED8F4-F39E-7341-AD37-4FAA62C7C2C0}" type="presOf" srcId="{4B1F35DC-7A0C-46BA-86DE-7A302A1C5098}" destId="{089FF633-303B-9848-9C53-A5D78CA14DFA}" srcOrd="0" destOrd="0" presId="urn:microsoft.com/office/officeart/2005/8/layout/cycle6"/>
    <dgm:cxn modelId="{54E1FFE8-4EC3-B643-81FE-84169B58BC37}" type="presParOf" srcId="{46863BB1-55AC-2E46-8A3E-FB5805964E22}" destId="{485895C2-4DB2-5445-8C06-011F19BF6F45}" srcOrd="0" destOrd="0" presId="urn:microsoft.com/office/officeart/2005/8/layout/cycle6"/>
    <dgm:cxn modelId="{F5960103-9869-D741-A8AA-8C1316650ED7}" type="presParOf" srcId="{46863BB1-55AC-2E46-8A3E-FB5805964E22}" destId="{B94C034E-9ACB-C844-94AE-622724115A00}" srcOrd="1" destOrd="0" presId="urn:microsoft.com/office/officeart/2005/8/layout/cycle6"/>
    <dgm:cxn modelId="{4665B478-AF4B-BC41-A3BB-DB91ED84E713}" type="presParOf" srcId="{46863BB1-55AC-2E46-8A3E-FB5805964E22}" destId="{C66FDDF8-E475-AB46-9BFA-AE15E7604640}" srcOrd="2" destOrd="0" presId="urn:microsoft.com/office/officeart/2005/8/layout/cycle6"/>
    <dgm:cxn modelId="{CC91BC15-13DA-4E4A-9954-B2CAEF223B78}" type="presParOf" srcId="{46863BB1-55AC-2E46-8A3E-FB5805964E22}" destId="{6BE9785D-7686-DA47-985F-20893D00EEDB}" srcOrd="3" destOrd="0" presId="urn:microsoft.com/office/officeart/2005/8/layout/cycle6"/>
    <dgm:cxn modelId="{35AF9D84-36AE-1C41-9F93-331BFD9B11CD}" type="presParOf" srcId="{46863BB1-55AC-2E46-8A3E-FB5805964E22}" destId="{25EEA34F-C655-3443-BD3C-96F566E71106}" srcOrd="4" destOrd="0" presId="urn:microsoft.com/office/officeart/2005/8/layout/cycle6"/>
    <dgm:cxn modelId="{57169A27-8849-4149-82E3-BACCE6A0BD59}" type="presParOf" srcId="{46863BB1-55AC-2E46-8A3E-FB5805964E22}" destId="{089FF633-303B-9848-9C53-A5D78CA14DFA}" srcOrd="5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2D258E-93FB-4E16-9010-22BF4E5071CA}" type="doc">
      <dgm:prSet loTypeId="urn:microsoft.com/office/officeart/2005/8/layout/process4" loCatId="process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73D8B3F-7AF4-4E53-95B4-A396D1ABA135}">
      <dgm:prSet custT="1"/>
      <dgm:spPr/>
      <dgm:t>
        <a:bodyPr/>
        <a:lstStyle/>
        <a:p>
          <a:r>
            <a:rPr lang="pt-BR" sz="3600"/>
            <a:t>Eventuais danos incontroversos</a:t>
          </a:r>
          <a:endParaRPr lang="en-US" sz="3600"/>
        </a:p>
      </dgm:t>
    </dgm:pt>
    <dgm:pt modelId="{138B3F82-8CE7-470E-9E73-FE497BC12BC8}" type="parTrans" cxnId="{BEAB2C10-50E9-4853-89CA-0E739888E184}">
      <dgm:prSet/>
      <dgm:spPr/>
      <dgm:t>
        <a:bodyPr/>
        <a:lstStyle/>
        <a:p>
          <a:endParaRPr lang="en-US" sz="2000"/>
        </a:p>
      </dgm:t>
    </dgm:pt>
    <dgm:pt modelId="{32BEE7B5-2935-4A3D-A962-58F612C06BA5}" type="sibTrans" cxnId="{BEAB2C10-50E9-4853-89CA-0E739888E184}">
      <dgm:prSet/>
      <dgm:spPr/>
      <dgm:t>
        <a:bodyPr/>
        <a:lstStyle/>
        <a:p>
          <a:endParaRPr lang="en-US" sz="2000"/>
        </a:p>
      </dgm:t>
    </dgm:pt>
    <dgm:pt modelId="{D3874442-7D2B-42CB-BBEA-E16446DDAC1F}">
      <dgm:prSet custT="1"/>
      <dgm:spPr/>
      <dgm:t>
        <a:bodyPr/>
        <a:lstStyle/>
        <a:p>
          <a:r>
            <a:rPr lang="pt-BR" sz="3600"/>
            <a:t>Somatório de todas as propinas pagas (dano presumido)</a:t>
          </a:r>
          <a:endParaRPr lang="en-US" sz="3600"/>
        </a:p>
      </dgm:t>
    </dgm:pt>
    <dgm:pt modelId="{BDA0552B-F39A-4CDC-825B-FDAD4D868241}" type="parTrans" cxnId="{B31BF0A6-2EA3-4409-93CD-AE8B12225ED7}">
      <dgm:prSet/>
      <dgm:spPr/>
      <dgm:t>
        <a:bodyPr/>
        <a:lstStyle/>
        <a:p>
          <a:endParaRPr lang="en-US" sz="2000"/>
        </a:p>
      </dgm:t>
    </dgm:pt>
    <dgm:pt modelId="{819F15B4-C3D2-4848-8FC3-252F0B69F202}" type="sibTrans" cxnId="{B31BF0A6-2EA3-4409-93CD-AE8B12225ED7}">
      <dgm:prSet/>
      <dgm:spPr/>
      <dgm:t>
        <a:bodyPr/>
        <a:lstStyle/>
        <a:p>
          <a:endParaRPr lang="en-US" sz="2000"/>
        </a:p>
      </dgm:t>
    </dgm:pt>
    <dgm:pt modelId="{3CD6937C-6436-472B-AE49-62298340E9FB}">
      <dgm:prSet custT="1"/>
      <dgm:spPr/>
      <dgm:t>
        <a:bodyPr/>
        <a:lstStyle/>
        <a:p>
          <a:r>
            <a:rPr lang="pt-BR" sz="3600"/>
            <a:t>Enriquecimento ilícito</a:t>
          </a:r>
          <a:endParaRPr lang="en-US" sz="3600"/>
        </a:p>
      </dgm:t>
    </dgm:pt>
    <dgm:pt modelId="{03910FF1-53CF-41CF-9B0F-F5D4E8802719}" type="parTrans" cxnId="{F42AA793-A73C-4B34-9334-68A0083DCB4C}">
      <dgm:prSet/>
      <dgm:spPr/>
      <dgm:t>
        <a:bodyPr/>
        <a:lstStyle/>
        <a:p>
          <a:endParaRPr lang="en-US" sz="2000"/>
        </a:p>
      </dgm:t>
    </dgm:pt>
    <dgm:pt modelId="{2056EC92-4481-4154-BEC9-ADC2172C64FC}" type="sibTrans" cxnId="{F42AA793-A73C-4B34-9334-68A0083DCB4C}">
      <dgm:prSet/>
      <dgm:spPr/>
      <dgm:t>
        <a:bodyPr/>
        <a:lstStyle/>
        <a:p>
          <a:endParaRPr lang="en-US" sz="2000"/>
        </a:p>
      </dgm:t>
    </dgm:pt>
    <dgm:pt modelId="{2190BC7A-BB34-9845-AA5F-8796A2CEFC24}" type="pres">
      <dgm:prSet presAssocID="{692D258E-93FB-4E16-9010-22BF4E5071CA}" presName="Name0" presStyleCnt="0">
        <dgm:presLayoutVars>
          <dgm:dir/>
          <dgm:animLvl val="lvl"/>
          <dgm:resizeHandles val="exact"/>
        </dgm:presLayoutVars>
      </dgm:prSet>
      <dgm:spPr/>
    </dgm:pt>
    <dgm:pt modelId="{DC75D716-F628-CC41-B9CE-24C1DB594821}" type="pres">
      <dgm:prSet presAssocID="{3CD6937C-6436-472B-AE49-62298340E9FB}" presName="boxAndChildren" presStyleCnt="0"/>
      <dgm:spPr/>
    </dgm:pt>
    <dgm:pt modelId="{2C45C73B-0283-D046-8C09-8847DDE0ED15}" type="pres">
      <dgm:prSet presAssocID="{3CD6937C-6436-472B-AE49-62298340E9FB}" presName="parentTextBox" presStyleLbl="node1" presStyleIdx="0" presStyleCnt="3"/>
      <dgm:spPr/>
    </dgm:pt>
    <dgm:pt modelId="{5068821A-B674-924E-8AF3-611FC81B5939}" type="pres">
      <dgm:prSet presAssocID="{819F15B4-C3D2-4848-8FC3-252F0B69F202}" presName="sp" presStyleCnt="0"/>
      <dgm:spPr/>
    </dgm:pt>
    <dgm:pt modelId="{926F3598-CD07-FE4A-A54A-5DA7C3BC4A09}" type="pres">
      <dgm:prSet presAssocID="{D3874442-7D2B-42CB-BBEA-E16446DDAC1F}" presName="arrowAndChildren" presStyleCnt="0"/>
      <dgm:spPr/>
    </dgm:pt>
    <dgm:pt modelId="{77ACE821-E7C6-7F44-90AB-194FCA0FF181}" type="pres">
      <dgm:prSet presAssocID="{D3874442-7D2B-42CB-BBEA-E16446DDAC1F}" presName="parentTextArrow" presStyleLbl="node1" presStyleIdx="1" presStyleCnt="3"/>
      <dgm:spPr/>
    </dgm:pt>
    <dgm:pt modelId="{56D93933-60D3-6A44-B483-DA8E8215212B}" type="pres">
      <dgm:prSet presAssocID="{32BEE7B5-2935-4A3D-A962-58F612C06BA5}" presName="sp" presStyleCnt="0"/>
      <dgm:spPr/>
    </dgm:pt>
    <dgm:pt modelId="{CEB65DB8-59FC-ED43-984F-F6D7D3A4A1E6}" type="pres">
      <dgm:prSet presAssocID="{E73D8B3F-7AF4-4E53-95B4-A396D1ABA135}" presName="arrowAndChildren" presStyleCnt="0"/>
      <dgm:spPr/>
    </dgm:pt>
    <dgm:pt modelId="{01862801-129C-D446-B7C1-D9A778D709FA}" type="pres">
      <dgm:prSet presAssocID="{E73D8B3F-7AF4-4E53-95B4-A396D1ABA135}" presName="parentTextArrow" presStyleLbl="node1" presStyleIdx="2" presStyleCnt="3"/>
      <dgm:spPr/>
    </dgm:pt>
  </dgm:ptLst>
  <dgm:cxnLst>
    <dgm:cxn modelId="{BEAB2C10-50E9-4853-89CA-0E739888E184}" srcId="{692D258E-93FB-4E16-9010-22BF4E5071CA}" destId="{E73D8B3F-7AF4-4E53-95B4-A396D1ABA135}" srcOrd="0" destOrd="0" parTransId="{138B3F82-8CE7-470E-9E73-FE497BC12BC8}" sibTransId="{32BEE7B5-2935-4A3D-A962-58F612C06BA5}"/>
    <dgm:cxn modelId="{6D5C4733-19AF-DA43-AAC9-ACEEAE26BFC9}" type="presOf" srcId="{692D258E-93FB-4E16-9010-22BF4E5071CA}" destId="{2190BC7A-BB34-9845-AA5F-8796A2CEFC24}" srcOrd="0" destOrd="0" presId="urn:microsoft.com/office/officeart/2005/8/layout/process4"/>
    <dgm:cxn modelId="{B9BF1B64-3773-FC4A-8C6B-5CEA5BA32C80}" type="presOf" srcId="{E73D8B3F-7AF4-4E53-95B4-A396D1ABA135}" destId="{01862801-129C-D446-B7C1-D9A778D709FA}" srcOrd="0" destOrd="0" presId="urn:microsoft.com/office/officeart/2005/8/layout/process4"/>
    <dgm:cxn modelId="{F42AA793-A73C-4B34-9334-68A0083DCB4C}" srcId="{692D258E-93FB-4E16-9010-22BF4E5071CA}" destId="{3CD6937C-6436-472B-AE49-62298340E9FB}" srcOrd="2" destOrd="0" parTransId="{03910FF1-53CF-41CF-9B0F-F5D4E8802719}" sibTransId="{2056EC92-4481-4154-BEC9-ADC2172C64FC}"/>
    <dgm:cxn modelId="{B31BF0A6-2EA3-4409-93CD-AE8B12225ED7}" srcId="{692D258E-93FB-4E16-9010-22BF4E5071CA}" destId="{D3874442-7D2B-42CB-BBEA-E16446DDAC1F}" srcOrd="1" destOrd="0" parTransId="{BDA0552B-F39A-4CDC-825B-FDAD4D868241}" sibTransId="{819F15B4-C3D2-4848-8FC3-252F0B69F202}"/>
    <dgm:cxn modelId="{D5801FAE-E158-8E46-A93D-9F55E612358D}" type="presOf" srcId="{3CD6937C-6436-472B-AE49-62298340E9FB}" destId="{2C45C73B-0283-D046-8C09-8847DDE0ED15}" srcOrd="0" destOrd="0" presId="urn:microsoft.com/office/officeart/2005/8/layout/process4"/>
    <dgm:cxn modelId="{6F4FF2FB-C407-B04A-ADFE-BCD03264A648}" type="presOf" srcId="{D3874442-7D2B-42CB-BBEA-E16446DDAC1F}" destId="{77ACE821-E7C6-7F44-90AB-194FCA0FF181}" srcOrd="0" destOrd="0" presId="urn:microsoft.com/office/officeart/2005/8/layout/process4"/>
    <dgm:cxn modelId="{B8E0D54A-E5D7-6042-A2CF-B24E5BDBB2E2}" type="presParOf" srcId="{2190BC7A-BB34-9845-AA5F-8796A2CEFC24}" destId="{DC75D716-F628-CC41-B9CE-24C1DB594821}" srcOrd="0" destOrd="0" presId="urn:microsoft.com/office/officeart/2005/8/layout/process4"/>
    <dgm:cxn modelId="{D8F82C3F-CCB4-DA43-8204-6F7D63967E7A}" type="presParOf" srcId="{DC75D716-F628-CC41-B9CE-24C1DB594821}" destId="{2C45C73B-0283-D046-8C09-8847DDE0ED15}" srcOrd="0" destOrd="0" presId="urn:microsoft.com/office/officeart/2005/8/layout/process4"/>
    <dgm:cxn modelId="{B7BE43A1-3AD2-2443-BD76-EE92604AE9EB}" type="presParOf" srcId="{2190BC7A-BB34-9845-AA5F-8796A2CEFC24}" destId="{5068821A-B674-924E-8AF3-611FC81B5939}" srcOrd="1" destOrd="0" presId="urn:microsoft.com/office/officeart/2005/8/layout/process4"/>
    <dgm:cxn modelId="{D839426B-86C6-AF4A-8C24-EBDD387D2A95}" type="presParOf" srcId="{2190BC7A-BB34-9845-AA5F-8796A2CEFC24}" destId="{926F3598-CD07-FE4A-A54A-5DA7C3BC4A09}" srcOrd="2" destOrd="0" presId="urn:microsoft.com/office/officeart/2005/8/layout/process4"/>
    <dgm:cxn modelId="{710CE5F1-8F88-4A43-AC11-F29B7CDB78F9}" type="presParOf" srcId="{926F3598-CD07-FE4A-A54A-5DA7C3BC4A09}" destId="{77ACE821-E7C6-7F44-90AB-194FCA0FF181}" srcOrd="0" destOrd="0" presId="urn:microsoft.com/office/officeart/2005/8/layout/process4"/>
    <dgm:cxn modelId="{ED324A77-23A1-BF48-9814-3CC0151C403D}" type="presParOf" srcId="{2190BC7A-BB34-9845-AA5F-8796A2CEFC24}" destId="{56D93933-60D3-6A44-B483-DA8E8215212B}" srcOrd="3" destOrd="0" presId="urn:microsoft.com/office/officeart/2005/8/layout/process4"/>
    <dgm:cxn modelId="{D2E6DB13-54A6-F94D-BCF4-D3152EFA96A1}" type="presParOf" srcId="{2190BC7A-BB34-9845-AA5F-8796A2CEFC24}" destId="{CEB65DB8-59FC-ED43-984F-F6D7D3A4A1E6}" srcOrd="4" destOrd="0" presId="urn:microsoft.com/office/officeart/2005/8/layout/process4"/>
    <dgm:cxn modelId="{4306E037-6188-6B4B-86A7-4A0F6D2FA5BA}" type="presParOf" srcId="{CEB65DB8-59FC-ED43-984F-F6D7D3A4A1E6}" destId="{01862801-129C-D446-B7C1-D9A778D709F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2D258E-93FB-4E16-9010-22BF4E5071CA}" type="doc">
      <dgm:prSet loTypeId="urn:microsoft.com/office/officeart/2005/8/layout/process4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CD6937C-6436-472B-AE49-62298340E9FB}">
      <dgm:prSet custT="1"/>
      <dgm:spPr/>
      <dgm:t>
        <a:bodyPr/>
        <a:lstStyle/>
        <a:p>
          <a:pPr algn="l"/>
          <a:r>
            <a:rPr lang="pt-BR" sz="2800" dirty="0">
              <a:solidFill>
                <a:schemeClr val="bg1"/>
              </a:solidFill>
            </a:rPr>
            <a:t>Conceito:</a:t>
          </a:r>
        </a:p>
        <a:p>
          <a:pPr algn="l">
            <a:buFont typeface="Wingdings" panose="05000000000000000000" pitchFamily="2" charset="2"/>
            <a:buChar char="ü"/>
          </a:pPr>
          <a:r>
            <a:rPr lang="pt-BR" sz="2800" dirty="0">
              <a:solidFill>
                <a:schemeClr val="bg1"/>
              </a:solidFill>
            </a:rPr>
            <a:t>	Sinônimo de prejuízo:</a:t>
          </a:r>
        </a:p>
        <a:p>
          <a:pPr algn="l">
            <a:buFont typeface="Wingdings" panose="05000000000000000000" pitchFamily="2" charset="2"/>
            <a:buChar char="§"/>
          </a:pPr>
          <a:r>
            <a:rPr lang="pt-BR" sz="2800" dirty="0">
              <a:solidFill>
                <a:schemeClr val="bg1"/>
              </a:solidFill>
            </a:rPr>
            <a:t>	Valores pagos a título de propina (custo ilícito)</a:t>
          </a:r>
        </a:p>
        <a:p>
          <a:pPr algn="l">
            <a:buFont typeface="Wingdings" panose="05000000000000000000" pitchFamily="2" charset="2"/>
            <a:buChar char="§"/>
          </a:pPr>
          <a:r>
            <a:rPr lang="pt-BR" sz="2800" dirty="0">
              <a:solidFill>
                <a:schemeClr val="bg1"/>
              </a:solidFill>
            </a:rPr>
            <a:t>	Superfaturamento por sobrepreço ou inexecução contratual</a:t>
          </a:r>
        </a:p>
        <a:p>
          <a:pPr algn="l">
            <a:buFont typeface="Wingdings" panose="05000000000000000000" pitchFamily="2" charset="2"/>
            <a:buChar char="§"/>
          </a:pPr>
          <a:r>
            <a:rPr lang="pt-BR" sz="2800" dirty="0">
              <a:solidFill>
                <a:schemeClr val="bg1"/>
              </a:solidFill>
            </a:rPr>
            <a:t>	Outros danos materiais</a:t>
          </a:r>
        </a:p>
        <a:p>
          <a:pPr algn="l">
            <a:buFont typeface="Wingdings" panose="05000000000000000000" pitchFamily="2" charset="2"/>
            <a:buChar char="ü"/>
          </a:pPr>
          <a:endParaRPr lang="pt-BR" sz="2800" u="sng" dirty="0">
            <a:solidFill>
              <a:schemeClr val="bg1"/>
            </a:solidFill>
          </a:endParaRPr>
        </a:p>
        <a:p>
          <a:pPr algn="l">
            <a:buFont typeface="Wingdings" panose="05000000000000000000" pitchFamily="2" charset="2"/>
            <a:buChar char="v"/>
          </a:pPr>
          <a:r>
            <a:rPr lang="pt-BR" sz="2800" u="sng" dirty="0">
              <a:solidFill>
                <a:schemeClr val="bg1"/>
              </a:solidFill>
            </a:rPr>
            <a:t>Perspectiva da vítima</a:t>
          </a:r>
          <a:endParaRPr lang="en-US" sz="2800" dirty="0">
            <a:solidFill>
              <a:schemeClr val="bg1"/>
            </a:solidFill>
          </a:endParaRPr>
        </a:p>
      </dgm:t>
    </dgm:pt>
    <dgm:pt modelId="{03910FF1-53CF-41CF-9B0F-F5D4E8802719}" type="parTrans" cxnId="{F42AA793-A73C-4B34-9334-68A0083DCB4C}">
      <dgm:prSet/>
      <dgm:spPr/>
      <dgm:t>
        <a:bodyPr/>
        <a:lstStyle/>
        <a:p>
          <a:endParaRPr lang="en-US" sz="2000"/>
        </a:p>
      </dgm:t>
    </dgm:pt>
    <dgm:pt modelId="{2056EC92-4481-4154-BEC9-ADC2172C64FC}" type="sibTrans" cxnId="{F42AA793-A73C-4B34-9334-68A0083DCB4C}">
      <dgm:prSet/>
      <dgm:spPr/>
      <dgm:t>
        <a:bodyPr/>
        <a:lstStyle/>
        <a:p>
          <a:endParaRPr lang="en-US"/>
        </a:p>
      </dgm:t>
    </dgm:pt>
    <dgm:pt modelId="{F99AB9F5-9D39-B045-8677-4A3E279A0293}" type="pres">
      <dgm:prSet presAssocID="{692D258E-93FB-4E16-9010-22BF4E5071CA}" presName="Name0" presStyleCnt="0">
        <dgm:presLayoutVars>
          <dgm:dir/>
          <dgm:animLvl val="lvl"/>
          <dgm:resizeHandles val="exact"/>
        </dgm:presLayoutVars>
      </dgm:prSet>
      <dgm:spPr/>
    </dgm:pt>
    <dgm:pt modelId="{A3268BDB-497D-7148-8A0F-08F9CD5C5324}" type="pres">
      <dgm:prSet presAssocID="{3CD6937C-6436-472B-AE49-62298340E9FB}" presName="boxAndChildren" presStyleCnt="0"/>
      <dgm:spPr/>
    </dgm:pt>
    <dgm:pt modelId="{019919E3-471F-0E46-9175-84B661F1E6D4}" type="pres">
      <dgm:prSet presAssocID="{3CD6937C-6436-472B-AE49-62298340E9FB}" presName="parentTextBox" presStyleLbl="node1" presStyleIdx="0" presStyleCnt="1" custScaleY="100098"/>
      <dgm:spPr/>
    </dgm:pt>
  </dgm:ptLst>
  <dgm:cxnLst>
    <dgm:cxn modelId="{408FD444-F025-C04E-811B-B7D0E01A357C}" type="presOf" srcId="{3CD6937C-6436-472B-AE49-62298340E9FB}" destId="{019919E3-471F-0E46-9175-84B661F1E6D4}" srcOrd="0" destOrd="0" presId="urn:microsoft.com/office/officeart/2005/8/layout/process4"/>
    <dgm:cxn modelId="{F42AA793-A73C-4B34-9334-68A0083DCB4C}" srcId="{692D258E-93FB-4E16-9010-22BF4E5071CA}" destId="{3CD6937C-6436-472B-AE49-62298340E9FB}" srcOrd="0" destOrd="0" parTransId="{03910FF1-53CF-41CF-9B0F-F5D4E8802719}" sibTransId="{2056EC92-4481-4154-BEC9-ADC2172C64FC}"/>
    <dgm:cxn modelId="{7CD5DCD0-5E3A-5A40-80ED-206B362B14A2}" type="presOf" srcId="{692D258E-93FB-4E16-9010-22BF4E5071CA}" destId="{F99AB9F5-9D39-B045-8677-4A3E279A0293}" srcOrd="0" destOrd="0" presId="urn:microsoft.com/office/officeart/2005/8/layout/process4"/>
    <dgm:cxn modelId="{7F71EA19-9AAE-C246-82BA-BA10BCEF36BA}" type="presParOf" srcId="{F99AB9F5-9D39-B045-8677-4A3E279A0293}" destId="{A3268BDB-497D-7148-8A0F-08F9CD5C5324}" srcOrd="0" destOrd="0" presId="urn:microsoft.com/office/officeart/2005/8/layout/process4"/>
    <dgm:cxn modelId="{AEFB9ABB-38B7-3247-A4D0-2FFDD46F2DB8}" type="presParOf" srcId="{A3268BDB-497D-7148-8A0F-08F9CD5C5324}" destId="{019919E3-471F-0E46-9175-84B661F1E6D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2D258E-93FB-4E16-9010-22BF4E5071CA}" type="doc">
      <dgm:prSet loTypeId="urn:microsoft.com/office/officeart/2005/8/layout/process4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CD6937C-6436-472B-AE49-62298340E9FB}">
      <dgm:prSet custT="1"/>
      <dgm:spPr/>
      <dgm:t>
        <a:bodyPr/>
        <a:lstStyle/>
        <a:p>
          <a:pPr algn="just">
            <a:buFont typeface="Wingdings" panose="05000000000000000000" pitchFamily="2" charset="2"/>
            <a:buChar char="v"/>
          </a:pPr>
          <a:r>
            <a:rPr lang="pt-BR" sz="2600" dirty="0">
              <a:solidFill>
                <a:schemeClr val="bg1"/>
              </a:solidFill>
            </a:rPr>
            <a:t>O que diz a LAC sobre dano:</a:t>
          </a:r>
        </a:p>
        <a:p>
          <a:pPr algn="just">
            <a:buFont typeface="Wingdings" panose="05000000000000000000" pitchFamily="2" charset="2"/>
            <a:buChar char="v"/>
          </a:pPr>
          <a:r>
            <a:rPr lang="pt-BR" sz="2600" dirty="0">
              <a:solidFill>
                <a:schemeClr val="bg1"/>
              </a:solidFill>
            </a:rPr>
            <a:t>Art. 6</a:t>
          </a:r>
          <a:r>
            <a:rPr lang="pt-BR" sz="2600" u="sng" baseline="30000" dirty="0">
              <a:solidFill>
                <a:schemeClr val="bg1"/>
              </a:solidFill>
            </a:rPr>
            <a:t>o</a:t>
          </a:r>
          <a:r>
            <a:rPr lang="pt-BR" sz="2600" dirty="0">
              <a:solidFill>
                <a:schemeClr val="bg1"/>
              </a:solidFill>
            </a:rPr>
            <a:t>, § 3</a:t>
          </a:r>
          <a:r>
            <a:rPr lang="pt-BR" sz="2600" u="sng" baseline="30000" dirty="0">
              <a:solidFill>
                <a:schemeClr val="bg1"/>
              </a:solidFill>
            </a:rPr>
            <a:t>o</a:t>
          </a:r>
          <a:r>
            <a:rPr lang="pt-BR" sz="2600" dirty="0">
              <a:solidFill>
                <a:schemeClr val="bg1"/>
              </a:solidFill>
            </a:rPr>
            <a:t>  A aplicação das sanções previstas neste artigo não exclui, em qualquer hipótese, a obrigação da reparação integral do </a:t>
          </a:r>
          <a:r>
            <a:rPr lang="pt-BR" sz="2600" b="1" dirty="0">
              <a:solidFill>
                <a:schemeClr val="bg1"/>
              </a:solidFill>
            </a:rPr>
            <a:t>dano</a:t>
          </a:r>
          <a:r>
            <a:rPr lang="pt-BR" sz="2600" dirty="0">
              <a:solidFill>
                <a:schemeClr val="bg1"/>
              </a:solidFill>
            </a:rPr>
            <a:t> causado.</a:t>
          </a:r>
        </a:p>
        <a:p>
          <a:pPr algn="just">
            <a:buFont typeface="Wingdings" panose="05000000000000000000" pitchFamily="2" charset="2"/>
            <a:buChar char="v"/>
          </a:pPr>
          <a:r>
            <a:rPr lang="pt-BR" sz="2600" dirty="0">
              <a:solidFill>
                <a:schemeClr val="bg1"/>
              </a:solidFill>
            </a:rPr>
            <a:t>Art. 13.  A instauração de processo administrativo específico de reparação integral do </a:t>
          </a:r>
          <a:r>
            <a:rPr lang="pt-BR" sz="2600" b="1" dirty="0">
              <a:solidFill>
                <a:schemeClr val="bg1"/>
              </a:solidFill>
            </a:rPr>
            <a:t>dano</a:t>
          </a:r>
          <a:r>
            <a:rPr lang="pt-BR" sz="2600" dirty="0">
              <a:solidFill>
                <a:schemeClr val="bg1"/>
              </a:solidFill>
            </a:rPr>
            <a:t> não prejudica a aplicação imediata das sanções estabelecidas nesta Lei.</a:t>
          </a:r>
        </a:p>
        <a:p>
          <a:pPr algn="just">
            <a:buFont typeface="Wingdings" panose="05000000000000000000" pitchFamily="2" charset="2"/>
            <a:buChar char="v"/>
          </a:pPr>
          <a:r>
            <a:rPr lang="pt-BR" sz="2600" dirty="0">
              <a:solidFill>
                <a:schemeClr val="bg1"/>
              </a:solidFill>
            </a:rPr>
            <a:t>Art. 16, § 3</a:t>
          </a:r>
          <a:r>
            <a:rPr lang="pt-BR" sz="2600" u="sng" baseline="30000" dirty="0">
              <a:solidFill>
                <a:schemeClr val="bg1"/>
              </a:solidFill>
            </a:rPr>
            <a:t>o</a:t>
          </a:r>
          <a:r>
            <a:rPr lang="pt-BR" sz="2600" dirty="0">
              <a:solidFill>
                <a:schemeClr val="bg1"/>
              </a:solidFill>
            </a:rPr>
            <a:t>  O acordo de leniência não exime a pessoa jurídica da obrigação de reparar integralmente o </a:t>
          </a:r>
          <a:r>
            <a:rPr lang="pt-BR" sz="2600" b="1" dirty="0">
              <a:solidFill>
                <a:schemeClr val="bg1"/>
              </a:solidFill>
            </a:rPr>
            <a:t>dano</a:t>
          </a:r>
          <a:r>
            <a:rPr lang="pt-BR" sz="2600" dirty="0">
              <a:solidFill>
                <a:schemeClr val="bg1"/>
              </a:solidFill>
            </a:rPr>
            <a:t> causado.</a:t>
          </a:r>
        </a:p>
        <a:p>
          <a:pPr algn="just">
            <a:buFont typeface="Wingdings" panose="05000000000000000000" pitchFamily="2" charset="2"/>
            <a:buChar char="v"/>
          </a:pPr>
          <a:r>
            <a:rPr lang="pt-BR" sz="2600" dirty="0">
              <a:solidFill>
                <a:schemeClr val="bg1"/>
              </a:solidFill>
            </a:rPr>
            <a:t>Art. 21, Parágrafo único.  A condenação torna certa a obrigação de reparar, integralmente, o </a:t>
          </a:r>
          <a:r>
            <a:rPr lang="pt-BR" sz="2600" b="1" dirty="0">
              <a:solidFill>
                <a:schemeClr val="bg1"/>
              </a:solidFill>
            </a:rPr>
            <a:t>dano</a:t>
          </a:r>
          <a:r>
            <a:rPr lang="pt-BR" sz="2600" dirty="0">
              <a:solidFill>
                <a:schemeClr val="bg1"/>
              </a:solidFill>
            </a:rPr>
            <a:t> causado pelo ilícito, cujo valor será apurado em posterior liquidação, se não constar expressamente da sentença.</a:t>
          </a:r>
        </a:p>
      </dgm:t>
    </dgm:pt>
    <dgm:pt modelId="{03910FF1-53CF-41CF-9B0F-F5D4E8802719}" type="parTrans" cxnId="{F42AA793-A73C-4B34-9334-68A0083DCB4C}">
      <dgm:prSet/>
      <dgm:spPr/>
      <dgm:t>
        <a:bodyPr/>
        <a:lstStyle/>
        <a:p>
          <a:endParaRPr lang="en-US" sz="2600">
            <a:solidFill>
              <a:schemeClr val="bg1"/>
            </a:solidFill>
          </a:endParaRPr>
        </a:p>
      </dgm:t>
    </dgm:pt>
    <dgm:pt modelId="{2056EC92-4481-4154-BEC9-ADC2172C64FC}" type="sibTrans" cxnId="{F42AA793-A73C-4B34-9334-68A0083DCB4C}">
      <dgm:prSet/>
      <dgm:spPr/>
      <dgm:t>
        <a:bodyPr/>
        <a:lstStyle/>
        <a:p>
          <a:endParaRPr lang="en-US" sz="2600">
            <a:solidFill>
              <a:schemeClr val="bg1"/>
            </a:solidFill>
          </a:endParaRPr>
        </a:p>
      </dgm:t>
    </dgm:pt>
    <dgm:pt modelId="{F99AB9F5-9D39-B045-8677-4A3E279A0293}" type="pres">
      <dgm:prSet presAssocID="{692D258E-93FB-4E16-9010-22BF4E5071CA}" presName="Name0" presStyleCnt="0">
        <dgm:presLayoutVars>
          <dgm:dir/>
          <dgm:animLvl val="lvl"/>
          <dgm:resizeHandles val="exact"/>
        </dgm:presLayoutVars>
      </dgm:prSet>
      <dgm:spPr/>
    </dgm:pt>
    <dgm:pt modelId="{E5C6B21C-001C-5945-889D-9A6565500A0D}" type="pres">
      <dgm:prSet presAssocID="{3CD6937C-6436-472B-AE49-62298340E9FB}" presName="boxAndChildren" presStyleCnt="0"/>
      <dgm:spPr/>
    </dgm:pt>
    <dgm:pt modelId="{72E7F69E-8557-E443-912F-5469415D2CE1}" type="pres">
      <dgm:prSet presAssocID="{3CD6937C-6436-472B-AE49-62298340E9FB}" presName="parentTextBox" presStyleLbl="node1" presStyleIdx="0" presStyleCnt="1" custLinFactNeighborY="195"/>
      <dgm:spPr/>
    </dgm:pt>
  </dgm:ptLst>
  <dgm:cxnLst>
    <dgm:cxn modelId="{F42AA793-A73C-4B34-9334-68A0083DCB4C}" srcId="{692D258E-93FB-4E16-9010-22BF4E5071CA}" destId="{3CD6937C-6436-472B-AE49-62298340E9FB}" srcOrd="0" destOrd="0" parTransId="{03910FF1-53CF-41CF-9B0F-F5D4E8802719}" sibTransId="{2056EC92-4481-4154-BEC9-ADC2172C64FC}"/>
    <dgm:cxn modelId="{806E69BA-E9B8-5B4B-89E0-A7EAABAA7CA0}" type="presOf" srcId="{3CD6937C-6436-472B-AE49-62298340E9FB}" destId="{72E7F69E-8557-E443-912F-5469415D2CE1}" srcOrd="0" destOrd="0" presId="urn:microsoft.com/office/officeart/2005/8/layout/process4"/>
    <dgm:cxn modelId="{7CD5DCD0-5E3A-5A40-80ED-206B362B14A2}" type="presOf" srcId="{692D258E-93FB-4E16-9010-22BF4E5071CA}" destId="{F99AB9F5-9D39-B045-8677-4A3E279A0293}" srcOrd="0" destOrd="0" presId="urn:microsoft.com/office/officeart/2005/8/layout/process4"/>
    <dgm:cxn modelId="{0848BE21-339B-0E4B-9EEA-FF728C1AE267}" type="presParOf" srcId="{F99AB9F5-9D39-B045-8677-4A3E279A0293}" destId="{E5C6B21C-001C-5945-889D-9A6565500A0D}" srcOrd="0" destOrd="0" presId="urn:microsoft.com/office/officeart/2005/8/layout/process4"/>
    <dgm:cxn modelId="{81FEF20A-8141-C44C-833C-2A64AE09C151}" type="presParOf" srcId="{E5C6B21C-001C-5945-889D-9A6565500A0D}" destId="{72E7F69E-8557-E443-912F-5469415D2CE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2D258E-93FB-4E16-9010-22BF4E5071CA}" type="doc">
      <dgm:prSet loTypeId="urn:microsoft.com/office/officeart/2005/8/layout/process4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CD6937C-6436-472B-AE49-62298340E9FB}">
      <dgm:prSet custT="1"/>
      <dgm:spPr/>
      <dgm:t>
        <a:bodyPr/>
        <a:lstStyle/>
        <a:p>
          <a:pPr algn="l"/>
          <a:r>
            <a:rPr lang="pt-BR" sz="2800" dirty="0">
              <a:solidFill>
                <a:schemeClr val="bg1"/>
              </a:solidFill>
            </a:rPr>
            <a:t>Conceito:</a:t>
          </a:r>
        </a:p>
        <a:p>
          <a:pPr algn="l">
            <a:buFont typeface="Wingdings" panose="05000000000000000000" pitchFamily="2" charset="2"/>
            <a:buChar char="ü"/>
          </a:pPr>
          <a:r>
            <a:rPr lang="pt-BR" sz="2800" dirty="0">
              <a:solidFill>
                <a:schemeClr val="bg1"/>
              </a:solidFill>
            </a:rPr>
            <a:t>	Auferir qualquer tipo de vantagem patrimonial indevida (Art. 9º da Lei nº 8.429/92)</a:t>
          </a:r>
        </a:p>
        <a:p>
          <a:pPr algn="l">
            <a:buFont typeface="Wingdings" panose="05000000000000000000" pitchFamily="2" charset="2"/>
            <a:buChar char="ü"/>
          </a:pPr>
          <a:r>
            <a:rPr lang="pt-BR" sz="2800" dirty="0">
              <a:solidFill>
                <a:schemeClr val="bg1"/>
              </a:solidFill>
            </a:rPr>
            <a:t>	Valores acrescidos ilicitamente ao patrimônio (Art. 12, </a:t>
          </a:r>
          <a:r>
            <a:rPr lang="pt-BR" sz="2800" dirty="0" err="1">
              <a:solidFill>
                <a:schemeClr val="bg1"/>
              </a:solidFill>
            </a:rPr>
            <a:t>I</a:t>
          </a:r>
          <a:r>
            <a:rPr lang="pt-BR" sz="2800" dirty="0">
              <a:solidFill>
                <a:schemeClr val="bg1"/>
              </a:solidFill>
            </a:rPr>
            <a:t> da Lei nº 8.429/92)</a:t>
          </a:r>
        </a:p>
        <a:p>
          <a:pPr algn="l">
            <a:buFont typeface="Wingdings" panose="05000000000000000000" pitchFamily="2" charset="2"/>
            <a:buChar char="ü"/>
          </a:pPr>
          <a:r>
            <a:rPr lang="pt-BR" sz="2800" dirty="0">
              <a:solidFill>
                <a:schemeClr val="bg1"/>
              </a:solidFill>
            </a:rPr>
            <a:t>	Vantagem ou proveito direta ou indiretamente obtidos da infração (Art. 19, </a:t>
          </a:r>
          <a:r>
            <a:rPr lang="pt-BR" sz="2800" dirty="0" err="1">
              <a:solidFill>
                <a:schemeClr val="bg1"/>
              </a:solidFill>
            </a:rPr>
            <a:t>I</a:t>
          </a:r>
          <a:r>
            <a:rPr lang="pt-BR" sz="2800" dirty="0">
              <a:solidFill>
                <a:schemeClr val="bg1"/>
              </a:solidFill>
            </a:rPr>
            <a:t> da Lei nº 12.846/13)</a:t>
          </a:r>
          <a:endParaRPr lang="pt-BR" sz="2800" u="sng" dirty="0">
            <a:solidFill>
              <a:schemeClr val="bg1"/>
            </a:solidFill>
          </a:endParaRPr>
        </a:p>
        <a:p>
          <a:pPr algn="l">
            <a:buFont typeface="Wingdings" panose="05000000000000000000" pitchFamily="2" charset="2"/>
            <a:buChar char="v"/>
          </a:pPr>
          <a:endParaRPr lang="pt-BR" sz="2800" u="sng" dirty="0">
            <a:solidFill>
              <a:schemeClr val="bg1"/>
            </a:solidFill>
          </a:endParaRPr>
        </a:p>
        <a:p>
          <a:pPr algn="l">
            <a:buFont typeface="Wingdings" panose="05000000000000000000" pitchFamily="2" charset="2"/>
            <a:buChar char="v"/>
          </a:pPr>
          <a:r>
            <a:rPr lang="pt-BR" sz="2800" u="sng" dirty="0">
              <a:solidFill>
                <a:schemeClr val="bg1"/>
              </a:solidFill>
            </a:rPr>
            <a:t>Na prática, lucro auferido com contratações indevidas</a:t>
          </a:r>
        </a:p>
        <a:p>
          <a:pPr algn="l">
            <a:buFont typeface="Wingdings" panose="05000000000000000000" pitchFamily="2" charset="2"/>
            <a:buChar char="v"/>
          </a:pPr>
          <a:endParaRPr lang="pt-BR" sz="2800" u="sng" dirty="0">
            <a:solidFill>
              <a:schemeClr val="bg1"/>
            </a:solidFill>
          </a:endParaRPr>
        </a:p>
        <a:p>
          <a:pPr algn="l">
            <a:buFont typeface="Wingdings" panose="05000000000000000000" pitchFamily="2" charset="2"/>
            <a:buChar char="v"/>
          </a:pPr>
          <a:r>
            <a:rPr lang="pt-BR" sz="2800" u="sng" dirty="0">
              <a:solidFill>
                <a:schemeClr val="bg1"/>
              </a:solidFill>
            </a:rPr>
            <a:t>Perspectiva do autor do ato lesivo</a:t>
          </a:r>
          <a:endParaRPr lang="en-US" sz="2800" dirty="0">
            <a:solidFill>
              <a:schemeClr val="bg1"/>
            </a:solidFill>
          </a:endParaRPr>
        </a:p>
      </dgm:t>
    </dgm:pt>
    <dgm:pt modelId="{03910FF1-53CF-41CF-9B0F-F5D4E8802719}" type="parTrans" cxnId="{F42AA793-A73C-4B34-9334-68A0083DCB4C}">
      <dgm:prSet/>
      <dgm:spPr/>
      <dgm:t>
        <a:bodyPr/>
        <a:lstStyle/>
        <a:p>
          <a:endParaRPr lang="en-US" sz="2000"/>
        </a:p>
      </dgm:t>
    </dgm:pt>
    <dgm:pt modelId="{2056EC92-4481-4154-BEC9-ADC2172C64FC}" type="sibTrans" cxnId="{F42AA793-A73C-4B34-9334-68A0083DCB4C}">
      <dgm:prSet/>
      <dgm:spPr/>
      <dgm:t>
        <a:bodyPr/>
        <a:lstStyle/>
        <a:p>
          <a:endParaRPr lang="en-US"/>
        </a:p>
      </dgm:t>
    </dgm:pt>
    <dgm:pt modelId="{F99AB9F5-9D39-B045-8677-4A3E279A0293}" type="pres">
      <dgm:prSet presAssocID="{692D258E-93FB-4E16-9010-22BF4E5071CA}" presName="Name0" presStyleCnt="0">
        <dgm:presLayoutVars>
          <dgm:dir/>
          <dgm:animLvl val="lvl"/>
          <dgm:resizeHandles val="exact"/>
        </dgm:presLayoutVars>
      </dgm:prSet>
      <dgm:spPr/>
    </dgm:pt>
    <dgm:pt modelId="{A3268BDB-497D-7148-8A0F-08F9CD5C5324}" type="pres">
      <dgm:prSet presAssocID="{3CD6937C-6436-472B-AE49-62298340E9FB}" presName="boxAndChildren" presStyleCnt="0"/>
      <dgm:spPr/>
    </dgm:pt>
    <dgm:pt modelId="{019919E3-471F-0E46-9175-84B661F1E6D4}" type="pres">
      <dgm:prSet presAssocID="{3CD6937C-6436-472B-AE49-62298340E9FB}" presName="parentTextBox" presStyleLbl="node1" presStyleIdx="0" presStyleCnt="1" custScaleY="100098"/>
      <dgm:spPr/>
    </dgm:pt>
  </dgm:ptLst>
  <dgm:cxnLst>
    <dgm:cxn modelId="{408FD444-F025-C04E-811B-B7D0E01A357C}" type="presOf" srcId="{3CD6937C-6436-472B-AE49-62298340E9FB}" destId="{019919E3-471F-0E46-9175-84B661F1E6D4}" srcOrd="0" destOrd="0" presId="urn:microsoft.com/office/officeart/2005/8/layout/process4"/>
    <dgm:cxn modelId="{F42AA793-A73C-4B34-9334-68A0083DCB4C}" srcId="{692D258E-93FB-4E16-9010-22BF4E5071CA}" destId="{3CD6937C-6436-472B-AE49-62298340E9FB}" srcOrd="0" destOrd="0" parTransId="{03910FF1-53CF-41CF-9B0F-F5D4E8802719}" sibTransId="{2056EC92-4481-4154-BEC9-ADC2172C64FC}"/>
    <dgm:cxn modelId="{7CD5DCD0-5E3A-5A40-80ED-206B362B14A2}" type="presOf" srcId="{692D258E-93FB-4E16-9010-22BF4E5071CA}" destId="{F99AB9F5-9D39-B045-8677-4A3E279A0293}" srcOrd="0" destOrd="0" presId="urn:microsoft.com/office/officeart/2005/8/layout/process4"/>
    <dgm:cxn modelId="{7F71EA19-9AAE-C246-82BA-BA10BCEF36BA}" type="presParOf" srcId="{F99AB9F5-9D39-B045-8677-4A3E279A0293}" destId="{A3268BDB-497D-7148-8A0F-08F9CD5C5324}" srcOrd="0" destOrd="0" presId="urn:microsoft.com/office/officeart/2005/8/layout/process4"/>
    <dgm:cxn modelId="{AEFB9ABB-38B7-3247-A4D0-2FFDD46F2DB8}" type="presParOf" srcId="{A3268BDB-497D-7148-8A0F-08F9CD5C5324}" destId="{019919E3-471F-0E46-9175-84B661F1E6D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E4629B8-15E8-4DC0-9EF5-B14278F20B1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461BBA-2464-4D2B-80D0-8049DFCF2ED2}">
      <dgm:prSet phldrT="[Texto]" custT="1"/>
      <dgm:spPr>
        <a:solidFill>
          <a:srgbClr val="1F497D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0010" tIns="80010" rIns="80010" bIns="80010" numCol="1" spcCol="1270" anchor="ctr" anchorCtr="0"/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5 assinados</a:t>
          </a:r>
          <a:endParaRPr lang="en-US" sz="36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719F1773-65AD-4F89-9215-E2122339AD91}" type="parTrans" cxnId="{41588C8B-3B8B-4DC5-B52A-520660DAB59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757481A-0DE5-4CAA-9B10-6115CC9D5C8E}" type="sibTrans" cxnId="{41588C8B-3B8B-4DC5-B52A-520660DAB59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A2CAB3C-CB33-44D5-9630-B89D1A3A7332}">
      <dgm:prSet custT="1"/>
      <dgm:spPr>
        <a:solidFill>
          <a:srgbClr val="1F497D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0010" tIns="80010" rIns="80010" bIns="80010" numCol="1" spcCol="1270" anchor="ctr" anchorCtr="0"/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39 propostas formuladas</a:t>
          </a:r>
        </a:p>
      </dgm:t>
    </dgm:pt>
    <dgm:pt modelId="{11E1DD24-1DBC-45DF-ADAD-EA79805FBFC7}" type="parTrans" cxnId="{86F3C752-BB7C-40FD-8C34-6EA0EEDA4D0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1686F54-3192-486B-A3DB-C2DBB78FB722}" type="sibTrans" cxnId="{86F3C752-BB7C-40FD-8C34-6EA0EEDA4D0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3700E97-9A8C-4598-BA90-47414615F6A3}">
      <dgm:prSet custT="1"/>
      <dgm:spPr>
        <a:solidFill>
          <a:srgbClr val="1F497D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0010" tIns="80010" rIns="80010" bIns="80010" numCol="1" spcCol="1270" anchor="ctr" anchorCtr="0"/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8 </a:t>
          </a:r>
          <a:r>
            <a:rPr lang="pt-BR" sz="3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MdE</a:t>
          </a:r>
          <a:endParaRPr lang="pt-BR" sz="36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resilidos</a:t>
          </a:r>
        </a:p>
      </dgm:t>
    </dgm:pt>
    <dgm:pt modelId="{283ED8D2-4E9E-4F29-9E11-EF5738A1C127}" type="parTrans" cxnId="{640BEF51-D38E-456C-8B98-1E7E28BA433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DD19479-AA94-44C3-988C-436F4D0B365A}" type="sibTrans" cxnId="{640BEF51-D38E-456C-8B98-1E7E28BA433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A5E8531-3BED-4D26-8F54-2E3701937442}">
      <dgm:prSet custT="1"/>
      <dgm:spPr>
        <a:solidFill>
          <a:srgbClr val="1F497D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0010" tIns="80010" rIns="80010" bIns="80010" numCol="1" spcCol="1270" anchor="ctr" anchorCtr="0"/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R$ 4,5 bilhões </a:t>
          </a:r>
        </a:p>
      </dgm:t>
    </dgm:pt>
    <dgm:pt modelId="{016F7C9A-3212-4510-999D-390EDB90FE84}" type="parTrans" cxnId="{7DE47FD6-FBBA-47E4-A0CD-4613B5ACB10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086AF5-F3F6-450F-9C9B-B2BC5B77AE56}" type="sibTrans" cxnId="{7DE47FD6-FBBA-47E4-A0CD-4613B5ACB10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0FA5640-C37A-4CA8-87AE-55E7FCBC2840}" type="pres">
      <dgm:prSet presAssocID="{AE4629B8-15E8-4DC0-9EF5-B14278F20B1B}" presName="diagram" presStyleCnt="0">
        <dgm:presLayoutVars>
          <dgm:dir/>
          <dgm:resizeHandles val="exact"/>
        </dgm:presLayoutVars>
      </dgm:prSet>
      <dgm:spPr/>
    </dgm:pt>
    <dgm:pt modelId="{1A6ED889-1A3C-4D1D-8996-32B4A7B4728E}" type="pres">
      <dgm:prSet presAssocID="{4A2CAB3C-CB33-44D5-9630-B89D1A3A7332}" presName="node" presStyleLbl="node1" presStyleIdx="0" presStyleCnt="4" custLinFactNeighborY="1366">
        <dgm:presLayoutVars>
          <dgm:bulletEnabled val="1"/>
        </dgm:presLayoutVars>
      </dgm:prSet>
      <dgm:spPr>
        <a:xfrm>
          <a:off x="4049515" y="676829"/>
          <a:ext cx="3680519" cy="2208311"/>
        </a:xfrm>
        <a:prstGeom prst="rect">
          <a:avLst/>
        </a:prstGeom>
      </dgm:spPr>
    </dgm:pt>
    <dgm:pt modelId="{A4ACE9A3-C73A-4132-A922-7B9ACFBF7CF6}" type="pres">
      <dgm:prSet presAssocID="{21686F54-3192-486B-A3DB-C2DBB78FB722}" presName="sibTrans" presStyleCnt="0"/>
      <dgm:spPr/>
    </dgm:pt>
    <dgm:pt modelId="{07D7BABD-72CF-411B-9134-FC4B8DA028DC}" type="pres">
      <dgm:prSet presAssocID="{44461BBA-2464-4D2B-80D0-8049DFCF2ED2}" presName="node" presStyleLbl="node1" presStyleIdx="1" presStyleCnt="4">
        <dgm:presLayoutVars>
          <dgm:bulletEnabled val="1"/>
        </dgm:presLayoutVars>
      </dgm:prSet>
      <dgm:spPr>
        <a:xfrm>
          <a:off x="943" y="676829"/>
          <a:ext cx="3680519" cy="2208311"/>
        </a:xfrm>
        <a:prstGeom prst="rect">
          <a:avLst/>
        </a:prstGeom>
      </dgm:spPr>
    </dgm:pt>
    <dgm:pt modelId="{FD5BDE06-B9BE-4676-9D3F-A1B9E19B1EC5}" type="pres">
      <dgm:prSet presAssocID="{D757481A-0DE5-4CAA-9B10-6115CC9D5C8E}" presName="sibTrans" presStyleCnt="0"/>
      <dgm:spPr/>
    </dgm:pt>
    <dgm:pt modelId="{47E4FCFD-54FB-46D5-BD2D-A579D65C107D}" type="pres">
      <dgm:prSet presAssocID="{13700E97-9A8C-4598-BA90-47414615F6A3}" presName="node" presStyleLbl="node1" presStyleIdx="2" presStyleCnt="4">
        <dgm:presLayoutVars>
          <dgm:bulletEnabled val="1"/>
        </dgm:presLayoutVars>
      </dgm:prSet>
      <dgm:spPr>
        <a:xfrm>
          <a:off x="943" y="3253192"/>
          <a:ext cx="3680519" cy="2208311"/>
        </a:xfrm>
        <a:prstGeom prst="rect">
          <a:avLst/>
        </a:prstGeom>
      </dgm:spPr>
    </dgm:pt>
    <dgm:pt modelId="{501DCD02-D8BF-4DF9-8684-45247BD00113}" type="pres">
      <dgm:prSet presAssocID="{9DD19479-AA94-44C3-988C-436F4D0B365A}" presName="sibTrans" presStyleCnt="0"/>
      <dgm:spPr/>
    </dgm:pt>
    <dgm:pt modelId="{1CE1EBF6-A657-48A6-B47F-979185A6C2DB}" type="pres">
      <dgm:prSet presAssocID="{EA5E8531-3BED-4D26-8F54-2E3701937442}" presName="node" presStyleLbl="node1" presStyleIdx="3" presStyleCnt="4">
        <dgm:presLayoutVars>
          <dgm:bulletEnabled val="1"/>
        </dgm:presLayoutVars>
      </dgm:prSet>
      <dgm:spPr>
        <a:xfrm>
          <a:off x="4049515" y="3253192"/>
          <a:ext cx="3680519" cy="2208311"/>
        </a:xfrm>
        <a:prstGeom prst="rect">
          <a:avLst/>
        </a:prstGeom>
      </dgm:spPr>
    </dgm:pt>
  </dgm:ptLst>
  <dgm:cxnLst>
    <dgm:cxn modelId="{1E9D6C00-0351-3649-9B7B-95BC86802FFC}" type="presOf" srcId="{EA5E8531-3BED-4D26-8F54-2E3701937442}" destId="{1CE1EBF6-A657-48A6-B47F-979185A6C2DB}" srcOrd="0" destOrd="0" presId="urn:microsoft.com/office/officeart/2005/8/layout/default"/>
    <dgm:cxn modelId="{5B3B4237-A229-334C-9583-B25DECA63ECE}" type="presOf" srcId="{4A2CAB3C-CB33-44D5-9630-B89D1A3A7332}" destId="{1A6ED889-1A3C-4D1D-8996-32B4A7B4728E}" srcOrd="0" destOrd="0" presId="urn:microsoft.com/office/officeart/2005/8/layout/default"/>
    <dgm:cxn modelId="{640BEF51-D38E-456C-8B98-1E7E28BA4339}" srcId="{AE4629B8-15E8-4DC0-9EF5-B14278F20B1B}" destId="{13700E97-9A8C-4598-BA90-47414615F6A3}" srcOrd="2" destOrd="0" parTransId="{283ED8D2-4E9E-4F29-9E11-EF5738A1C127}" sibTransId="{9DD19479-AA94-44C3-988C-436F4D0B365A}"/>
    <dgm:cxn modelId="{86F3C752-BB7C-40FD-8C34-6EA0EEDA4D06}" srcId="{AE4629B8-15E8-4DC0-9EF5-B14278F20B1B}" destId="{4A2CAB3C-CB33-44D5-9630-B89D1A3A7332}" srcOrd="0" destOrd="0" parTransId="{11E1DD24-1DBC-45DF-ADAD-EA79805FBFC7}" sibTransId="{21686F54-3192-486B-A3DB-C2DBB78FB722}"/>
    <dgm:cxn modelId="{41588C8B-3B8B-4DC5-B52A-520660DAB59F}" srcId="{AE4629B8-15E8-4DC0-9EF5-B14278F20B1B}" destId="{44461BBA-2464-4D2B-80D0-8049DFCF2ED2}" srcOrd="1" destOrd="0" parTransId="{719F1773-65AD-4F89-9215-E2122339AD91}" sibTransId="{D757481A-0DE5-4CAA-9B10-6115CC9D5C8E}"/>
    <dgm:cxn modelId="{52D0A9A2-DBED-5A4F-B868-827BCA759114}" type="presOf" srcId="{44461BBA-2464-4D2B-80D0-8049DFCF2ED2}" destId="{07D7BABD-72CF-411B-9134-FC4B8DA028DC}" srcOrd="0" destOrd="0" presId="urn:microsoft.com/office/officeart/2005/8/layout/default"/>
    <dgm:cxn modelId="{7DE47FD6-FBBA-47E4-A0CD-4613B5ACB10F}" srcId="{AE4629B8-15E8-4DC0-9EF5-B14278F20B1B}" destId="{EA5E8531-3BED-4D26-8F54-2E3701937442}" srcOrd="3" destOrd="0" parTransId="{016F7C9A-3212-4510-999D-390EDB90FE84}" sibTransId="{90086AF5-F3F6-450F-9C9B-B2BC5B77AE56}"/>
    <dgm:cxn modelId="{A5FE43ED-6392-4FEF-AFE8-5E7E201C3C9C}" type="presOf" srcId="{AE4629B8-15E8-4DC0-9EF5-B14278F20B1B}" destId="{60FA5640-C37A-4CA8-87AE-55E7FCBC2840}" srcOrd="0" destOrd="0" presId="urn:microsoft.com/office/officeart/2005/8/layout/default"/>
    <dgm:cxn modelId="{36A1FCFE-FE8E-9B46-A81C-E7912522CF38}" type="presOf" srcId="{13700E97-9A8C-4598-BA90-47414615F6A3}" destId="{47E4FCFD-54FB-46D5-BD2D-A579D65C107D}" srcOrd="0" destOrd="0" presId="urn:microsoft.com/office/officeart/2005/8/layout/default"/>
    <dgm:cxn modelId="{AC3CEDA2-92E5-2840-899D-8FD850A80BA5}" type="presParOf" srcId="{60FA5640-C37A-4CA8-87AE-55E7FCBC2840}" destId="{1A6ED889-1A3C-4D1D-8996-32B4A7B4728E}" srcOrd="0" destOrd="0" presId="urn:microsoft.com/office/officeart/2005/8/layout/default"/>
    <dgm:cxn modelId="{549CF254-6D05-B747-A84D-C448624F85A7}" type="presParOf" srcId="{60FA5640-C37A-4CA8-87AE-55E7FCBC2840}" destId="{A4ACE9A3-C73A-4132-A922-7B9ACFBF7CF6}" srcOrd="1" destOrd="0" presId="urn:microsoft.com/office/officeart/2005/8/layout/default"/>
    <dgm:cxn modelId="{49B1715F-3DC3-5547-AA1C-E1F3CEB00CE2}" type="presParOf" srcId="{60FA5640-C37A-4CA8-87AE-55E7FCBC2840}" destId="{07D7BABD-72CF-411B-9134-FC4B8DA028DC}" srcOrd="2" destOrd="0" presId="urn:microsoft.com/office/officeart/2005/8/layout/default"/>
    <dgm:cxn modelId="{0071CB71-F360-E946-BF5A-B917A85E1BA3}" type="presParOf" srcId="{60FA5640-C37A-4CA8-87AE-55E7FCBC2840}" destId="{FD5BDE06-B9BE-4676-9D3F-A1B9E19B1EC5}" srcOrd="3" destOrd="0" presId="urn:microsoft.com/office/officeart/2005/8/layout/default"/>
    <dgm:cxn modelId="{AEC1ACFC-0197-8141-83BD-B862765EF27E}" type="presParOf" srcId="{60FA5640-C37A-4CA8-87AE-55E7FCBC2840}" destId="{47E4FCFD-54FB-46D5-BD2D-A579D65C107D}" srcOrd="4" destOrd="0" presId="urn:microsoft.com/office/officeart/2005/8/layout/default"/>
    <dgm:cxn modelId="{31D78545-9949-6240-AC24-9D5B3811E6E7}" type="presParOf" srcId="{60FA5640-C37A-4CA8-87AE-55E7FCBC2840}" destId="{501DCD02-D8BF-4DF9-8684-45247BD00113}" srcOrd="5" destOrd="0" presId="urn:microsoft.com/office/officeart/2005/8/layout/default"/>
    <dgm:cxn modelId="{35E4CF21-3045-D440-87C0-8A8AAA667484}" type="presParOf" srcId="{60FA5640-C37A-4CA8-87AE-55E7FCBC2840}" destId="{1CE1EBF6-A657-48A6-B47F-979185A6C2DB}" srcOrd="6" destOrd="0" presId="urn:microsoft.com/office/officeart/2005/8/layout/defaul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5767D9-42C6-3D4E-984B-5663660F2B1C}">
      <dsp:nvSpPr>
        <dsp:cNvPr id="0" name=""/>
        <dsp:cNvSpPr/>
      </dsp:nvSpPr>
      <dsp:spPr>
        <a:xfrm>
          <a:off x="0" y="1269299"/>
          <a:ext cx="6492875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FC280B-1997-3841-A2DD-7C7C65E7C896}">
      <dsp:nvSpPr>
        <dsp:cNvPr id="0" name=""/>
        <dsp:cNvSpPr/>
      </dsp:nvSpPr>
      <dsp:spPr>
        <a:xfrm>
          <a:off x="324643" y="590339"/>
          <a:ext cx="4545012" cy="1357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791" tIns="0" rIns="171791" bIns="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4600" kern="1200" dirty="0"/>
            <a:t>SANÇÃO </a:t>
          </a:r>
          <a:endParaRPr lang="en-US" sz="4600" kern="1200" dirty="0"/>
        </a:p>
      </dsp:txBody>
      <dsp:txXfrm>
        <a:off x="390931" y="656627"/>
        <a:ext cx="4412436" cy="1225344"/>
      </dsp:txXfrm>
    </dsp:sp>
    <dsp:sp modelId="{37779A14-B53A-B046-854C-AD61B22833F9}">
      <dsp:nvSpPr>
        <dsp:cNvPr id="0" name=""/>
        <dsp:cNvSpPr/>
      </dsp:nvSpPr>
      <dsp:spPr>
        <a:xfrm>
          <a:off x="0" y="3355860"/>
          <a:ext cx="6492875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D807D7-C7AC-0D4B-88E9-AE02873A9DE6}">
      <dsp:nvSpPr>
        <dsp:cNvPr id="0" name=""/>
        <dsp:cNvSpPr/>
      </dsp:nvSpPr>
      <dsp:spPr>
        <a:xfrm>
          <a:off x="324643" y="2676899"/>
          <a:ext cx="4545012" cy="1357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791" tIns="0" rIns="171791" bIns="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4600" kern="1200"/>
            <a:t>RESSARCIMENTO</a:t>
          </a:r>
          <a:endParaRPr lang="en-US" sz="4600" kern="1200"/>
        </a:p>
      </dsp:txBody>
      <dsp:txXfrm>
        <a:off x="390931" y="2743187"/>
        <a:ext cx="4412436" cy="12253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5895C2-4DB2-5445-8C06-011F19BF6F45}">
      <dsp:nvSpPr>
        <dsp:cNvPr id="0" name=""/>
        <dsp:cNvSpPr/>
      </dsp:nvSpPr>
      <dsp:spPr>
        <a:xfrm>
          <a:off x="2007819" y="1072665"/>
          <a:ext cx="3091011" cy="20091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5100" kern="1200"/>
            <a:t>Multa da LAC</a:t>
          </a:r>
          <a:endParaRPr lang="en-US" sz="5100" kern="1200"/>
        </a:p>
      </dsp:txBody>
      <dsp:txXfrm>
        <a:off x="2105898" y="1170744"/>
        <a:ext cx="2894853" cy="1812999"/>
      </dsp:txXfrm>
    </dsp:sp>
    <dsp:sp modelId="{C66FDDF8-E475-AB46-9BFA-AE15E7604640}">
      <dsp:nvSpPr>
        <dsp:cNvPr id="0" name=""/>
        <dsp:cNvSpPr/>
      </dsp:nvSpPr>
      <dsp:spPr>
        <a:xfrm>
          <a:off x="3553324" y="372768"/>
          <a:ext cx="3408950" cy="3408950"/>
        </a:xfrm>
        <a:custGeom>
          <a:avLst/>
          <a:gdLst/>
          <a:ahLst/>
          <a:cxnLst/>
          <a:rect l="0" t="0" r="0" b="0"/>
          <a:pathLst>
            <a:path>
              <a:moveTo>
                <a:pt x="343911" y="677780"/>
              </a:moveTo>
              <a:arcTo wR="1704475" hR="1704475" stAng="13022313" swAng="6355373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E9785D-7686-DA47-985F-20893D00EEDB}">
      <dsp:nvSpPr>
        <dsp:cNvPr id="0" name=""/>
        <dsp:cNvSpPr/>
      </dsp:nvSpPr>
      <dsp:spPr>
        <a:xfrm>
          <a:off x="5416769" y="1072665"/>
          <a:ext cx="3091011" cy="20091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5100" kern="1200"/>
            <a:t>Multa da LIA</a:t>
          </a:r>
          <a:endParaRPr lang="en-US" sz="5100" kern="1200"/>
        </a:p>
      </dsp:txBody>
      <dsp:txXfrm>
        <a:off x="5514848" y="1170744"/>
        <a:ext cx="2894853" cy="1812999"/>
      </dsp:txXfrm>
    </dsp:sp>
    <dsp:sp modelId="{089FF633-303B-9848-9C53-A5D78CA14DFA}">
      <dsp:nvSpPr>
        <dsp:cNvPr id="0" name=""/>
        <dsp:cNvSpPr/>
      </dsp:nvSpPr>
      <dsp:spPr>
        <a:xfrm>
          <a:off x="3553324" y="372768"/>
          <a:ext cx="3408950" cy="3408950"/>
        </a:xfrm>
        <a:custGeom>
          <a:avLst/>
          <a:gdLst/>
          <a:ahLst/>
          <a:cxnLst/>
          <a:rect l="0" t="0" r="0" b="0"/>
          <a:pathLst>
            <a:path>
              <a:moveTo>
                <a:pt x="3065039" y="2731169"/>
              </a:moveTo>
              <a:arcTo wR="1704475" hR="1704475" stAng="2222313" swAng="6355373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45C73B-0283-D046-8C09-8847DDE0ED15}">
      <dsp:nvSpPr>
        <dsp:cNvPr id="0" name=""/>
        <dsp:cNvSpPr/>
      </dsp:nvSpPr>
      <dsp:spPr>
        <a:xfrm>
          <a:off x="0" y="3127303"/>
          <a:ext cx="10515600" cy="10264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/>
            <a:t>Enriquecimento ilícito</a:t>
          </a:r>
          <a:endParaRPr lang="en-US" sz="3600" kern="1200"/>
        </a:p>
      </dsp:txBody>
      <dsp:txXfrm>
        <a:off x="0" y="3127303"/>
        <a:ext cx="10515600" cy="1026450"/>
      </dsp:txXfrm>
    </dsp:sp>
    <dsp:sp modelId="{77ACE821-E7C6-7F44-90AB-194FCA0FF181}">
      <dsp:nvSpPr>
        <dsp:cNvPr id="0" name=""/>
        <dsp:cNvSpPr/>
      </dsp:nvSpPr>
      <dsp:spPr>
        <a:xfrm rot="10800000">
          <a:off x="0" y="1564018"/>
          <a:ext cx="10515600" cy="1578681"/>
        </a:xfrm>
        <a:prstGeom prst="upArrowCallou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/>
            <a:t>Somatório de todas as propinas pagas (dano presumido)</a:t>
          </a:r>
          <a:endParaRPr lang="en-US" sz="3600" kern="1200"/>
        </a:p>
      </dsp:txBody>
      <dsp:txXfrm rot="10800000">
        <a:off x="0" y="1564018"/>
        <a:ext cx="10515600" cy="1025780"/>
      </dsp:txXfrm>
    </dsp:sp>
    <dsp:sp modelId="{01862801-129C-D446-B7C1-D9A778D709FA}">
      <dsp:nvSpPr>
        <dsp:cNvPr id="0" name=""/>
        <dsp:cNvSpPr/>
      </dsp:nvSpPr>
      <dsp:spPr>
        <a:xfrm rot="10800000">
          <a:off x="0" y="734"/>
          <a:ext cx="10515600" cy="1578681"/>
        </a:xfrm>
        <a:prstGeom prst="upArrowCallou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/>
            <a:t>Eventuais danos incontroversos</a:t>
          </a:r>
          <a:endParaRPr lang="en-US" sz="3600" kern="1200"/>
        </a:p>
      </dsp:txBody>
      <dsp:txXfrm rot="10800000">
        <a:off x="0" y="734"/>
        <a:ext cx="10515600" cy="10257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919E3-471F-0E46-9175-84B661F1E6D4}">
      <dsp:nvSpPr>
        <dsp:cNvPr id="0" name=""/>
        <dsp:cNvSpPr/>
      </dsp:nvSpPr>
      <dsp:spPr>
        <a:xfrm>
          <a:off x="0" y="2242"/>
          <a:ext cx="9858191" cy="459452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>
              <a:solidFill>
                <a:schemeClr val="bg1"/>
              </a:solidFill>
            </a:rPr>
            <a:t>Conceito: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kern="1200" dirty="0">
              <a:solidFill>
                <a:schemeClr val="bg1"/>
              </a:solidFill>
            </a:rPr>
            <a:t>	Sinônimo de prejuízo: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kern="1200" dirty="0">
              <a:solidFill>
                <a:schemeClr val="bg1"/>
              </a:solidFill>
            </a:rPr>
            <a:t>	Valores pagos a título de propina (custo ilícito)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kern="1200" dirty="0">
              <a:solidFill>
                <a:schemeClr val="bg1"/>
              </a:solidFill>
            </a:rPr>
            <a:t>	Superfaturamento por sobrepreço ou inexecução contratual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kern="1200" dirty="0">
              <a:solidFill>
                <a:schemeClr val="bg1"/>
              </a:solidFill>
            </a:rPr>
            <a:t>	Outros danos materiais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endParaRPr lang="pt-BR" sz="2800" u="sng" kern="1200" dirty="0">
            <a:solidFill>
              <a:schemeClr val="bg1"/>
            </a:solidFill>
          </a:endParaRP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u="sng" kern="1200" dirty="0">
              <a:solidFill>
                <a:schemeClr val="bg1"/>
              </a:solidFill>
            </a:rPr>
            <a:t>Perspectiva da vítima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0" y="2242"/>
        <a:ext cx="9858191" cy="45945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E7F69E-8557-E443-912F-5469415D2CE1}">
      <dsp:nvSpPr>
        <dsp:cNvPr id="0" name=""/>
        <dsp:cNvSpPr/>
      </dsp:nvSpPr>
      <dsp:spPr>
        <a:xfrm>
          <a:off x="0" y="0"/>
          <a:ext cx="10205662" cy="59493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600" kern="1200" dirty="0">
              <a:solidFill>
                <a:schemeClr val="bg1"/>
              </a:solidFill>
            </a:rPr>
            <a:t>O que diz a LAC sobre dano:</a:t>
          </a:r>
        </a:p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600" kern="1200" dirty="0">
              <a:solidFill>
                <a:schemeClr val="bg1"/>
              </a:solidFill>
            </a:rPr>
            <a:t>Art. 6</a:t>
          </a:r>
          <a:r>
            <a:rPr lang="pt-BR" sz="2600" u="sng" kern="1200" baseline="30000" dirty="0">
              <a:solidFill>
                <a:schemeClr val="bg1"/>
              </a:solidFill>
            </a:rPr>
            <a:t>o</a:t>
          </a:r>
          <a:r>
            <a:rPr lang="pt-BR" sz="2600" kern="1200" dirty="0">
              <a:solidFill>
                <a:schemeClr val="bg1"/>
              </a:solidFill>
            </a:rPr>
            <a:t>, § 3</a:t>
          </a:r>
          <a:r>
            <a:rPr lang="pt-BR" sz="2600" u="sng" kern="1200" baseline="30000" dirty="0">
              <a:solidFill>
                <a:schemeClr val="bg1"/>
              </a:solidFill>
            </a:rPr>
            <a:t>o</a:t>
          </a:r>
          <a:r>
            <a:rPr lang="pt-BR" sz="2600" kern="1200" dirty="0">
              <a:solidFill>
                <a:schemeClr val="bg1"/>
              </a:solidFill>
            </a:rPr>
            <a:t>  A aplicação das sanções previstas neste artigo não exclui, em qualquer hipótese, a obrigação da reparação integral do </a:t>
          </a:r>
          <a:r>
            <a:rPr lang="pt-BR" sz="2600" b="1" kern="1200" dirty="0">
              <a:solidFill>
                <a:schemeClr val="bg1"/>
              </a:solidFill>
            </a:rPr>
            <a:t>dano</a:t>
          </a:r>
          <a:r>
            <a:rPr lang="pt-BR" sz="2600" kern="1200" dirty="0">
              <a:solidFill>
                <a:schemeClr val="bg1"/>
              </a:solidFill>
            </a:rPr>
            <a:t> causado.</a:t>
          </a:r>
        </a:p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600" kern="1200" dirty="0">
              <a:solidFill>
                <a:schemeClr val="bg1"/>
              </a:solidFill>
            </a:rPr>
            <a:t>Art. 13.  A instauração de processo administrativo específico de reparação integral do </a:t>
          </a:r>
          <a:r>
            <a:rPr lang="pt-BR" sz="2600" b="1" kern="1200" dirty="0">
              <a:solidFill>
                <a:schemeClr val="bg1"/>
              </a:solidFill>
            </a:rPr>
            <a:t>dano</a:t>
          </a:r>
          <a:r>
            <a:rPr lang="pt-BR" sz="2600" kern="1200" dirty="0">
              <a:solidFill>
                <a:schemeClr val="bg1"/>
              </a:solidFill>
            </a:rPr>
            <a:t> não prejudica a aplicação imediata das sanções estabelecidas nesta Lei.</a:t>
          </a:r>
        </a:p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600" kern="1200" dirty="0">
              <a:solidFill>
                <a:schemeClr val="bg1"/>
              </a:solidFill>
            </a:rPr>
            <a:t>Art. 16, § 3</a:t>
          </a:r>
          <a:r>
            <a:rPr lang="pt-BR" sz="2600" u="sng" kern="1200" baseline="30000" dirty="0">
              <a:solidFill>
                <a:schemeClr val="bg1"/>
              </a:solidFill>
            </a:rPr>
            <a:t>o</a:t>
          </a:r>
          <a:r>
            <a:rPr lang="pt-BR" sz="2600" kern="1200" dirty="0">
              <a:solidFill>
                <a:schemeClr val="bg1"/>
              </a:solidFill>
            </a:rPr>
            <a:t>  O acordo de leniência não exime a pessoa jurídica da obrigação de reparar integralmente o </a:t>
          </a:r>
          <a:r>
            <a:rPr lang="pt-BR" sz="2600" b="1" kern="1200" dirty="0">
              <a:solidFill>
                <a:schemeClr val="bg1"/>
              </a:solidFill>
            </a:rPr>
            <a:t>dano</a:t>
          </a:r>
          <a:r>
            <a:rPr lang="pt-BR" sz="2600" kern="1200" dirty="0">
              <a:solidFill>
                <a:schemeClr val="bg1"/>
              </a:solidFill>
            </a:rPr>
            <a:t> causado.</a:t>
          </a:r>
        </a:p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600" kern="1200" dirty="0">
              <a:solidFill>
                <a:schemeClr val="bg1"/>
              </a:solidFill>
            </a:rPr>
            <a:t>Art. 21, Parágrafo único.  A condenação torna certa a obrigação de reparar, integralmente, o </a:t>
          </a:r>
          <a:r>
            <a:rPr lang="pt-BR" sz="2600" b="1" kern="1200" dirty="0">
              <a:solidFill>
                <a:schemeClr val="bg1"/>
              </a:solidFill>
            </a:rPr>
            <a:t>dano</a:t>
          </a:r>
          <a:r>
            <a:rPr lang="pt-BR" sz="2600" kern="1200" dirty="0">
              <a:solidFill>
                <a:schemeClr val="bg1"/>
              </a:solidFill>
            </a:rPr>
            <a:t> causado pelo ilícito, cujo valor será apurado em posterior liquidação, se não constar expressamente da sentença.</a:t>
          </a:r>
        </a:p>
      </dsp:txBody>
      <dsp:txXfrm>
        <a:off x="0" y="0"/>
        <a:ext cx="10205662" cy="59493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919E3-471F-0E46-9175-84B661F1E6D4}">
      <dsp:nvSpPr>
        <dsp:cNvPr id="0" name=""/>
        <dsp:cNvSpPr/>
      </dsp:nvSpPr>
      <dsp:spPr>
        <a:xfrm>
          <a:off x="0" y="2736"/>
          <a:ext cx="9858191" cy="560824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>
              <a:solidFill>
                <a:schemeClr val="bg1"/>
              </a:solidFill>
            </a:rPr>
            <a:t>Conceito: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kern="1200" dirty="0">
              <a:solidFill>
                <a:schemeClr val="bg1"/>
              </a:solidFill>
            </a:rPr>
            <a:t>	Auferir qualquer tipo de vantagem patrimonial indevida (Art. 9º da Lei nº 8.429/92)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kern="1200" dirty="0">
              <a:solidFill>
                <a:schemeClr val="bg1"/>
              </a:solidFill>
            </a:rPr>
            <a:t>	Valores acrescidos ilicitamente ao patrimônio (Art. 12, </a:t>
          </a:r>
          <a:r>
            <a:rPr lang="pt-BR" sz="2800" kern="1200" dirty="0" err="1">
              <a:solidFill>
                <a:schemeClr val="bg1"/>
              </a:solidFill>
            </a:rPr>
            <a:t>I</a:t>
          </a:r>
          <a:r>
            <a:rPr lang="pt-BR" sz="2800" kern="1200" dirty="0">
              <a:solidFill>
                <a:schemeClr val="bg1"/>
              </a:solidFill>
            </a:rPr>
            <a:t> da Lei nº 8.429/92)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kern="1200" dirty="0">
              <a:solidFill>
                <a:schemeClr val="bg1"/>
              </a:solidFill>
            </a:rPr>
            <a:t>	Vantagem ou proveito direta ou indiretamente obtidos da infração (Art. 19, </a:t>
          </a:r>
          <a:r>
            <a:rPr lang="pt-BR" sz="2800" kern="1200" dirty="0" err="1">
              <a:solidFill>
                <a:schemeClr val="bg1"/>
              </a:solidFill>
            </a:rPr>
            <a:t>I</a:t>
          </a:r>
          <a:r>
            <a:rPr lang="pt-BR" sz="2800" kern="1200" dirty="0">
              <a:solidFill>
                <a:schemeClr val="bg1"/>
              </a:solidFill>
            </a:rPr>
            <a:t> da Lei nº 12.846/13)</a:t>
          </a:r>
          <a:endParaRPr lang="pt-BR" sz="2800" u="sng" kern="1200" dirty="0">
            <a:solidFill>
              <a:schemeClr val="bg1"/>
            </a:solidFill>
          </a:endParaRP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endParaRPr lang="pt-BR" sz="2800" u="sng" kern="1200" dirty="0">
            <a:solidFill>
              <a:schemeClr val="bg1"/>
            </a:solidFill>
          </a:endParaRP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u="sng" kern="1200" dirty="0">
              <a:solidFill>
                <a:schemeClr val="bg1"/>
              </a:solidFill>
            </a:rPr>
            <a:t>Na prática, lucro auferido com contratações indevidas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endParaRPr lang="pt-BR" sz="2800" u="sng" kern="1200" dirty="0">
            <a:solidFill>
              <a:schemeClr val="bg1"/>
            </a:solidFill>
          </a:endParaRP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2800" u="sng" kern="1200" dirty="0">
              <a:solidFill>
                <a:schemeClr val="bg1"/>
              </a:solidFill>
            </a:rPr>
            <a:t>Perspectiva do autor do ato lesivo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0" y="2736"/>
        <a:ext cx="9858191" cy="560824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6ED889-1A3C-4D1D-8996-32B4A7B4728E}">
      <dsp:nvSpPr>
        <dsp:cNvPr id="0" name=""/>
        <dsp:cNvSpPr/>
      </dsp:nvSpPr>
      <dsp:spPr>
        <a:xfrm>
          <a:off x="724" y="438093"/>
          <a:ext cx="2825562" cy="1695337"/>
        </a:xfrm>
        <a:prstGeom prst="rect">
          <a:avLst/>
        </a:prstGeom>
        <a:solidFill>
          <a:srgbClr val="1F497D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39 propostas formuladas</a:t>
          </a:r>
        </a:p>
      </dsp:txBody>
      <dsp:txXfrm>
        <a:off x="724" y="438093"/>
        <a:ext cx="2825562" cy="1695337"/>
      </dsp:txXfrm>
    </dsp:sp>
    <dsp:sp modelId="{07D7BABD-72CF-411B-9134-FC4B8DA028DC}">
      <dsp:nvSpPr>
        <dsp:cNvPr id="0" name=""/>
        <dsp:cNvSpPr/>
      </dsp:nvSpPr>
      <dsp:spPr>
        <a:xfrm>
          <a:off x="3108843" y="414935"/>
          <a:ext cx="2825562" cy="1695337"/>
        </a:xfrm>
        <a:prstGeom prst="rect">
          <a:avLst/>
        </a:prstGeom>
        <a:solidFill>
          <a:srgbClr val="1F497D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5 assinados</a:t>
          </a:r>
          <a:endParaRPr lang="en-US" sz="36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3108843" y="414935"/>
        <a:ext cx="2825562" cy="1695337"/>
      </dsp:txXfrm>
    </dsp:sp>
    <dsp:sp modelId="{47E4FCFD-54FB-46D5-BD2D-A579D65C107D}">
      <dsp:nvSpPr>
        <dsp:cNvPr id="0" name=""/>
        <dsp:cNvSpPr/>
      </dsp:nvSpPr>
      <dsp:spPr>
        <a:xfrm>
          <a:off x="724" y="2392829"/>
          <a:ext cx="2825562" cy="1695337"/>
        </a:xfrm>
        <a:prstGeom prst="rect">
          <a:avLst/>
        </a:prstGeom>
        <a:solidFill>
          <a:srgbClr val="1F497D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8 </a:t>
          </a:r>
          <a:r>
            <a:rPr lang="pt-BR" sz="3600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MdE</a:t>
          </a:r>
          <a:endParaRPr lang="pt-BR" sz="36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resilidos</a:t>
          </a:r>
        </a:p>
      </dsp:txBody>
      <dsp:txXfrm>
        <a:off x="724" y="2392829"/>
        <a:ext cx="2825562" cy="1695337"/>
      </dsp:txXfrm>
    </dsp:sp>
    <dsp:sp modelId="{1CE1EBF6-A657-48A6-B47F-979185A6C2DB}">
      <dsp:nvSpPr>
        <dsp:cNvPr id="0" name=""/>
        <dsp:cNvSpPr/>
      </dsp:nvSpPr>
      <dsp:spPr>
        <a:xfrm>
          <a:off x="3108843" y="2392829"/>
          <a:ext cx="2825562" cy="1695337"/>
        </a:xfrm>
        <a:prstGeom prst="rect">
          <a:avLst/>
        </a:prstGeom>
        <a:solidFill>
          <a:srgbClr val="1F497D"/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t-BR" sz="3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R$ 4,5 bilhões </a:t>
          </a:r>
        </a:p>
      </dsp:txBody>
      <dsp:txXfrm>
        <a:off x="3108843" y="2392829"/>
        <a:ext cx="2825562" cy="1695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732852F6-37DF-44F3-8540-0ADDEC2064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921488B-1445-4840-9507-B8AE8A67AD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BAC25-A2F0-4AEA-ADAD-29A96BD99B40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FCAE5D5-2407-4F03-9406-83F4A22876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BED32B7-665F-4F42-83E6-21E67A68CE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3533C-C38A-4FA9-B01F-C145B15D027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0741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8E14B-80BD-A543-A41E-F802395E566F}" type="datetimeFigureOut">
              <a:t>23/09/2018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44889-5DEE-2049-BFA1-17C738790D59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93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 userDrawn="1"/>
        </p:nvSpPr>
        <p:spPr>
          <a:xfrm>
            <a:off x="0" y="-696"/>
            <a:ext cx="12192000" cy="6858696"/>
          </a:xfrm>
          <a:prstGeom prst="rect">
            <a:avLst/>
          </a:prstGeom>
          <a:solidFill>
            <a:srgbClr val="0025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96"/>
            <a:ext cx="12197079" cy="685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8766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7774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142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5919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2804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0105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0445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613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555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134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591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96463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48460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6549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15139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5753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48204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1401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82937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74340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24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38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23/09/2018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176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11475062" cy="17332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5200" b="1" dirty="0">
                <a:solidFill>
                  <a:schemeClr val="bg1"/>
                </a:solidFill>
              </a:rPr>
              <a:t>Seminário Internacional: "Colaboração Premiada: uma ferramenta de investigação"</a:t>
            </a:r>
            <a:endParaRPr lang="pt-BR" sz="5200" dirty="0">
              <a:solidFill>
                <a:schemeClr val="bg1"/>
              </a:solidFill>
            </a:endParaRPr>
          </a:p>
          <a:p>
            <a:r>
              <a:rPr lang="pt-BR" sz="4800" dirty="0">
                <a:solidFill>
                  <a:schemeClr val="bg1"/>
                </a:solidFill>
                <a:latin typeface="+mn-lt"/>
              </a:rPr>
              <a:t>	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219570" y="5969489"/>
            <a:ext cx="6371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i="1" dirty="0">
                <a:solidFill>
                  <a:schemeClr val="bg1"/>
                </a:solidFill>
              </a:rPr>
              <a:t>Brasília, 26 de setembro de 2018</a:t>
            </a:r>
          </a:p>
        </p:txBody>
      </p:sp>
      <p:sp>
        <p:nvSpPr>
          <p:cNvPr id="7" name="Título 4">
            <a:extLst>
              <a:ext uri="{FF2B5EF4-FFF2-40B4-BE49-F238E27FC236}">
                <a16:creationId xmlns:a16="http://schemas.microsoft.com/office/drawing/2014/main" id="{D22DD0AC-86E7-4D03-9595-164399CAD9CE}"/>
              </a:ext>
            </a:extLst>
          </p:cNvPr>
          <p:cNvSpPr txBox="1">
            <a:spLocks/>
          </p:cNvSpPr>
          <p:nvPr/>
        </p:nvSpPr>
        <p:spPr>
          <a:xfrm>
            <a:off x="570470" y="3141308"/>
            <a:ext cx="10648515" cy="79591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dirty="0">
                <a:solidFill>
                  <a:schemeClr val="bg1"/>
                </a:solidFill>
              </a:rPr>
              <a:t>Colaboração Premiada x Leniência: limites e possibilidades</a:t>
            </a:r>
            <a:endParaRPr lang="pt-BR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076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82CF17-F0E0-1B48-8D93-FB38FB1A69BB}"/>
              </a:ext>
            </a:extLst>
          </p:cNvPr>
          <p:cNvSpPr txBox="1"/>
          <p:nvPr/>
        </p:nvSpPr>
        <p:spPr>
          <a:xfrm>
            <a:off x="1524000" y="2776538"/>
            <a:ext cx="9144000" cy="138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RECUPERAÇÃO DE ATIVOS</a:t>
            </a:r>
          </a:p>
        </p:txBody>
      </p:sp>
    </p:spTree>
    <p:extLst>
      <p:ext uri="{BB962C8B-B14F-4D97-AF65-F5344CB8AC3E}">
        <p14:creationId xmlns:p14="http://schemas.microsoft.com/office/powerpoint/2010/main" val="2523315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C4DEABDD-31CF-EF40-8DD8-1C3208CEC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s-ES_tradnl" sz="3100">
                <a:solidFill>
                  <a:srgbClr val="FFFFFF"/>
                </a:solidFill>
              </a:rPr>
              <a:t>RECUPERAÇÃO DE ATIVOS</a:t>
            </a:r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2692381B-B054-4053-B4A4-47EC1BBE73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708547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520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3B0DF90E-6BAD-4E82-8FDF-717C9A357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DFE9FB7-4121-F945-B550-935F6454ECDA}"/>
              </a:ext>
            </a:extLst>
          </p:cNvPr>
          <p:cNvSpPr txBox="1"/>
          <p:nvPr/>
        </p:nvSpPr>
        <p:spPr>
          <a:xfrm>
            <a:off x="833002" y="365125"/>
            <a:ext cx="105207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RUBRICA COM NATUREZA DE SANÇÃO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F72A283-6614-40EE-BB69-2AD7924C36E7}"/>
              </a:ext>
            </a:extLst>
          </p:cNvPr>
          <p:cNvSpPr/>
          <p:nvPr/>
        </p:nvSpPr>
        <p:spPr>
          <a:xfrm>
            <a:off x="6031959" y="83083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8" name="Espaço Reservado para Conteúdo 19">
            <a:extLst>
              <a:ext uri="{FF2B5EF4-FFF2-40B4-BE49-F238E27FC236}">
                <a16:creationId xmlns:a16="http://schemas.microsoft.com/office/drawing/2014/main" id="{1F600FEA-8B7A-46C5-AA12-EB65A13050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3282949"/>
              </p:ext>
            </p:extLst>
          </p:nvPr>
        </p:nvGraphicFramePr>
        <p:xfrm>
          <a:off x="838200" y="2022475"/>
          <a:ext cx="105156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26884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953554B3-5CFF-487A-9E58-77AC2FE0764B}"/>
              </a:ext>
            </a:extLst>
          </p:cNvPr>
          <p:cNvSpPr txBox="1"/>
          <p:nvPr/>
        </p:nvSpPr>
        <p:spPr>
          <a:xfrm>
            <a:off x="902825" y="786517"/>
            <a:ext cx="10613985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u="sng" dirty="0">
                <a:solidFill>
                  <a:schemeClr val="tx2"/>
                </a:solidFill>
              </a:rPr>
              <a:t>Cálculo da Multa da LAC</a:t>
            </a:r>
          </a:p>
          <a:p>
            <a:endParaRPr lang="pt-BR" sz="28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chemeClr val="tx2"/>
                </a:solidFill>
              </a:rPr>
              <a:t>Decreto n° 8.420/2015 e IN CGU-AGU nº 02/2018 (DOU 21/05/2018):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pt-BR" sz="2600" dirty="0">
              <a:solidFill>
                <a:schemeClr val="tx2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>
                <a:solidFill>
                  <a:schemeClr val="tx2"/>
                </a:solidFill>
              </a:rPr>
              <a:t>Art. 17: estabelece os fatores agravantes específicos ao caso sob análise;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pt-BR" sz="2600" dirty="0">
              <a:solidFill>
                <a:schemeClr val="tx2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>
                <a:solidFill>
                  <a:schemeClr val="tx2"/>
                </a:solidFill>
              </a:rPr>
              <a:t>Art. 18: estabelece o valor a ser deduzido em função dos fatores atenuantes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pt-BR" sz="2600" dirty="0">
              <a:solidFill>
                <a:schemeClr val="tx2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>
                <a:solidFill>
                  <a:schemeClr val="tx2"/>
                </a:solidFill>
              </a:rPr>
              <a:t>Art. 20: estabelece os limites mínimo e máximo da multa da LAC para o caso sob análise.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pt-BR" sz="2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518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3B0DF90E-6BAD-4E82-8FDF-717C9A357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13">
            <a:extLst>
              <a:ext uri="{FF2B5EF4-FFF2-40B4-BE49-F238E27FC236}">
                <a16:creationId xmlns:a16="http://schemas.microsoft.com/office/drawing/2014/main" id="{13DCC859-0434-4BB8-B6C5-09C88AE698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11">
            <a:extLst>
              <a:ext uri="{FF2B5EF4-FFF2-40B4-BE49-F238E27FC236}">
                <a16:creationId xmlns:a16="http://schemas.microsoft.com/office/drawing/2014/main" id="{08E7ACFB-B791-4C23-8B17-013FEDC09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43CC0A0-A00D-0740-BD45-C79A26356518}"/>
              </a:ext>
            </a:extLst>
          </p:cNvPr>
          <p:cNvSpPr txBox="1"/>
          <p:nvPr/>
        </p:nvSpPr>
        <p:spPr>
          <a:xfrm>
            <a:off x="833002" y="365125"/>
            <a:ext cx="105207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pt-BR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Rubrica com natureza de ressarcimento</a:t>
            </a:r>
            <a:endParaRPr lang="pt-BR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F72A283-6614-40EE-BB69-2AD7924C36E7}"/>
              </a:ext>
            </a:extLst>
          </p:cNvPr>
          <p:cNvSpPr/>
          <p:nvPr/>
        </p:nvSpPr>
        <p:spPr>
          <a:xfrm>
            <a:off x="6031959" y="83083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9" name="Espaço Reservado para Conteúdo 19">
            <a:extLst>
              <a:ext uri="{FF2B5EF4-FFF2-40B4-BE49-F238E27FC236}">
                <a16:creationId xmlns:a16="http://schemas.microsoft.com/office/drawing/2014/main" id="{9A267674-BB7D-4BAF-BD23-BD2AFDB8B0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3230096"/>
              </p:ext>
            </p:extLst>
          </p:nvPr>
        </p:nvGraphicFramePr>
        <p:xfrm>
          <a:off x="838200" y="2022475"/>
          <a:ext cx="105156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17314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09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43CC0A0-A00D-0740-BD45-C79A26356518}"/>
              </a:ext>
            </a:extLst>
          </p:cNvPr>
          <p:cNvSpPr txBox="1"/>
          <p:nvPr/>
        </p:nvSpPr>
        <p:spPr>
          <a:xfrm>
            <a:off x="1261871" y="545676"/>
            <a:ext cx="9858383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+mj-lt"/>
                <a:ea typeface="+mj-ea"/>
                <a:cs typeface="+mj-cs"/>
              </a:rPr>
              <a:t>DANO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63724" y="0"/>
            <a:ext cx="457200" cy="6858000"/>
          </a:xfrm>
          <a:prstGeom prst="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F72A283-6614-40EE-BB69-2AD7924C36E7}"/>
              </a:ext>
            </a:extLst>
          </p:cNvPr>
          <p:cNvSpPr/>
          <p:nvPr/>
        </p:nvSpPr>
        <p:spPr>
          <a:xfrm>
            <a:off x="6031959" y="83083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9" name="Espaço Reservado para Conteúdo 19">
            <a:extLst>
              <a:ext uri="{FF2B5EF4-FFF2-40B4-BE49-F238E27FC236}">
                <a16:creationId xmlns:a16="http://schemas.microsoft.com/office/drawing/2014/main" id="{9A267674-BB7D-4BAF-BD23-BD2AFDB8B0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2501600"/>
              </p:ext>
            </p:extLst>
          </p:nvPr>
        </p:nvGraphicFramePr>
        <p:xfrm>
          <a:off x="1262063" y="1871238"/>
          <a:ext cx="9858191" cy="4599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6745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09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43CC0A0-A00D-0740-BD45-C79A26356518}"/>
              </a:ext>
            </a:extLst>
          </p:cNvPr>
          <p:cNvSpPr txBox="1"/>
          <p:nvPr/>
        </p:nvSpPr>
        <p:spPr>
          <a:xfrm>
            <a:off x="1261871" y="-160378"/>
            <a:ext cx="9858383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dirty="0">
                <a:latin typeface="+mj-lt"/>
                <a:ea typeface="+mj-ea"/>
                <a:cs typeface="+mj-cs"/>
              </a:rPr>
              <a:t>DANO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63724" y="0"/>
            <a:ext cx="457200" cy="6858000"/>
          </a:xfrm>
          <a:prstGeom prst="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F72A283-6614-40EE-BB69-2AD7924C36E7}"/>
              </a:ext>
            </a:extLst>
          </p:cNvPr>
          <p:cNvSpPr/>
          <p:nvPr/>
        </p:nvSpPr>
        <p:spPr>
          <a:xfrm>
            <a:off x="6031959" y="83083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9" name="Espaço Reservado para Conteúdo 19">
            <a:extLst>
              <a:ext uri="{FF2B5EF4-FFF2-40B4-BE49-F238E27FC236}">
                <a16:creationId xmlns:a16="http://schemas.microsoft.com/office/drawing/2014/main" id="{9A267674-BB7D-4BAF-BD23-BD2AFDB8B0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8037636"/>
              </p:ext>
            </p:extLst>
          </p:nvPr>
        </p:nvGraphicFramePr>
        <p:xfrm>
          <a:off x="1262063" y="969732"/>
          <a:ext cx="10205662" cy="5949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7993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09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43CC0A0-A00D-0740-BD45-C79A26356518}"/>
              </a:ext>
            </a:extLst>
          </p:cNvPr>
          <p:cNvSpPr txBox="1"/>
          <p:nvPr/>
        </p:nvSpPr>
        <p:spPr>
          <a:xfrm>
            <a:off x="1261871" y="128987"/>
            <a:ext cx="9858383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>
                <a:latin typeface="+mj-lt"/>
                <a:ea typeface="+mj-ea"/>
                <a:cs typeface="+mj-cs"/>
              </a:rPr>
              <a:t>ENRIQUECIMENTO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63724" y="0"/>
            <a:ext cx="457200" cy="6858000"/>
          </a:xfrm>
          <a:prstGeom prst="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F72A283-6614-40EE-BB69-2AD7924C36E7}"/>
              </a:ext>
            </a:extLst>
          </p:cNvPr>
          <p:cNvSpPr/>
          <p:nvPr/>
        </p:nvSpPr>
        <p:spPr>
          <a:xfrm>
            <a:off x="6031959" y="83083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BR" sz="540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9" name="Espaço Reservado para Conteúdo 19">
            <a:extLst>
              <a:ext uri="{FF2B5EF4-FFF2-40B4-BE49-F238E27FC236}">
                <a16:creationId xmlns:a16="http://schemas.microsoft.com/office/drawing/2014/main" id="{9A267674-BB7D-4BAF-BD23-BD2AFDB8B0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8746296"/>
              </p:ext>
            </p:extLst>
          </p:nvPr>
        </p:nvGraphicFramePr>
        <p:xfrm>
          <a:off x="1262063" y="1134319"/>
          <a:ext cx="9858191" cy="5613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2F8A3E15-29A5-724A-85F4-7F33D5984868}"/>
              </a:ext>
            </a:extLst>
          </p:cNvPr>
          <p:cNvSpPr/>
          <p:nvPr/>
        </p:nvSpPr>
        <p:spPr>
          <a:xfrm>
            <a:off x="972272" y="4734043"/>
            <a:ext cx="9525965" cy="14352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1100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4FE8393-DCD0-441F-8754-883004B72034}"/>
              </a:ext>
            </a:extLst>
          </p:cNvPr>
          <p:cNvSpPr txBox="1"/>
          <p:nvPr/>
        </p:nvSpPr>
        <p:spPr>
          <a:xfrm>
            <a:off x="1775520" y="121881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u="sng" dirty="0">
                <a:solidFill>
                  <a:schemeClr val="tx2"/>
                </a:solidFill>
              </a:rPr>
              <a:t>Cálculo do Ressarcimento</a:t>
            </a:r>
          </a:p>
        </p:txBody>
      </p:sp>
      <p:sp>
        <p:nvSpPr>
          <p:cNvPr id="3" name="Espaço Reservado para Conteúdo 19">
            <a:extLst>
              <a:ext uri="{FF2B5EF4-FFF2-40B4-BE49-F238E27FC236}">
                <a16:creationId xmlns:a16="http://schemas.microsoft.com/office/drawing/2014/main" id="{03F0C1F6-77CB-4066-863B-FB6B298876A9}"/>
              </a:ext>
            </a:extLst>
          </p:cNvPr>
          <p:cNvSpPr txBox="1">
            <a:spLocks/>
          </p:cNvSpPr>
          <p:nvPr/>
        </p:nvSpPr>
        <p:spPr>
          <a:xfrm>
            <a:off x="655898" y="1772816"/>
            <a:ext cx="10152185" cy="45110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tx2"/>
                </a:solidFill>
              </a:rPr>
              <a:t>Metodologia para quantificação: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>
                <a:solidFill>
                  <a:schemeClr val="tx2"/>
                </a:solidFill>
              </a:rPr>
              <a:t>Delimitação do ilícito praticado e especificação do lapso temporal em que ele foi praticado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>
                <a:solidFill>
                  <a:schemeClr val="tx2"/>
                </a:solidFill>
              </a:rPr>
              <a:t>Identificação dos contratos contaminados pela prática do ilícito e pagamentos recebidos referentes a tais contratos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>
                <a:solidFill>
                  <a:schemeClr val="tx2"/>
                </a:solidFill>
              </a:rPr>
              <a:t>Identificação do lucro pretendido ou auferido (melhor informação disponível)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>
                <a:solidFill>
                  <a:schemeClr val="tx2"/>
                </a:solidFill>
              </a:rPr>
              <a:t>Acréscimo dos valores pagos a título de propina (DANO)</a:t>
            </a:r>
            <a:endParaRPr lang="pt-BR" sz="2600" dirty="0">
              <a:solidFill>
                <a:schemeClr val="tx2"/>
              </a:solidFill>
              <a:sym typeface="Wingdings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>
                <a:solidFill>
                  <a:schemeClr val="tx2"/>
                </a:solidFill>
                <a:sym typeface="Wingdings"/>
              </a:rPr>
              <a:t>Danos incontroversos</a:t>
            </a:r>
          </a:p>
        </p:txBody>
      </p:sp>
    </p:spTree>
    <p:extLst>
      <p:ext uri="{BB962C8B-B14F-4D97-AF65-F5344CB8AC3E}">
        <p14:creationId xmlns:p14="http://schemas.microsoft.com/office/powerpoint/2010/main" val="1695080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9">
            <a:extLst>
              <a:ext uri="{FF2B5EF4-FFF2-40B4-BE49-F238E27FC236}">
                <a16:creationId xmlns:a16="http://schemas.microsoft.com/office/drawing/2014/main" id="{D04F743D-FB53-4CDE-9C4F-030A7FE38F42}"/>
              </a:ext>
            </a:extLst>
          </p:cNvPr>
          <p:cNvSpPr txBox="1">
            <a:spLocks/>
          </p:cNvSpPr>
          <p:nvPr/>
        </p:nvSpPr>
        <p:spPr>
          <a:xfrm>
            <a:off x="2042864" y="1869728"/>
            <a:ext cx="8229600" cy="10801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dirty="0">
                <a:solidFill>
                  <a:schemeClr val="tx2"/>
                </a:solidFill>
                <a:sym typeface="Wingdings"/>
              </a:rPr>
              <a:t>Em muitos casos o enriquecimento já englobará o dano, sem necessidade de identificá-lo</a:t>
            </a:r>
            <a:endParaRPr lang="pt-BR" dirty="0">
              <a:solidFill>
                <a:schemeClr val="tx2"/>
              </a:solidFill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9CA3C4A4-122B-4EC2-87D0-F179BC587389}"/>
              </a:ext>
            </a:extLst>
          </p:cNvPr>
          <p:cNvGrpSpPr/>
          <p:nvPr/>
        </p:nvGrpSpPr>
        <p:grpSpPr>
          <a:xfrm>
            <a:off x="363415" y="3743849"/>
            <a:ext cx="11054862" cy="1841331"/>
            <a:chOff x="-602841" y="2837714"/>
            <a:chExt cx="9608618" cy="2536465"/>
          </a:xfrm>
        </p:grpSpPr>
        <p:cxnSp>
          <p:nvCxnSpPr>
            <p:cNvPr id="4" name="Conector reto 3">
              <a:extLst>
                <a:ext uri="{FF2B5EF4-FFF2-40B4-BE49-F238E27FC236}">
                  <a16:creationId xmlns:a16="http://schemas.microsoft.com/office/drawing/2014/main" id="{ADB0625E-9606-4FC9-9C40-6A2EBF7B6F58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2477386" y="5114281"/>
              <a:ext cx="3909712" cy="5517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" name="Conector reto 4">
              <a:extLst>
                <a:ext uri="{FF2B5EF4-FFF2-40B4-BE49-F238E27FC236}">
                  <a16:creationId xmlns:a16="http://schemas.microsoft.com/office/drawing/2014/main" id="{CC6912C7-CA94-4610-A3DE-D9DCFA5391A5}"/>
                </a:ext>
              </a:extLst>
            </p:cNvPr>
            <p:cNvCxnSpPr>
              <a:cxnSpLocks/>
            </p:cNvCxnSpPr>
            <p:nvPr/>
          </p:nvCxnSpPr>
          <p:spPr>
            <a:xfrm>
              <a:off x="2477386" y="4128983"/>
              <a:ext cx="3899522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E44A3AF3-5A2E-4542-8244-629009E0E233}"/>
                </a:ext>
              </a:extLst>
            </p:cNvPr>
            <p:cNvCxnSpPr>
              <a:cxnSpLocks/>
            </p:cNvCxnSpPr>
            <p:nvPr/>
          </p:nvCxnSpPr>
          <p:spPr>
            <a:xfrm>
              <a:off x="2477386" y="3097609"/>
              <a:ext cx="3889333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61849CA6-2DFF-4A62-BEC0-C399221AADE7}"/>
                </a:ext>
              </a:extLst>
            </p:cNvPr>
            <p:cNvSpPr txBox="1"/>
            <p:nvPr/>
          </p:nvSpPr>
          <p:spPr>
            <a:xfrm>
              <a:off x="6387097" y="4865418"/>
              <a:ext cx="2491088" cy="508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tx2"/>
                  </a:solidFill>
                </a:rPr>
                <a:t>Custo</a:t>
              </a:r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1CA04648-B416-4C8D-99ED-6A395F132769}"/>
                </a:ext>
              </a:extLst>
            </p:cNvPr>
            <p:cNvSpPr txBox="1"/>
            <p:nvPr/>
          </p:nvSpPr>
          <p:spPr>
            <a:xfrm>
              <a:off x="6387097" y="3871654"/>
              <a:ext cx="2597414" cy="508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tx2"/>
                  </a:solidFill>
                </a:rPr>
                <a:t>Preço médio (mercado)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2CFE66AC-D1C0-4FF0-9549-B7A7A79FFB98}"/>
                </a:ext>
              </a:extLst>
            </p:cNvPr>
            <p:cNvSpPr txBox="1"/>
            <p:nvPr/>
          </p:nvSpPr>
          <p:spPr>
            <a:xfrm>
              <a:off x="6387097" y="2837714"/>
              <a:ext cx="2618680" cy="508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err="1">
                  <a:solidFill>
                    <a:schemeClr val="tx2"/>
                  </a:solidFill>
                </a:rPr>
                <a:t>Sobrepreço</a:t>
              </a:r>
              <a:endParaRPr lang="pt-BR" dirty="0">
                <a:solidFill>
                  <a:schemeClr val="tx2"/>
                </a:solidFill>
                <a:highlight>
                  <a:srgbClr val="FFFF00"/>
                </a:highlight>
              </a:endParaRPr>
            </a:p>
          </p:txBody>
        </p:sp>
        <p:cxnSp>
          <p:nvCxnSpPr>
            <p:cNvPr id="10" name="Conector de seta reta 23">
              <a:extLst>
                <a:ext uri="{FF2B5EF4-FFF2-40B4-BE49-F238E27FC236}">
                  <a16:creationId xmlns:a16="http://schemas.microsoft.com/office/drawing/2014/main" id="{2A89C0BC-ABA8-4B20-A641-C22C422517B2}"/>
                </a:ext>
              </a:extLst>
            </p:cNvPr>
            <p:cNvCxnSpPr/>
            <p:nvPr/>
          </p:nvCxnSpPr>
          <p:spPr>
            <a:xfrm>
              <a:off x="1722985" y="3115330"/>
              <a:ext cx="0" cy="2027306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Conector de seta reta 24">
              <a:extLst>
                <a:ext uri="{FF2B5EF4-FFF2-40B4-BE49-F238E27FC236}">
                  <a16:creationId xmlns:a16="http://schemas.microsoft.com/office/drawing/2014/main" id="{8029F247-09E4-4D35-939A-7B6BA3EB007E}"/>
                </a:ext>
              </a:extLst>
            </p:cNvPr>
            <p:cNvCxnSpPr/>
            <p:nvPr/>
          </p:nvCxnSpPr>
          <p:spPr>
            <a:xfrm>
              <a:off x="2278912" y="3097610"/>
              <a:ext cx="0" cy="1003019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22BFC3F6-2C1D-44F2-A1FC-F1D84AE7C9B3}"/>
                </a:ext>
              </a:extLst>
            </p:cNvPr>
            <p:cNvSpPr txBox="1"/>
            <p:nvPr/>
          </p:nvSpPr>
          <p:spPr>
            <a:xfrm>
              <a:off x="2436628" y="3381153"/>
              <a:ext cx="2317898" cy="508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solidFill>
                    <a:srgbClr val="00B050"/>
                  </a:solidFill>
                </a:rPr>
                <a:t>Dano</a:t>
              </a:r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C6769BCD-67D5-4845-95FE-DA2E7CB2A055}"/>
                </a:ext>
              </a:extLst>
            </p:cNvPr>
            <p:cNvSpPr txBox="1"/>
            <p:nvPr/>
          </p:nvSpPr>
          <p:spPr>
            <a:xfrm>
              <a:off x="-602841" y="3753294"/>
              <a:ext cx="2340135" cy="890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rgbClr val="C00000"/>
                  </a:solidFill>
                </a:rPr>
                <a:t>Enriquecimento</a:t>
              </a:r>
            </a:p>
            <a:p>
              <a:pPr algn="ctr"/>
              <a:r>
                <a:rPr lang="pt-BR" b="1" dirty="0">
                  <a:solidFill>
                    <a:srgbClr val="C00000"/>
                  </a:solidFill>
                </a:rPr>
                <a:t>(Produto do ilícito)</a:t>
              </a:r>
            </a:p>
          </p:txBody>
        </p:sp>
        <p:cxnSp>
          <p:nvCxnSpPr>
            <p:cNvPr id="14" name="Conector de seta reta 27">
              <a:extLst>
                <a:ext uri="{FF2B5EF4-FFF2-40B4-BE49-F238E27FC236}">
                  <a16:creationId xmlns:a16="http://schemas.microsoft.com/office/drawing/2014/main" id="{130D1943-3C10-4463-BA0D-7C00C7C5484A}"/>
                </a:ext>
              </a:extLst>
            </p:cNvPr>
            <p:cNvCxnSpPr/>
            <p:nvPr/>
          </p:nvCxnSpPr>
          <p:spPr>
            <a:xfrm>
              <a:off x="2278912" y="4128982"/>
              <a:ext cx="0" cy="1003019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B52712E0-2FEE-434A-95F0-2088E17CCA67}"/>
                </a:ext>
              </a:extLst>
            </p:cNvPr>
            <p:cNvSpPr txBox="1"/>
            <p:nvPr/>
          </p:nvSpPr>
          <p:spPr>
            <a:xfrm>
              <a:off x="2436628" y="4388991"/>
              <a:ext cx="2317898" cy="508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solidFill>
                    <a:schemeClr val="accent2">
                      <a:lumMod val="75000"/>
                    </a:schemeClr>
                  </a:solidFill>
                </a:rPr>
                <a:t>Lucro razoável</a:t>
              </a: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2802C0B-1123-4971-9926-9ADCF92DE815}"/>
              </a:ext>
            </a:extLst>
          </p:cNvPr>
          <p:cNvSpPr txBox="1"/>
          <p:nvPr/>
        </p:nvSpPr>
        <p:spPr>
          <a:xfrm>
            <a:off x="1775520" y="98072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u="sng" dirty="0">
                <a:solidFill>
                  <a:schemeClr val="tx2"/>
                </a:solidFill>
              </a:rPr>
              <a:t> Cálculo do Ressarcimento</a:t>
            </a:r>
          </a:p>
        </p:txBody>
      </p:sp>
    </p:spTree>
    <p:extLst>
      <p:ext uri="{BB962C8B-B14F-4D97-AF65-F5344CB8AC3E}">
        <p14:creationId xmlns:p14="http://schemas.microsoft.com/office/powerpoint/2010/main" val="1660722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8A81C4A4-5CB5-42C3-B824-F608E60AD3B0}"/>
              </a:ext>
            </a:extLst>
          </p:cNvPr>
          <p:cNvSpPr/>
          <p:nvPr/>
        </p:nvSpPr>
        <p:spPr>
          <a:xfrm>
            <a:off x="1982790" y="815834"/>
            <a:ext cx="7137547" cy="5620385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E1C1D4B-4C0B-4133-863D-B63C8ED744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3071664" y="1344534"/>
            <a:ext cx="8051250" cy="5450979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D1E01FE9-0616-4919-880A-66C18ED4F645}"/>
              </a:ext>
            </a:extLst>
          </p:cNvPr>
          <p:cNvSpPr/>
          <p:nvPr/>
        </p:nvSpPr>
        <p:spPr>
          <a:xfrm>
            <a:off x="3941996" y="2039946"/>
            <a:ext cx="6267216" cy="370928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200" dirty="0">
                <a:solidFill>
                  <a:schemeClr val="bg1"/>
                </a:solidFill>
                <a:cs typeface="Arial" pitchFamily="34" charset="0"/>
              </a:rPr>
              <a:t>Características dos Acordos de Leniência (AL) e das Colaborações Premiadas;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BR" altLang="pt-BR" sz="3200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200" dirty="0">
                <a:solidFill>
                  <a:schemeClr val="bg1"/>
                </a:solidFill>
                <a:cs typeface="Arial" pitchFamily="34" charset="0"/>
              </a:rPr>
              <a:t>Possibilidades e Limitações dos AL;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3D609320-F7E2-4ABF-9514-B34285178CC1}"/>
              </a:ext>
            </a:extLst>
          </p:cNvPr>
          <p:cNvSpPr/>
          <p:nvPr/>
        </p:nvSpPr>
        <p:spPr>
          <a:xfrm>
            <a:off x="2309092" y="996658"/>
            <a:ext cx="90701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4600" kern="0" spc="600" dirty="0">
                <a:solidFill>
                  <a:srgbClr val="39AEA9"/>
                </a:solidFill>
                <a:latin typeface="Century Gothic" panose="020B0502020202020204" pitchFamily="34" charset="0"/>
              </a:rPr>
              <a:t>SUMÁRIO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7E73CC1-020A-0146-BD38-91EACDE5F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34" y="3617888"/>
            <a:ext cx="31242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0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19">
            <a:extLst>
              <a:ext uri="{FF2B5EF4-FFF2-40B4-BE49-F238E27FC236}">
                <a16:creationId xmlns:a16="http://schemas.microsoft.com/office/drawing/2014/main" id="{032AF27C-A07E-444F-B5D3-F809355856D7}"/>
              </a:ext>
            </a:extLst>
          </p:cNvPr>
          <p:cNvSpPr txBox="1">
            <a:spLocks/>
          </p:cNvSpPr>
          <p:nvPr/>
        </p:nvSpPr>
        <p:spPr>
          <a:xfrm>
            <a:off x="1875693" y="1844824"/>
            <a:ext cx="8229600" cy="46805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Alinhamento com as melhores práticas internacionais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altLang="pt-BR" sz="2200" dirty="0">
                <a:solidFill>
                  <a:schemeClr val="tx2"/>
                </a:solidFill>
              </a:rPr>
              <a:t>“</a:t>
            </a:r>
            <a:r>
              <a:rPr lang="en-US" sz="2200" i="1" dirty="0">
                <a:solidFill>
                  <a:schemeClr val="tx2"/>
                </a:solidFill>
                <a:hlinkClick r:id="rId2" action="ppaction://hlinksldjump"/>
              </a:rPr>
              <a:t>Identification and Quantification of the Proceeds of Bribery</a:t>
            </a:r>
            <a:r>
              <a:rPr lang="en-US" sz="2200" dirty="0">
                <a:solidFill>
                  <a:schemeClr val="tx2"/>
                </a:solidFill>
              </a:rPr>
              <a:t>” – </a:t>
            </a:r>
            <a:r>
              <a:rPr lang="en-US" sz="2200" dirty="0" err="1">
                <a:solidFill>
                  <a:schemeClr val="tx2"/>
                </a:solidFill>
              </a:rPr>
              <a:t>Parceria</a:t>
            </a:r>
            <a:r>
              <a:rPr lang="en-US" sz="2200" dirty="0">
                <a:solidFill>
                  <a:schemeClr val="tx2"/>
                </a:solidFill>
              </a:rPr>
              <a:t> OCDE com a </a:t>
            </a:r>
            <a:r>
              <a:rPr lang="en-US" sz="2200" dirty="0" err="1">
                <a:solidFill>
                  <a:schemeClr val="tx2"/>
                </a:solidFill>
              </a:rPr>
              <a:t>Iniciativa</a:t>
            </a:r>
            <a:r>
              <a:rPr lang="en-US" sz="2200" dirty="0">
                <a:solidFill>
                  <a:schemeClr val="tx2"/>
                </a:solidFill>
              </a:rPr>
              <a:t> STAR (</a:t>
            </a:r>
            <a:r>
              <a:rPr lang="en-US" sz="2200" i="1" dirty="0">
                <a:solidFill>
                  <a:schemeClr val="tx2"/>
                </a:solidFill>
              </a:rPr>
              <a:t>Stolen Asset Recovery Initiative</a:t>
            </a:r>
            <a:r>
              <a:rPr lang="en-US" sz="2200" dirty="0">
                <a:solidFill>
                  <a:schemeClr val="tx2"/>
                </a:solidFill>
              </a:rPr>
              <a:t>)</a:t>
            </a:r>
          </a:p>
          <a:p>
            <a:pPr marL="342900" lvl="1" indent="-342900" algn="just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pt-BR" altLang="pt-BR" sz="2400" dirty="0">
                <a:solidFill>
                  <a:schemeClr val="tx2"/>
                </a:solidFill>
              </a:rPr>
              <a:t>Paralelismo com a metodologia aplicada pela AGU em suas ações de improbidade contras as empresas da Lava Jato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altLang="pt-BR" sz="2200" dirty="0" err="1">
                <a:solidFill>
                  <a:schemeClr val="tx2"/>
                </a:solidFill>
                <a:hlinkClick r:id="rId3" action="ppaction://hlinksldjump"/>
              </a:rPr>
              <a:t>Ex</a:t>
            </a:r>
            <a:r>
              <a:rPr lang="pt-BR" altLang="pt-BR" sz="2200" dirty="0">
                <a:solidFill>
                  <a:schemeClr val="tx2"/>
                </a:solidFill>
                <a:hlinkClick r:id="rId3" action="ppaction://hlinksldjump"/>
              </a:rPr>
              <a:t>: </a:t>
            </a:r>
            <a:r>
              <a:rPr lang="pt-BR" sz="2200" dirty="0">
                <a:solidFill>
                  <a:schemeClr val="tx2"/>
                </a:solidFill>
                <a:hlinkClick r:id="rId3" action="ppaction://hlinksldjump"/>
              </a:rPr>
              <a:t>ação por ato de improbidade movida em desfavor da Construtora Mendes Jr. (502700147.2015.4.04.7000/PR)</a:t>
            </a:r>
            <a:endParaRPr lang="pt-BR" altLang="pt-BR" sz="2200" dirty="0">
              <a:solidFill>
                <a:schemeClr val="tx2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FE51AD2-B321-4A1D-8C6A-F4028D23AEBF}"/>
              </a:ext>
            </a:extLst>
          </p:cNvPr>
          <p:cNvSpPr txBox="1"/>
          <p:nvPr/>
        </p:nvSpPr>
        <p:spPr>
          <a:xfrm>
            <a:off x="1775520" y="98072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tx2"/>
                </a:solidFill>
              </a:rPr>
              <a:t>Racional do Ressarcimento</a:t>
            </a:r>
          </a:p>
        </p:txBody>
      </p:sp>
    </p:spTree>
    <p:extLst>
      <p:ext uri="{BB962C8B-B14F-4D97-AF65-F5344CB8AC3E}">
        <p14:creationId xmlns:p14="http://schemas.microsoft.com/office/powerpoint/2010/main" val="150964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A1B072C8-158B-4553-8ADA-B15E52537268}"/>
              </a:ext>
            </a:extLst>
          </p:cNvPr>
          <p:cNvSpPr/>
          <p:nvPr/>
        </p:nvSpPr>
        <p:spPr>
          <a:xfrm>
            <a:off x="1922311" y="2746366"/>
            <a:ext cx="923996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66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LIMITES E POSSIBILIDADES</a:t>
            </a:r>
          </a:p>
        </p:txBody>
      </p:sp>
    </p:spTree>
    <p:extLst>
      <p:ext uri="{BB962C8B-B14F-4D97-AF65-F5344CB8AC3E}">
        <p14:creationId xmlns:p14="http://schemas.microsoft.com/office/powerpoint/2010/main" val="634522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A22B82F-CECB-4243-8018-570C968E0D85}"/>
              </a:ext>
            </a:extLst>
          </p:cNvPr>
          <p:cNvSpPr txBox="1"/>
          <p:nvPr/>
        </p:nvSpPr>
        <p:spPr>
          <a:xfrm>
            <a:off x="112295" y="1567345"/>
            <a:ext cx="115663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Permite a obtenção de Informações não disponíveis pelos meios comuns de investigação;</a:t>
            </a:r>
          </a:p>
          <a:p>
            <a:pPr marL="457200" indent="-457200">
              <a:buAutoNum type="arabicPeriod"/>
            </a:pPr>
            <a:endParaRPr lang="pt-BR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Permite que a colaboração se propague no tempo;</a:t>
            </a:r>
          </a:p>
          <a:p>
            <a:pPr marL="457200" indent="-457200">
              <a:buAutoNum type="arabicPeriod"/>
            </a:pPr>
            <a:endParaRPr lang="pt-BR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 Permite um trabalho efetivo de prevenção futura de casos de corrupção;</a:t>
            </a:r>
          </a:p>
          <a:p>
            <a:pPr marL="457200" indent="-457200">
              <a:buAutoNum type="arabicPeriod"/>
            </a:pPr>
            <a:endParaRPr lang="pt-BR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Permite um incremento significativo da recuperação de ativos (10 bi em 2018);</a:t>
            </a:r>
          </a:p>
          <a:p>
            <a:pPr marL="457200" indent="-457200">
              <a:buAutoNum type="arabicPeriod"/>
            </a:pPr>
            <a:endParaRPr lang="pt-BR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Fornece a garantia à empresa de que as provas obtidas pela colaboração não serão utilizadas contra si mesma;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B84F984-0133-4829-9356-CC8B58AC5570}"/>
              </a:ext>
            </a:extLst>
          </p:cNvPr>
          <p:cNvSpPr/>
          <p:nvPr/>
        </p:nvSpPr>
        <p:spPr>
          <a:xfrm>
            <a:off x="3764155" y="702500"/>
            <a:ext cx="4720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0" cap="none" spc="0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POSSIBILIDADES</a:t>
            </a:r>
          </a:p>
        </p:txBody>
      </p:sp>
    </p:spTree>
    <p:extLst>
      <p:ext uri="{BB962C8B-B14F-4D97-AF65-F5344CB8AC3E}">
        <p14:creationId xmlns:p14="http://schemas.microsoft.com/office/powerpoint/2010/main" val="36364777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A22B82F-CECB-4243-8018-570C968E0D85}"/>
              </a:ext>
            </a:extLst>
          </p:cNvPr>
          <p:cNvSpPr txBox="1"/>
          <p:nvPr/>
        </p:nvSpPr>
        <p:spPr>
          <a:xfrm>
            <a:off x="428263" y="1754166"/>
            <a:ext cx="1014229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Provas obtidas de fontes humanas;</a:t>
            </a:r>
          </a:p>
          <a:p>
            <a:pPr marL="457200" indent="-457200">
              <a:buAutoNum type="arabicPeriod"/>
            </a:pPr>
            <a:endParaRPr lang="pt-BR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pt-BR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Falta de permissão legal para supressão total da multa;</a:t>
            </a:r>
          </a:p>
          <a:p>
            <a:pPr marL="457200" indent="-457200">
              <a:buAutoNum type="arabicPeriod"/>
            </a:pPr>
            <a:endParaRPr lang="pt-BR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pt-BR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Transação sobre o valor do dano;</a:t>
            </a:r>
          </a:p>
          <a:p>
            <a:endParaRPr lang="pt-BR" sz="28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sz="2400" dirty="0">
              <a:solidFill>
                <a:schemeClr val="tx2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B84F984-0133-4829-9356-CC8B58AC5570}"/>
              </a:ext>
            </a:extLst>
          </p:cNvPr>
          <p:cNvSpPr/>
          <p:nvPr/>
        </p:nvSpPr>
        <p:spPr>
          <a:xfrm>
            <a:off x="4922071" y="830836"/>
            <a:ext cx="2404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0" cap="none" spc="0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LIMITES</a:t>
            </a:r>
          </a:p>
        </p:txBody>
      </p:sp>
    </p:spTree>
    <p:extLst>
      <p:ext uri="{BB962C8B-B14F-4D97-AF65-F5344CB8AC3E}">
        <p14:creationId xmlns:p14="http://schemas.microsoft.com/office/powerpoint/2010/main" val="14546218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87F1BC00-33FA-47E1-8552-FB6CD2342CBD}"/>
              </a:ext>
            </a:extLst>
          </p:cNvPr>
          <p:cNvSpPr/>
          <p:nvPr/>
        </p:nvSpPr>
        <p:spPr>
          <a:xfrm>
            <a:off x="1769615" y="780883"/>
            <a:ext cx="7965228" cy="1188593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</a:pPr>
            <a:r>
              <a:rPr lang="pt-BR" sz="5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Números</a:t>
            </a:r>
            <a:endParaRPr lang="en-US" sz="540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2B541BEA-1C95-4F03-B726-3B604DED49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8277033"/>
              </p:ext>
            </p:extLst>
          </p:nvPr>
        </p:nvGraphicFramePr>
        <p:xfrm>
          <a:off x="2784663" y="1800527"/>
          <a:ext cx="5935131" cy="4503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53911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761492" y="2036400"/>
            <a:ext cx="8424936" cy="171927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36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MUITO OBRIGADO!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2400" dirty="0">
              <a:solidFill>
                <a:schemeClr val="bg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C6B9EE65-DF2F-4B13-B6D6-472ED907F794}"/>
              </a:ext>
            </a:extLst>
          </p:cNvPr>
          <p:cNvSpPr/>
          <p:nvPr/>
        </p:nvSpPr>
        <p:spPr>
          <a:xfrm>
            <a:off x="847092" y="2896037"/>
            <a:ext cx="10253735" cy="2248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Wagner de Campos Rosário</a:t>
            </a:r>
          </a:p>
          <a:p>
            <a:pPr lvl="0" algn="ctr">
              <a:lnSpc>
                <a:spcPct val="150000"/>
              </a:lnSpc>
              <a:defRPr/>
            </a:pPr>
            <a:r>
              <a:rPr lang="pt-BR" sz="2400" i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Ministro da Transparência e Controladoria-Geral da União - CGU</a:t>
            </a:r>
          </a:p>
          <a:p>
            <a:pPr lvl="0" algn="ctr">
              <a:lnSpc>
                <a:spcPct val="150000"/>
              </a:lnSpc>
              <a:defRPr/>
            </a:pPr>
            <a:r>
              <a:rPr lang="pt-BR" sz="24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gm.agenda@cgu.gov.br</a:t>
            </a:r>
          </a:p>
          <a:p>
            <a:pPr lvl="0" algn="ctr">
              <a:lnSpc>
                <a:spcPct val="150000"/>
              </a:lnSpc>
              <a:defRPr/>
            </a:pPr>
            <a:r>
              <a:rPr lang="pt-BR" sz="24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+55 (61) 2020-7241/7242</a:t>
            </a:r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53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07914C3-635E-49C6-86EC-6836F0BEAD40}"/>
              </a:ext>
            </a:extLst>
          </p:cNvPr>
          <p:cNvSpPr txBox="1"/>
          <p:nvPr/>
        </p:nvSpPr>
        <p:spPr>
          <a:xfrm>
            <a:off x="6290968" y="1934887"/>
            <a:ext cx="5748632" cy="48936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/>
              <a:t>Dispõe sobre a responsabilização objetiva administrativa e civil de pessoas jurídicas pela prática de atos contra a administração pública, nacional ou estrangeira.</a:t>
            </a: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/>
              <a:t>A responsabilização da pessoa jurídica não exclui a responsabilidade individual de seus dirigentes ou administradores ou de qualquer pessoa natural, autora, coautora ou partícipe do ato ilícito.</a:t>
            </a: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82CF17-F0E0-1B48-8D93-FB38FB1A69BB}"/>
              </a:ext>
            </a:extLst>
          </p:cNvPr>
          <p:cNvSpPr txBox="1"/>
          <p:nvPr/>
        </p:nvSpPr>
        <p:spPr>
          <a:xfrm>
            <a:off x="1933619" y="1244622"/>
            <a:ext cx="1901483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3200" dirty="0">
                <a:cs typeface="Al Tarikh" pitchFamily="2" charset="-78"/>
              </a:rPr>
              <a:t>LEI 12.850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7118792-0508-5D49-8C3E-1E1D7CFAC22F}"/>
              </a:ext>
            </a:extLst>
          </p:cNvPr>
          <p:cNvSpPr txBox="1"/>
          <p:nvPr/>
        </p:nvSpPr>
        <p:spPr>
          <a:xfrm>
            <a:off x="8359487" y="1269697"/>
            <a:ext cx="1899879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3200" dirty="0">
                <a:cs typeface="Al Tarikh" pitchFamily="2" charset="-78"/>
              </a:rPr>
              <a:t>LEI 12.846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65D9B15-6B9F-5540-B454-231D339C92B9}"/>
              </a:ext>
            </a:extLst>
          </p:cNvPr>
          <p:cNvSpPr txBox="1"/>
          <p:nvPr/>
        </p:nvSpPr>
        <p:spPr>
          <a:xfrm>
            <a:off x="81024" y="1934887"/>
            <a:ext cx="5938776" cy="24929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/>
              <a:t>Define organização criminosa e dispõe sobre a investigação criminal, os meios de obtenção da prova, infrações penais correlatas e o procedimento criminal a ser aplicado;</a:t>
            </a: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E791CC9-86E1-8443-A50B-CFE2010F58E9}"/>
              </a:ext>
            </a:extLst>
          </p:cNvPr>
          <p:cNvSpPr txBox="1"/>
          <p:nvPr/>
        </p:nvSpPr>
        <p:spPr>
          <a:xfrm>
            <a:off x="4756550" y="883555"/>
            <a:ext cx="31172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800" dirty="0">
                <a:latin typeface="Al Tarikh" pitchFamily="2" charset="-78"/>
                <a:cs typeface="Al Tarikh" pitchFamily="2" charset="-78"/>
              </a:rPr>
              <a:t>CARACTERÍSTICAS</a:t>
            </a:r>
          </a:p>
        </p:txBody>
      </p:sp>
    </p:spTree>
    <p:extLst>
      <p:ext uri="{BB962C8B-B14F-4D97-AF65-F5344CB8AC3E}">
        <p14:creationId xmlns:p14="http://schemas.microsoft.com/office/powerpoint/2010/main" val="4247666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07914C3-635E-49C6-86EC-6836F0BEAD40}"/>
              </a:ext>
            </a:extLst>
          </p:cNvPr>
          <p:cNvSpPr txBox="1"/>
          <p:nvPr/>
        </p:nvSpPr>
        <p:spPr>
          <a:xfrm>
            <a:off x="6290968" y="2664090"/>
            <a:ext cx="5748632" cy="892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/>
              <a:t>CAPÍTULO V – DO ACORDO DE LENIÊNCIA;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65D9B15-6B9F-5540-B454-231D339C92B9}"/>
              </a:ext>
            </a:extLst>
          </p:cNvPr>
          <p:cNvSpPr txBox="1"/>
          <p:nvPr/>
        </p:nvSpPr>
        <p:spPr>
          <a:xfrm>
            <a:off x="81024" y="2664090"/>
            <a:ext cx="5938776" cy="1292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/>
              <a:t>Está na Seção </a:t>
            </a:r>
            <a:r>
              <a:rPr lang="pt-BR" sz="2600" dirty="0" err="1"/>
              <a:t>I</a:t>
            </a:r>
            <a:r>
              <a:rPr lang="pt-BR" sz="2600" dirty="0"/>
              <a:t>, do CAPITULO II - DA INVESTIGAÇÃO E DOS MEIOS DE PROVA: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E791CC9-86E1-8443-A50B-CFE2010F58E9}"/>
              </a:ext>
            </a:extLst>
          </p:cNvPr>
          <p:cNvSpPr txBox="1"/>
          <p:nvPr/>
        </p:nvSpPr>
        <p:spPr>
          <a:xfrm>
            <a:off x="4675526" y="1045594"/>
            <a:ext cx="31172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800" dirty="0">
                <a:latin typeface="Al Tarikh" pitchFamily="2" charset="-78"/>
                <a:cs typeface="Al Tarikh" pitchFamily="2" charset="-78"/>
              </a:rPr>
              <a:t>CARACTERÍSTICAS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3C7C7BD-A29C-FB49-B2F0-966362EEBC9F}"/>
              </a:ext>
            </a:extLst>
          </p:cNvPr>
          <p:cNvSpPr txBox="1"/>
          <p:nvPr/>
        </p:nvSpPr>
        <p:spPr>
          <a:xfrm>
            <a:off x="1044619" y="2126225"/>
            <a:ext cx="3820277" cy="4924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600" dirty="0">
                <a:cs typeface="Al Tarikh" pitchFamily="2" charset="-78"/>
              </a:rPr>
              <a:t>COLABORAÇÃO PREMIADA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B8B4A7D-82EC-5B40-A7AE-9B4E0114A472}"/>
              </a:ext>
            </a:extLst>
          </p:cNvPr>
          <p:cNvSpPr txBox="1"/>
          <p:nvPr/>
        </p:nvSpPr>
        <p:spPr>
          <a:xfrm>
            <a:off x="7673687" y="2151300"/>
            <a:ext cx="3330784" cy="4924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600" dirty="0">
                <a:cs typeface="Al Tarikh" pitchFamily="2" charset="-78"/>
              </a:rPr>
              <a:t>ACORDO DE LENIÊNCIA</a:t>
            </a:r>
          </a:p>
        </p:txBody>
      </p:sp>
    </p:spTree>
    <p:extLst>
      <p:ext uri="{BB962C8B-B14F-4D97-AF65-F5344CB8AC3E}">
        <p14:creationId xmlns:p14="http://schemas.microsoft.com/office/powerpoint/2010/main" val="839946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07914C3-635E-49C6-86EC-6836F0BEAD40}"/>
              </a:ext>
            </a:extLst>
          </p:cNvPr>
          <p:cNvSpPr txBox="1"/>
          <p:nvPr/>
        </p:nvSpPr>
        <p:spPr>
          <a:xfrm>
            <a:off x="6290968" y="2290487"/>
            <a:ext cx="5748632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Pessoa Jurídica;</a:t>
            </a: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Responsabilização administrativa e civil;</a:t>
            </a:r>
            <a:endParaRPr lang="pt-BR" sz="2600" dirty="0">
              <a:solidFill>
                <a:srgbClr val="FF0000"/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2600" dirty="0">
              <a:solidFill>
                <a:srgbClr val="FF0000"/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Necessita ser firmado pelos Ministros da CGU e da AGU, após a realização dos trabalhos da comissão e o parecer dos órgãos jurídicos da CGU e da AGU;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82CF17-F0E0-1B48-8D93-FB38FB1A69BB}"/>
              </a:ext>
            </a:extLst>
          </p:cNvPr>
          <p:cNvSpPr txBox="1"/>
          <p:nvPr/>
        </p:nvSpPr>
        <p:spPr>
          <a:xfrm>
            <a:off x="1273219" y="1778022"/>
            <a:ext cx="376109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>
                <a:latin typeface="Al Tarikh" pitchFamily="2" charset="-78"/>
                <a:cs typeface="Al Tarikh" pitchFamily="2" charset="-78"/>
              </a:rPr>
              <a:t>COLABORAÇÃO PREMIADA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7118792-0508-5D49-8C3E-1E1D7CFAC22F}"/>
              </a:ext>
            </a:extLst>
          </p:cNvPr>
          <p:cNvSpPr txBox="1"/>
          <p:nvPr/>
        </p:nvSpPr>
        <p:spPr>
          <a:xfrm>
            <a:off x="7699087" y="1803097"/>
            <a:ext cx="331661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>
                <a:latin typeface="Al Tarikh" pitchFamily="2" charset="-78"/>
                <a:cs typeface="Al Tarikh" pitchFamily="2" charset="-78"/>
              </a:rPr>
              <a:t>ACORDO DE LENIÊNCIA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65D9B15-6B9F-5540-B454-231D339C92B9}"/>
              </a:ext>
            </a:extLst>
          </p:cNvPr>
          <p:cNvSpPr txBox="1"/>
          <p:nvPr/>
        </p:nvSpPr>
        <p:spPr>
          <a:xfrm>
            <a:off x="81024" y="2290487"/>
            <a:ext cx="5938776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Pessoa Física;</a:t>
            </a: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Responsabilidade penal;</a:t>
            </a:r>
            <a:endParaRPr lang="pt-BR" sz="2600" dirty="0">
              <a:solidFill>
                <a:srgbClr val="FF0000"/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Necessita de homologação do Juiz (R,L e V) e de sentença posterior que verificará os termos da homologação e sua eficácia;</a:t>
            </a: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E791CC9-86E1-8443-A50B-CFE2010F58E9}"/>
              </a:ext>
            </a:extLst>
          </p:cNvPr>
          <p:cNvSpPr txBox="1"/>
          <p:nvPr/>
        </p:nvSpPr>
        <p:spPr>
          <a:xfrm>
            <a:off x="4698676" y="848830"/>
            <a:ext cx="31172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800" dirty="0">
                <a:latin typeface="Al Tarikh" pitchFamily="2" charset="-78"/>
                <a:cs typeface="Al Tarikh" pitchFamily="2" charset="-78"/>
              </a:rPr>
              <a:t>CARACTERÍSTICAS</a:t>
            </a:r>
          </a:p>
        </p:txBody>
      </p:sp>
    </p:spTree>
    <p:extLst>
      <p:ext uri="{BB962C8B-B14F-4D97-AF65-F5344CB8AC3E}">
        <p14:creationId xmlns:p14="http://schemas.microsoft.com/office/powerpoint/2010/main" val="4193305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07914C3-635E-49C6-86EC-6836F0BEAD40}"/>
              </a:ext>
            </a:extLst>
          </p:cNvPr>
          <p:cNvSpPr txBox="1"/>
          <p:nvPr/>
        </p:nvSpPr>
        <p:spPr>
          <a:xfrm>
            <a:off x="6290968" y="2290487"/>
            <a:ext cx="5748632" cy="3293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/>
              <a:t>A </a:t>
            </a:r>
            <a:r>
              <a:rPr lang="pt-BR" sz="2600" b="1" dirty="0"/>
              <a:t>autoridade máxima de cada órgão ou entidade pública</a:t>
            </a:r>
            <a:r>
              <a:rPr lang="pt-BR" sz="2600" dirty="0"/>
              <a:t> poderá celebrar acordo de leniência com as pessoas jurídicas responsáveis pela prática dos atos previstos nesta Lei que colaborem efetivamente com as investigações e o processo administrativo;</a:t>
            </a: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82CF17-F0E0-1B48-8D93-FB38FB1A69BB}"/>
              </a:ext>
            </a:extLst>
          </p:cNvPr>
          <p:cNvSpPr txBox="1"/>
          <p:nvPr/>
        </p:nvSpPr>
        <p:spPr>
          <a:xfrm>
            <a:off x="1273219" y="1778022"/>
            <a:ext cx="376109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>
                <a:latin typeface="Al Tarikh" pitchFamily="2" charset="-78"/>
                <a:cs typeface="Al Tarikh" pitchFamily="2" charset="-78"/>
              </a:rPr>
              <a:t>COLABORAÇÃO PREMIADA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7118792-0508-5D49-8C3E-1E1D7CFAC22F}"/>
              </a:ext>
            </a:extLst>
          </p:cNvPr>
          <p:cNvSpPr txBox="1"/>
          <p:nvPr/>
        </p:nvSpPr>
        <p:spPr>
          <a:xfrm>
            <a:off x="7699087" y="1803097"/>
            <a:ext cx="331661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>
                <a:latin typeface="Al Tarikh" pitchFamily="2" charset="-78"/>
                <a:cs typeface="Al Tarikh" pitchFamily="2" charset="-78"/>
              </a:rPr>
              <a:t>ACORDO DE LENIÊNCIA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65D9B15-6B9F-5540-B454-231D339C92B9}"/>
              </a:ext>
            </a:extLst>
          </p:cNvPr>
          <p:cNvSpPr txBox="1"/>
          <p:nvPr/>
        </p:nvSpPr>
        <p:spPr>
          <a:xfrm>
            <a:off x="81024" y="2290487"/>
            <a:ext cx="5938776" cy="3293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pt-BR" sz="2600" dirty="0"/>
              <a:t>O </a:t>
            </a:r>
            <a:r>
              <a:rPr lang="pt-BR" sz="2600" b="1" dirty="0"/>
              <a:t>juiz</a:t>
            </a:r>
            <a:r>
              <a:rPr lang="pt-BR" sz="2600" dirty="0"/>
              <a:t> poderá, a requerimento das partes, conceder o perdão judicial, reduzir em até 2/3 (dois terços) a pena privativa de liberdade ou substituí-la por restritiva de direitos daquele que tenha colaborado </a:t>
            </a:r>
            <a:r>
              <a:rPr lang="pt-BR" sz="2600" b="1" dirty="0">
                <a:solidFill>
                  <a:srgbClr val="FF0000"/>
                </a:solidFill>
              </a:rPr>
              <a:t>efetiva</a:t>
            </a:r>
            <a:r>
              <a:rPr lang="pt-BR" sz="2600" dirty="0"/>
              <a:t> e voluntariamente com a investigação e com o processo criminal;</a:t>
            </a: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E791CC9-86E1-8443-A50B-CFE2010F58E9}"/>
              </a:ext>
            </a:extLst>
          </p:cNvPr>
          <p:cNvSpPr txBox="1"/>
          <p:nvPr/>
        </p:nvSpPr>
        <p:spPr>
          <a:xfrm>
            <a:off x="4698676" y="848830"/>
            <a:ext cx="31172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800" dirty="0">
                <a:latin typeface="Al Tarikh" pitchFamily="2" charset="-78"/>
                <a:cs typeface="Al Tarikh" pitchFamily="2" charset="-78"/>
              </a:rPr>
              <a:t>CARACTERÍSTICAS</a:t>
            </a:r>
          </a:p>
        </p:txBody>
      </p:sp>
    </p:spTree>
    <p:extLst>
      <p:ext uri="{BB962C8B-B14F-4D97-AF65-F5344CB8AC3E}">
        <p14:creationId xmlns:p14="http://schemas.microsoft.com/office/powerpoint/2010/main" val="71590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07914C3-635E-49C6-86EC-6836F0BEAD40}"/>
              </a:ext>
            </a:extLst>
          </p:cNvPr>
          <p:cNvSpPr txBox="1"/>
          <p:nvPr/>
        </p:nvSpPr>
        <p:spPr>
          <a:xfrm>
            <a:off x="6290968" y="1885370"/>
            <a:ext cx="5748632" cy="34470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400" dirty="0"/>
              <a:t>Sendo que da colaboração resulte:</a:t>
            </a: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400" dirty="0"/>
          </a:p>
          <a:p>
            <a:pPr marL="342900" indent="-342900" algn="just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Identificação dos demais envolvidos na infração, quando couber;</a:t>
            </a: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400" dirty="0"/>
          </a:p>
          <a:p>
            <a:pPr marL="342900" indent="-342900" algn="just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Obtenção célere de informações e documentos que comprovem o ilícito em apuração;</a:t>
            </a: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82CF17-F0E0-1B48-8D93-FB38FB1A69BB}"/>
              </a:ext>
            </a:extLst>
          </p:cNvPr>
          <p:cNvSpPr txBox="1"/>
          <p:nvPr/>
        </p:nvSpPr>
        <p:spPr>
          <a:xfrm>
            <a:off x="1273219" y="1372905"/>
            <a:ext cx="376109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>
                <a:latin typeface="Al Tarikh" pitchFamily="2" charset="-78"/>
                <a:cs typeface="Al Tarikh" pitchFamily="2" charset="-78"/>
              </a:rPr>
              <a:t>COLABORAÇÃO PREMIADA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7118792-0508-5D49-8C3E-1E1D7CFAC22F}"/>
              </a:ext>
            </a:extLst>
          </p:cNvPr>
          <p:cNvSpPr txBox="1"/>
          <p:nvPr/>
        </p:nvSpPr>
        <p:spPr>
          <a:xfrm>
            <a:off x="7699087" y="1397980"/>
            <a:ext cx="331661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>
                <a:latin typeface="Al Tarikh" pitchFamily="2" charset="-78"/>
                <a:cs typeface="Al Tarikh" pitchFamily="2" charset="-78"/>
              </a:rPr>
              <a:t>ACORDO DE LENIÊNCIA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65D9B15-6B9F-5540-B454-231D339C92B9}"/>
              </a:ext>
            </a:extLst>
          </p:cNvPr>
          <p:cNvSpPr txBox="1"/>
          <p:nvPr/>
        </p:nvSpPr>
        <p:spPr>
          <a:xfrm>
            <a:off x="81024" y="1885370"/>
            <a:ext cx="5938776" cy="48320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pt-BR" sz="2200" dirty="0"/>
              <a:t>Desde que dessa colaboração advenha </a:t>
            </a:r>
            <a:r>
              <a:rPr lang="pt-BR" sz="2200" b="1" dirty="0"/>
              <a:t>um ou mais</a:t>
            </a:r>
            <a:r>
              <a:rPr lang="pt-BR" sz="2200" dirty="0"/>
              <a:t> dos seguintes resultados:</a:t>
            </a:r>
          </a:p>
          <a:p>
            <a:pPr algn="just"/>
            <a:r>
              <a:rPr lang="pt-BR" sz="2200" dirty="0" err="1"/>
              <a:t>I</a:t>
            </a:r>
            <a:r>
              <a:rPr lang="pt-BR" sz="2200" dirty="0"/>
              <a:t> - a identificação dos demais coautores e partícipes da organização criminosa e das infrações penais por eles praticadas;</a:t>
            </a:r>
          </a:p>
          <a:p>
            <a:pPr algn="just"/>
            <a:r>
              <a:rPr lang="pt-BR" sz="2200" dirty="0"/>
              <a:t>II - a revelação da estrutura hierárquica e da divisão de tarefas da organização criminosa;</a:t>
            </a:r>
          </a:p>
          <a:p>
            <a:pPr algn="just"/>
            <a:r>
              <a:rPr lang="pt-BR" sz="2200" dirty="0"/>
              <a:t>III - a prevenção de infrações penais decorrentes das atividades da organização criminosa;</a:t>
            </a:r>
          </a:p>
          <a:p>
            <a:pPr algn="just"/>
            <a:r>
              <a:rPr lang="pt-BR" sz="2200" dirty="0"/>
              <a:t>IV - a recuperação total ou parcial do produto ou do proveito das infrações penais praticadas pela organização criminosa;</a:t>
            </a:r>
          </a:p>
          <a:p>
            <a:pPr algn="just"/>
            <a:r>
              <a:rPr lang="pt-BR" sz="2200" dirty="0"/>
              <a:t>V - a localização de eventual vítima com a sua integridade física preservada.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E791CC9-86E1-8443-A50B-CFE2010F58E9}"/>
              </a:ext>
            </a:extLst>
          </p:cNvPr>
          <p:cNvSpPr txBox="1"/>
          <p:nvPr/>
        </p:nvSpPr>
        <p:spPr>
          <a:xfrm>
            <a:off x="4930172" y="814105"/>
            <a:ext cx="31172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800" dirty="0">
                <a:latin typeface="Al Tarikh" pitchFamily="2" charset="-78"/>
                <a:cs typeface="Al Tarikh" pitchFamily="2" charset="-78"/>
              </a:rPr>
              <a:t>CARACTERÍSTICAS</a:t>
            </a:r>
          </a:p>
        </p:txBody>
      </p:sp>
    </p:spTree>
    <p:extLst>
      <p:ext uri="{BB962C8B-B14F-4D97-AF65-F5344CB8AC3E}">
        <p14:creationId xmlns:p14="http://schemas.microsoft.com/office/powerpoint/2010/main" val="982735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07914C3-635E-49C6-86EC-6836F0BEAD40}"/>
              </a:ext>
            </a:extLst>
          </p:cNvPr>
          <p:cNvSpPr txBox="1"/>
          <p:nvPr/>
        </p:nvSpPr>
        <p:spPr>
          <a:xfrm>
            <a:off x="5625296" y="1885370"/>
            <a:ext cx="6414304" cy="49398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100" dirty="0"/>
              <a:t>Art. 33.  Não importará em </a:t>
            </a:r>
            <a:r>
              <a:rPr lang="pt-BR" sz="2100" b="1" dirty="0"/>
              <a:t>reconhecimento da prática do ato lesivo investigado</a:t>
            </a:r>
            <a:r>
              <a:rPr lang="pt-BR" sz="2100" dirty="0"/>
              <a:t> a proposta de acordo de leniência rejeitada, da qual não se fará qualquer divulgação, ressalvado o disposto no § 1</a:t>
            </a:r>
            <a:r>
              <a:rPr lang="pt-BR" sz="2100" strike="sngStrike" dirty="0"/>
              <a:t>º</a:t>
            </a:r>
            <a:r>
              <a:rPr lang="pt-BR" sz="2100" dirty="0"/>
              <a:t> do art. 31.</a:t>
            </a:r>
          </a:p>
          <a:p>
            <a:pPr algn="just"/>
            <a:r>
              <a:rPr lang="pt-BR" sz="2100" dirty="0"/>
              <a:t>Art. 34.  A </a:t>
            </a:r>
            <a:r>
              <a:rPr lang="pt-BR" sz="2100" b="1" dirty="0"/>
              <a:t>pessoa jurídica proponente</a:t>
            </a:r>
            <a:r>
              <a:rPr lang="pt-BR" sz="2100" dirty="0"/>
              <a:t> poderá </a:t>
            </a:r>
            <a:r>
              <a:rPr lang="pt-BR" sz="2100" b="1" u="sng" dirty="0"/>
              <a:t>desistir</a:t>
            </a:r>
            <a:r>
              <a:rPr lang="pt-BR" sz="2100" dirty="0"/>
              <a:t> da proposta de acordo de leniência a qualquer momento que anteceda a assinatura do referido acordo.</a:t>
            </a:r>
          </a:p>
          <a:p>
            <a:pPr algn="just"/>
            <a:r>
              <a:rPr lang="pt-BR" sz="2100" dirty="0"/>
              <a:t>Art. 35.  </a:t>
            </a:r>
            <a:r>
              <a:rPr lang="pt-BR" sz="2100" b="1" dirty="0"/>
              <a:t>Caso o acordo não venha a ser celebrado</a:t>
            </a:r>
            <a:r>
              <a:rPr lang="pt-BR" sz="2100" dirty="0"/>
              <a:t>, os documentos apresentados durante a negociação serão devolvidos, sem retenção de cópias, à pessoa jurídica proponente </a:t>
            </a:r>
            <a:r>
              <a:rPr lang="pt-BR" sz="2100" b="1" dirty="0"/>
              <a:t>e será vedado seu uso para fins de responsabilização,</a:t>
            </a:r>
            <a:r>
              <a:rPr lang="pt-BR" sz="2100" dirty="0"/>
              <a:t> exceto quando a administração pública federal tiver conhecimento deles independentemente da apresentação da proposta do acordo de leniência.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82CF17-F0E0-1B48-8D93-FB38FB1A69BB}"/>
              </a:ext>
            </a:extLst>
          </p:cNvPr>
          <p:cNvSpPr txBox="1"/>
          <p:nvPr/>
        </p:nvSpPr>
        <p:spPr>
          <a:xfrm>
            <a:off x="1273219" y="1372905"/>
            <a:ext cx="376109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>
                <a:latin typeface="Al Tarikh" pitchFamily="2" charset="-78"/>
                <a:cs typeface="Al Tarikh" pitchFamily="2" charset="-78"/>
              </a:rPr>
              <a:t>COLABORAÇÃO PREMIADA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7118792-0508-5D49-8C3E-1E1D7CFAC22F}"/>
              </a:ext>
            </a:extLst>
          </p:cNvPr>
          <p:cNvSpPr txBox="1"/>
          <p:nvPr/>
        </p:nvSpPr>
        <p:spPr>
          <a:xfrm>
            <a:off x="7699087" y="1397980"/>
            <a:ext cx="331661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>
                <a:latin typeface="Al Tarikh" pitchFamily="2" charset="-78"/>
                <a:cs typeface="Al Tarikh" pitchFamily="2" charset="-78"/>
              </a:rPr>
              <a:t>ACORDO DE LENIÊNCIA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65D9B15-6B9F-5540-B454-231D339C92B9}"/>
              </a:ext>
            </a:extLst>
          </p:cNvPr>
          <p:cNvSpPr txBox="1"/>
          <p:nvPr/>
        </p:nvSpPr>
        <p:spPr>
          <a:xfrm>
            <a:off x="81025" y="1885370"/>
            <a:ext cx="5127584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100" dirty="0"/>
              <a:t>As partes podem retratar-se da proposta, caso em que as provas </a:t>
            </a:r>
            <a:r>
              <a:rPr lang="pt-BR" sz="2100" dirty="0" err="1"/>
              <a:t>autoincriminatórias</a:t>
            </a:r>
            <a:r>
              <a:rPr lang="pt-BR" sz="2100" dirty="0"/>
              <a:t> produzidas pelo colaborador não poderão ser utilizadas </a:t>
            </a:r>
            <a:r>
              <a:rPr lang="pt-BR" sz="2100" b="1" dirty="0"/>
              <a:t>exclusivamente</a:t>
            </a:r>
            <a:r>
              <a:rPr lang="pt-BR" sz="2100" dirty="0"/>
              <a:t> em seu desfavor.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E791CC9-86E1-8443-A50B-CFE2010F58E9}"/>
              </a:ext>
            </a:extLst>
          </p:cNvPr>
          <p:cNvSpPr txBox="1"/>
          <p:nvPr/>
        </p:nvSpPr>
        <p:spPr>
          <a:xfrm>
            <a:off x="4930172" y="814105"/>
            <a:ext cx="2210413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800" dirty="0">
                <a:latin typeface="Al Tarikh" pitchFamily="2" charset="-78"/>
                <a:cs typeface="Al Tarikh" pitchFamily="2" charset="-78"/>
              </a:rPr>
              <a:t>DIFERENÇAS</a:t>
            </a:r>
          </a:p>
        </p:txBody>
      </p:sp>
    </p:spTree>
    <p:extLst>
      <p:ext uri="{BB962C8B-B14F-4D97-AF65-F5344CB8AC3E}">
        <p14:creationId xmlns:p14="http://schemas.microsoft.com/office/powerpoint/2010/main" val="2969749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07914C3-635E-49C6-86EC-6836F0BEAD40}"/>
              </a:ext>
            </a:extLst>
          </p:cNvPr>
          <p:cNvSpPr txBox="1"/>
          <p:nvPr/>
        </p:nvSpPr>
        <p:spPr>
          <a:xfrm>
            <a:off x="6290968" y="1934887"/>
            <a:ext cx="5748632" cy="4493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É um processo de responsabilização focado no viés econômico da corrupção;</a:t>
            </a: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É um meio de mudança de cultura – Programas de Integridade;</a:t>
            </a:r>
          </a:p>
          <a:p>
            <a:pPr marL="457200" indent="-457200" algn="just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pt-BR" sz="26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t-BR" sz="2600" dirty="0">
                <a:solidFill>
                  <a:srgbClr val="FF0000"/>
                </a:solidFill>
              </a:rPr>
              <a:t>É um meio de obtenção de provas;</a:t>
            </a:r>
          </a:p>
          <a:p>
            <a:pPr marL="457200" indent="-457200" algn="just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pt-BR" sz="2600" dirty="0">
              <a:solidFill>
                <a:srgbClr val="FF0000"/>
              </a:solidFill>
            </a:endParaRPr>
          </a:p>
          <a:p>
            <a:pPr marL="457200" indent="-457200" algn="just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t-BR" sz="2600" dirty="0">
                <a:solidFill>
                  <a:srgbClr val="FF0000"/>
                </a:solidFill>
              </a:rPr>
              <a:t>É um meio de incremento de recuperação de ativos;</a:t>
            </a: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82CF17-F0E0-1B48-8D93-FB38FB1A69BB}"/>
              </a:ext>
            </a:extLst>
          </p:cNvPr>
          <p:cNvSpPr txBox="1"/>
          <p:nvPr/>
        </p:nvSpPr>
        <p:spPr>
          <a:xfrm>
            <a:off x="1044619" y="1397022"/>
            <a:ext cx="3820277" cy="4924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600" dirty="0">
                <a:cs typeface="Al Tarikh" pitchFamily="2" charset="-78"/>
              </a:rPr>
              <a:t>COLABORAÇÃO PREMIADA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7118792-0508-5D49-8C3E-1E1D7CFAC22F}"/>
              </a:ext>
            </a:extLst>
          </p:cNvPr>
          <p:cNvSpPr txBox="1"/>
          <p:nvPr/>
        </p:nvSpPr>
        <p:spPr>
          <a:xfrm>
            <a:off x="7673687" y="1422097"/>
            <a:ext cx="3330784" cy="4924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600" dirty="0">
                <a:cs typeface="Al Tarikh" pitchFamily="2" charset="-78"/>
              </a:rPr>
              <a:t>ACORDO DE LENIÊNCIA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65D9B15-6B9F-5540-B454-231D339C92B9}"/>
              </a:ext>
            </a:extLst>
          </p:cNvPr>
          <p:cNvSpPr txBox="1"/>
          <p:nvPr/>
        </p:nvSpPr>
        <p:spPr>
          <a:xfrm>
            <a:off x="81024" y="1934887"/>
            <a:ext cx="5938776" cy="4493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rgbClr val="FF0000"/>
              </a:solidFill>
            </a:endParaRP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rgbClr val="FF0000"/>
              </a:solidFill>
            </a:endParaRP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rgbClr val="FF0000"/>
              </a:solidFill>
            </a:endParaRP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rgbClr val="FF0000"/>
              </a:solidFill>
            </a:endParaRP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>
                <a:solidFill>
                  <a:srgbClr val="FF0000"/>
                </a:solidFill>
              </a:rPr>
              <a:t>É um meio de obtenção provas;</a:t>
            </a: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rgbClr val="FF0000"/>
              </a:solidFill>
            </a:endParaRP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r>
              <a:rPr lang="pt-BR" sz="2600" dirty="0">
                <a:solidFill>
                  <a:srgbClr val="FF0000"/>
                </a:solidFill>
              </a:rPr>
              <a:t>Pode ser um meio de incremento de recuperação de ativos;</a:t>
            </a: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rgbClr val="FF0000"/>
              </a:solidFill>
            </a:endParaRP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rgbClr val="FF0000"/>
              </a:solidFill>
            </a:endParaRPr>
          </a:p>
          <a:p>
            <a:pPr marL="457200" indent="-457200" algn="just">
              <a:buClr>
                <a:schemeClr val="tx2"/>
              </a:buClr>
              <a:buFont typeface="Wingdings" pitchFamily="2" charset="2"/>
              <a:buChar char="v"/>
            </a:pPr>
            <a:endParaRPr lang="pt-BR" sz="2600" dirty="0">
              <a:solidFill>
                <a:srgbClr val="FF0000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E791CC9-86E1-8443-A50B-CFE2010F58E9}"/>
              </a:ext>
            </a:extLst>
          </p:cNvPr>
          <p:cNvSpPr txBox="1"/>
          <p:nvPr/>
        </p:nvSpPr>
        <p:spPr>
          <a:xfrm>
            <a:off x="4698676" y="848830"/>
            <a:ext cx="311720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800" dirty="0">
                <a:latin typeface="Al Tarikh" pitchFamily="2" charset="-78"/>
                <a:cs typeface="Al Tarikh" pitchFamily="2" charset="-78"/>
              </a:rPr>
              <a:t>CARACTERÍSTICAS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6150189-992D-6547-9ADE-EDF83BEA2455}"/>
              </a:ext>
            </a:extLst>
          </p:cNvPr>
          <p:cNvSpPr/>
          <p:nvPr/>
        </p:nvSpPr>
        <p:spPr>
          <a:xfrm>
            <a:off x="6494632" y="5181601"/>
            <a:ext cx="5688893" cy="14598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8914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6864</TotalTime>
  <Words>997</Words>
  <Application>Microsoft Macintosh PowerPoint</Application>
  <PresentationFormat>Widescreen</PresentationFormat>
  <Paragraphs>171</Paragraphs>
  <Slides>25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25</vt:i4>
      </vt:variant>
    </vt:vector>
  </HeadingPairs>
  <TitlesOfParts>
    <vt:vector size="35" baseType="lpstr">
      <vt:lpstr>Al Tarikh</vt:lpstr>
      <vt:lpstr>Arial</vt:lpstr>
      <vt:lpstr>Arial Rounded MT Bold</vt:lpstr>
      <vt:lpstr>Calibri</vt:lpstr>
      <vt:lpstr>Calibri Light</vt:lpstr>
      <vt:lpstr>Century Gothic</vt:lpstr>
      <vt:lpstr>Wingdings</vt:lpstr>
      <vt:lpstr>Tema do Office</vt:lpstr>
      <vt:lpstr>1_Tema do Office</vt:lpstr>
      <vt:lpstr>2_Tema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RECUPERAÇÃO DE ATIVOS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Luana Roriz Meireles</dc:creator>
  <cp:lastModifiedBy>Microsoft Office User</cp:lastModifiedBy>
  <cp:revision>105</cp:revision>
  <cp:lastPrinted>2018-08-28T15:52:17Z</cp:lastPrinted>
  <dcterms:modified xsi:type="dcterms:W3CDTF">2018-09-26T18:38:42Z</dcterms:modified>
</cp:coreProperties>
</file>