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67" r:id="rId3"/>
    <p:sldId id="266" r:id="rId4"/>
    <p:sldId id="308" r:id="rId5"/>
    <p:sldId id="320" r:id="rId6"/>
    <p:sldId id="291" r:id="rId7"/>
    <p:sldId id="303" r:id="rId8"/>
    <p:sldId id="304" r:id="rId9"/>
    <p:sldId id="292" r:id="rId10"/>
    <p:sldId id="305" r:id="rId11"/>
    <p:sldId id="306" r:id="rId12"/>
    <p:sldId id="307" r:id="rId13"/>
    <p:sldId id="268" r:id="rId14"/>
    <p:sldId id="309" r:id="rId15"/>
    <p:sldId id="312" r:id="rId16"/>
    <p:sldId id="300" r:id="rId17"/>
    <p:sldId id="321" r:id="rId18"/>
    <p:sldId id="301" r:id="rId19"/>
    <p:sldId id="302" r:id="rId20"/>
    <p:sldId id="274" r:id="rId21"/>
    <p:sldId id="293" r:id="rId22"/>
    <p:sldId id="322" r:id="rId23"/>
    <p:sldId id="311" r:id="rId24"/>
    <p:sldId id="275" r:id="rId25"/>
    <p:sldId id="294" r:id="rId26"/>
    <p:sldId id="298" r:id="rId27"/>
    <p:sldId id="299" r:id="rId28"/>
    <p:sldId id="297" r:id="rId29"/>
    <p:sldId id="295" r:id="rId30"/>
    <p:sldId id="296" r:id="rId31"/>
    <p:sldId id="259" r:id="rId32"/>
    <p:sldId id="272" r:id="rId33"/>
    <p:sldId id="310" r:id="rId34"/>
    <p:sldId id="261" r:id="rId35"/>
    <p:sldId id="260" r:id="rId36"/>
    <p:sldId id="316" r:id="rId37"/>
    <p:sldId id="317" r:id="rId38"/>
    <p:sldId id="276" r:id="rId39"/>
    <p:sldId id="277" r:id="rId40"/>
    <p:sldId id="318" r:id="rId41"/>
    <p:sldId id="319" r:id="rId42"/>
    <p:sldId id="290" r:id="rId43"/>
    <p:sldId id="278" r:id="rId44"/>
    <p:sldId id="279" r:id="rId45"/>
    <p:sldId id="280" r:id="rId46"/>
    <p:sldId id="281" r:id="rId47"/>
    <p:sldId id="282" r:id="rId48"/>
    <p:sldId id="283" r:id="rId49"/>
    <p:sldId id="284" r:id="rId50"/>
    <p:sldId id="285" r:id="rId51"/>
    <p:sldId id="286" r:id="rId52"/>
    <p:sldId id="287" r:id="rId53"/>
    <p:sldId id="288" r:id="rId54"/>
    <p:sldId id="289" r:id="rId55"/>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72" autoAdjust="0"/>
    <p:restoredTop sz="94667" autoAdjust="0"/>
  </p:normalViewPr>
  <p:slideViewPr>
    <p:cSldViewPr snapToGrid="0">
      <p:cViewPr varScale="1">
        <p:scale>
          <a:sx n="56" d="100"/>
          <a:sy n="56" d="100"/>
        </p:scale>
        <p:origin x="84" y="28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lide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088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19/03/2019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497468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Slide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6996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Slide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34758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68F7C14E-9AA3-40E0-BA2F-8ABEB8D63F17}" type="datetimeFigureOut">
              <a:rPr kumimoji="0" lang="pt-B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19/03/2019</a:t>
            </a:fld>
            <a:endParaRPr kumimoji="0" lang="pt-B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8D7870-3E1E-46D6-B2B9-1C7C4867D3DC}" type="slidenum">
              <a:rPr kumimoji="0" lang="pt-B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pt-B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891168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0" r:id="rId3"/>
    <p:sldLayoutId id="214748364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1.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1.xml"/><Relationship Id="rId5" Type="http://schemas.openxmlformats.org/officeDocument/2006/relationships/image" Target="../media/image26.emf"/><Relationship Id="rId4" Type="http://schemas.openxmlformats.org/officeDocument/2006/relationships/image" Target="../media/image25.emf"/></Relationships>
</file>

<file path=ppt/slides/_rels/slide28.xml.rels><?xml version="1.0" encoding="UTF-8" standalone="yes"?>
<Relationships xmlns="http://schemas.openxmlformats.org/package/2006/relationships"><Relationship Id="rId3" Type="http://schemas.openxmlformats.org/officeDocument/2006/relationships/image" Target="../media/image28.emf"/><Relationship Id="rId7" Type="http://schemas.openxmlformats.org/officeDocument/2006/relationships/image" Target="../media/image32.emf"/><Relationship Id="rId2" Type="http://schemas.openxmlformats.org/officeDocument/2006/relationships/image" Target="../media/image27.emf"/><Relationship Id="rId1" Type="http://schemas.openxmlformats.org/officeDocument/2006/relationships/slideLayout" Target="../slideLayouts/slideLayout1.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29.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836042"/>
            <a:ext cx="10816935" cy="84914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2800" b="1" dirty="0">
                <a:latin typeface="+mn-lt"/>
              </a:rPr>
              <a:t>CONTRATAÇÃO NA ÁREA DE SAÚDE POR MEIO DE COOPERATIVAS E OUTRAS ENTIDADES – PRINCIPAIS IRREGULARIDADES.</a:t>
            </a:r>
          </a:p>
        </p:txBody>
      </p:sp>
      <p:sp>
        <p:nvSpPr>
          <p:cNvPr id="5" name="CaixaDeTexto 4"/>
          <p:cNvSpPr txBox="1"/>
          <p:nvPr/>
        </p:nvSpPr>
        <p:spPr>
          <a:xfrm>
            <a:off x="394854" y="1777478"/>
            <a:ext cx="10671463" cy="2462213"/>
          </a:xfrm>
          <a:prstGeom prst="rect">
            <a:avLst/>
          </a:prstGeom>
          <a:noFill/>
        </p:spPr>
        <p:txBody>
          <a:bodyPr wrap="square" rtlCol="0">
            <a:spAutoFit/>
          </a:bodyPr>
          <a:lstStyle/>
          <a:p>
            <a:pPr>
              <a:spcAft>
                <a:spcPts val="1200"/>
              </a:spcAft>
            </a:pPr>
            <a:r>
              <a:rPr lang="pt-BR" sz="3200" b="1" dirty="0"/>
              <a:t>I. Panorama das contratações na área de Saúde</a:t>
            </a:r>
          </a:p>
          <a:p>
            <a:pPr marL="914400" lvl="1" indent="-457200" algn="just">
              <a:buFont typeface="Wingdings" panose="05000000000000000000" pitchFamily="2" charset="2"/>
              <a:buChar char="Ø"/>
            </a:pPr>
            <a:r>
              <a:rPr lang="pt-BR" sz="2800" dirty="0"/>
              <a:t>Contratos para fornecimento de mão de obra (</a:t>
            </a:r>
            <a:r>
              <a:rPr lang="pt-BR" sz="2800" b="1" dirty="0"/>
              <a:t>Terceirização</a:t>
            </a:r>
            <a:r>
              <a:rPr lang="pt-BR" sz="2800" dirty="0"/>
              <a:t>):</a:t>
            </a:r>
          </a:p>
          <a:p>
            <a:pPr marL="1371600" lvl="2" indent="-457200" algn="just">
              <a:buFont typeface="Wingdings" panose="05000000000000000000" pitchFamily="2" charset="2"/>
              <a:buChar char="ü"/>
            </a:pPr>
            <a:r>
              <a:rPr lang="pt-BR" sz="2800" dirty="0"/>
              <a:t>O objeto é a disponibilização de profissionais para Saúde. </a:t>
            </a:r>
          </a:p>
          <a:p>
            <a:pPr marL="1371600" lvl="2" indent="-457200" algn="just">
              <a:buFont typeface="Wingdings" panose="05000000000000000000" pitchFamily="2" charset="2"/>
              <a:buChar char="ü"/>
            </a:pPr>
            <a:r>
              <a:rPr lang="pt-BR" sz="2800" dirty="0"/>
              <a:t>Predomínio das Cooperativas.</a:t>
            </a:r>
          </a:p>
          <a:p>
            <a:pPr lvl="2"/>
            <a:endParaRPr lang="pt-BR" sz="2800" dirty="0"/>
          </a:p>
        </p:txBody>
      </p:sp>
      <p:sp>
        <p:nvSpPr>
          <p:cNvPr id="6" name="CaixaDeTexto 5">
            <a:extLst>
              <a:ext uri="{FF2B5EF4-FFF2-40B4-BE49-F238E27FC236}">
                <a16:creationId xmlns:a16="http://schemas.microsoft.com/office/drawing/2014/main" id="{F322E1B9-8533-48BA-9696-735B085A3EA5}"/>
              </a:ext>
            </a:extLst>
          </p:cNvPr>
          <p:cNvSpPr txBox="1"/>
          <p:nvPr/>
        </p:nvSpPr>
        <p:spPr>
          <a:xfrm>
            <a:off x="394854" y="4474940"/>
            <a:ext cx="10671463" cy="1384995"/>
          </a:xfrm>
          <a:prstGeom prst="rect">
            <a:avLst/>
          </a:prstGeom>
          <a:noFill/>
        </p:spPr>
        <p:txBody>
          <a:bodyPr wrap="square" rtlCol="0">
            <a:spAutoFit/>
          </a:bodyPr>
          <a:lstStyle/>
          <a:p>
            <a:pPr marL="914400" lvl="1" indent="-457200" algn="just">
              <a:buFont typeface="Wingdings" panose="05000000000000000000" pitchFamily="2" charset="2"/>
              <a:buChar char="Ø"/>
            </a:pPr>
            <a:r>
              <a:rPr lang="pt-BR" sz="2800" dirty="0"/>
              <a:t>Contratos para transferência da gestão de serviços (</a:t>
            </a:r>
            <a:r>
              <a:rPr lang="pt-BR" sz="2800" b="1" dirty="0"/>
              <a:t>Publicização</a:t>
            </a:r>
            <a:r>
              <a:rPr lang="pt-BR" sz="2800" dirty="0"/>
              <a:t>):</a:t>
            </a:r>
          </a:p>
          <a:p>
            <a:pPr marL="1371600" lvl="2" indent="-457200" algn="just">
              <a:buFont typeface="Wingdings" panose="05000000000000000000" pitchFamily="2" charset="2"/>
              <a:buChar char="ü"/>
            </a:pPr>
            <a:r>
              <a:rPr lang="pt-BR" sz="2800" dirty="0"/>
              <a:t>O objeto é a gestão integral/parcial de unidades de saúde.</a:t>
            </a:r>
          </a:p>
          <a:p>
            <a:pPr marL="1371600" lvl="2" indent="-457200" algn="just">
              <a:buFont typeface="Wingdings" panose="05000000000000000000" pitchFamily="2" charset="2"/>
              <a:buChar char="ü"/>
            </a:pPr>
            <a:r>
              <a:rPr lang="pt-BR" sz="2800" dirty="0"/>
              <a:t>Predomínio de Associações (Institutos).</a:t>
            </a:r>
          </a:p>
        </p:txBody>
      </p:sp>
    </p:spTree>
    <p:extLst>
      <p:ext uri="{BB962C8B-B14F-4D97-AF65-F5344CB8AC3E}">
        <p14:creationId xmlns:p14="http://schemas.microsoft.com/office/powerpoint/2010/main" val="950808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2" y="1699754"/>
            <a:ext cx="11104578" cy="954107"/>
          </a:xfrm>
          <a:prstGeom prst="rect">
            <a:avLst/>
          </a:prstGeom>
          <a:noFill/>
        </p:spPr>
        <p:txBody>
          <a:bodyPr wrap="square" rtlCol="0">
            <a:spAutoFit/>
          </a:bodyPr>
          <a:lstStyle/>
          <a:p>
            <a:pPr algn="just">
              <a:spcBef>
                <a:spcPts val="600"/>
              </a:spcBef>
              <a:spcAft>
                <a:spcPts val="1200"/>
              </a:spcAft>
            </a:pPr>
            <a:r>
              <a:rPr lang="pt-BR" sz="2800" dirty="0"/>
              <a:t>c) Inclusão de diversas funções num mesmo lote (médicos, motorista, porteiros, enfermeiros, serviços gerais, telefonista etc.).</a:t>
            </a:r>
          </a:p>
        </p:txBody>
      </p:sp>
      <p:sp>
        <p:nvSpPr>
          <p:cNvPr id="2" name="Retângulo 1">
            <a:extLst>
              <a:ext uri="{FF2B5EF4-FFF2-40B4-BE49-F238E27FC236}">
                <a16:creationId xmlns:a16="http://schemas.microsoft.com/office/drawing/2014/main" id="{344644D9-293F-4D47-BFD7-E97213E94607}"/>
              </a:ext>
            </a:extLst>
          </p:cNvPr>
          <p:cNvSpPr/>
          <p:nvPr/>
        </p:nvSpPr>
        <p:spPr>
          <a:xfrm>
            <a:off x="614373" y="2653861"/>
            <a:ext cx="10963253" cy="1754326"/>
          </a:xfrm>
          <a:prstGeom prst="rect">
            <a:avLst/>
          </a:prstGeom>
        </p:spPr>
        <p:txBody>
          <a:bodyPr wrap="square">
            <a:spAutoFit/>
          </a:bodyPr>
          <a:lstStyle/>
          <a:p>
            <a:pPr algn="just"/>
            <a:r>
              <a:rPr lang="pt-BR" dirty="0">
                <a:latin typeface="Times New Roman" panose="02020603050405020304" pitchFamily="18" charset="0"/>
                <a:ea typeface="Calibri" panose="020F0502020204030204" pitchFamily="34" charset="0"/>
              </a:rPr>
              <a:t>“No rol de disparates deste objeto em estudo, podemos observar que existem profissões incongruentes da área de saúde, como: AGENTE DE SERVIÇOS GERAIS; AUXILIAR ADMINISTRATIVO; OFICIAL DE OBRA e TÉCNICO DE NÍVEL SUPERIOR, a inclusão de profissionais que não fazem parte de programas de acompanhamento institucionalizados pelo Ministério da Saúde, leva aos olhos dos órgãos de controle externos, como: TCU, CGU, TCM e Ministério Público do Trabalho, como possível tentativa de burlar a lei, haja vista, a obrigatoriedade de só atuarem diretamente em instituição pública através de concurso”.</a:t>
            </a:r>
            <a:endParaRPr lang="pt-BR" dirty="0"/>
          </a:p>
        </p:txBody>
      </p:sp>
      <p:sp>
        <p:nvSpPr>
          <p:cNvPr id="3" name="Retângulo 2">
            <a:extLst>
              <a:ext uri="{FF2B5EF4-FFF2-40B4-BE49-F238E27FC236}">
                <a16:creationId xmlns:a16="http://schemas.microsoft.com/office/drawing/2014/main" id="{037B33CA-3C2F-4080-AA42-D1BE64C8C746}"/>
              </a:ext>
            </a:extLst>
          </p:cNvPr>
          <p:cNvSpPr/>
          <p:nvPr/>
        </p:nvSpPr>
        <p:spPr>
          <a:xfrm>
            <a:off x="685036" y="4723342"/>
            <a:ext cx="10675610" cy="966803"/>
          </a:xfrm>
          <a:prstGeom prst="rect">
            <a:avLst/>
          </a:prstGeom>
        </p:spPr>
        <p:txBody>
          <a:bodyPr wrap="square">
            <a:spAutoFit/>
          </a:bodyPr>
          <a:lstStyle/>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“Resta, portanto, induvidoso que a extensão do objeto para afins, contraria jurisprudência e legislação trabalhista e normas de cooperativismo, além de ferir a livre concorrência e impor uma contratação por um custo mais elevado, comprometendo assim a segurança na contratação.”</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15549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2" y="1699754"/>
            <a:ext cx="11104578" cy="3770263"/>
          </a:xfrm>
          <a:prstGeom prst="rect">
            <a:avLst/>
          </a:prstGeom>
          <a:noFill/>
        </p:spPr>
        <p:txBody>
          <a:bodyPr wrap="square" rtlCol="0">
            <a:spAutoFit/>
          </a:bodyPr>
          <a:lstStyle/>
          <a:p>
            <a:pPr algn="just">
              <a:spcBef>
                <a:spcPts val="600"/>
              </a:spcBef>
              <a:spcAft>
                <a:spcPts val="1200"/>
              </a:spcAft>
            </a:pPr>
            <a:r>
              <a:rPr lang="pt-BR" sz="2800" dirty="0"/>
              <a:t>d) Exigência de CRA e de uma infinidade de outros conselhos.</a:t>
            </a:r>
          </a:p>
          <a:p>
            <a:endParaRPr lang="pt-BR" sz="2400" dirty="0"/>
          </a:p>
          <a:p>
            <a:r>
              <a:rPr lang="pt-BR" sz="2400" dirty="0"/>
              <a:t>- </a:t>
            </a:r>
            <a:r>
              <a:rPr lang="pt-BR" sz="2400" b="1" dirty="0"/>
              <a:t>Lei nº 6.839, de 30 de outubro de 1980.</a:t>
            </a:r>
            <a:r>
              <a:rPr lang="pt-BR" sz="2400" dirty="0"/>
              <a:t> </a:t>
            </a:r>
          </a:p>
          <a:p>
            <a:r>
              <a:rPr lang="pt-BR" sz="2400" dirty="0"/>
              <a:t>Dispõe sobre o registro de empresas nas entidades fiscalizadoras do exercício de profissões.</a:t>
            </a:r>
          </a:p>
          <a:p>
            <a:r>
              <a:rPr lang="pt-BR" sz="2400" dirty="0"/>
              <a:t>A obrigatoriedade do registro se dá em razão da atividade básica ou em relação àquela pela qual prestem serviços a terceiros. </a:t>
            </a:r>
            <a:r>
              <a:rPr lang="pt-BR" sz="2400" dirty="0">
                <a:sym typeface="Wingdings" panose="05000000000000000000" pitchFamily="2" charset="2"/>
              </a:rPr>
              <a:t></a:t>
            </a:r>
            <a:r>
              <a:rPr lang="pt-BR" sz="2400" dirty="0"/>
              <a:t> há que se verificar a natureza do serviço prestado pela Contratada à Tomadora dos serviços.</a:t>
            </a:r>
          </a:p>
          <a:p>
            <a:pPr algn="just">
              <a:spcBef>
                <a:spcPts val="600"/>
              </a:spcBef>
              <a:spcAft>
                <a:spcPts val="1200"/>
              </a:spcAft>
            </a:pPr>
            <a:endParaRPr lang="pt-BR" sz="2800" dirty="0"/>
          </a:p>
        </p:txBody>
      </p:sp>
    </p:spTree>
    <p:extLst>
      <p:ext uri="{BB962C8B-B14F-4D97-AF65-F5344CB8AC3E}">
        <p14:creationId xmlns:p14="http://schemas.microsoft.com/office/powerpoint/2010/main" val="69374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2" y="1699754"/>
            <a:ext cx="11104578" cy="523220"/>
          </a:xfrm>
          <a:prstGeom prst="rect">
            <a:avLst/>
          </a:prstGeom>
          <a:noFill/>
        </p:spPr>
        <p:txBody>
          <a:bodyPr wrap="square" rtlCol="0">
            <a:spAutoFit/>
          </a:bodyPr>
          <a:lstStyle/>
          <a:p>
            <a:pPr algn="just">
              <a:spcBef>
                <a:spcPts val="600"/>
              </a:spcBef>
              <a:spcAft>
                <a:spcPts val="1200"/>
              </a:spcAft>
            </a:pPr>
            <a:r>
              <a:rPr lang="pt-BR" sz="2800" dirty="0"/>
              <a:t>d) Exigência de CRA e de uma infinidade de outros conselhos.</a:t>
            </a:r>
          </a:p>
        </p:txBody>
      </p:sp>
      <p:sp>
        <p:nvSpPr>
          <p:cNvPr id="6" name="Retângulo 5">
            <a:extLst>
              <a:ext uri="{FF2B5EF4-FFF2-40B4-BE49-F238E27FC236}">
                <a16:creationId xmlns:a16="http://schemas.microsoft.com/office/drawing/2014/main" id="{DEF895B6-AD84-43A9-AEE5-C125E4D5FDA2}"/>
              </a:ext>
            </a:extLst>
          </p:cNvPr>
          <p:cNvSpPr/>
          <p:nvPr/>
        </p:nvSpPr>
        <p:spPr>
          <a:xfrm>
            <a:off x="687532" y="2240408"/>
            <a:ext cx="10816935" cy="1855893"/>
          </a:xfrm>
          <a:prstGeom prst="rect">
            <a:avLst/>
          </a:prstGeom>
        </p:spPr>
        <p:txBody>
          <a:bodyPr wrap="square">
            <a:spAutoFit/>
          </a:bodyPr>
          <a:lstStyle/>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“O Item 8.4.1.3 letra "f" do edital deve ser revisado já que traz exigência descabida e desnecessária, tendo em vista que a empresa teria que apresentar registro de inscrição no COREN, CONSELHO DE NUTRIÇÃO, CONSELHO DE FARMÁCIA, CREA, CONS. PSICOLOGIA, CRM </a:t>
            </a:r>
            <a:r>
              <a:rPr lang="pt-BR" dirty="0" err="1">
                <a:latin typeface="Times New Roman" panose="02020603050405020304" pitchFamily="18" charset="0"/>
                <a:ea typeface="Calibri" panose="020F0502020204030204" pitchFamily="34" charset="0"/>
                <a:cs typeface="Times New Roman" panose="02020603050405020304" pitchFamily="18" charset="0"/>
              </a:rPr>
              <a:t>etc</a:t>
            </a:r>
            <a:r>
              <a:rPr lang="pt-BR" dirty="0">
                <a:latin typeface="Times New Roman" panose="02020603050405020304" pitchFamily="18" charset="0"/>
                <a:ea typeface="Calibri" panose="020F0502020204030204" pitchFamily="34" charset="0"/>
                <a:cs typeface="Times New Roman" panose="02020603050405020304" pitchFamily="18" charset="0"/>
              </a:rPr>
              <a:t>:</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Observe-se que o edital tem como objeto a terceirização da mão-de-obra e como tal as empresas licitantes somente farão a cessão dessa prestação de serviço, não sendo necessário, adequado ou razoável a exigência de registro em todas essas entidades de classe.”</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tângulo 1">
            <a:extLst>
              <a:ext uri="{FF2B5EF4-FFF2-40B4-BE49-F238E27FC236}">
                <a16:creationId xmlns:a16="http://schemas.microsoft.com/office/drawing/2014/main" id="{277E1D4C-8DB2-4341-8911-5C427EDEB0A6}"/>
              </a:ext>
            </a:extLst>
          </p:cNvPr>
          <p:cNvSpPr/>
          <p:nvPr/>
        </p:nvSpPr>
        <p:spPr>
          <a:xfrm>
            <a:off x="685035" y="4263429"/>
            <a:ext cx="10816935" cy="2152256"/>
          </a:xfrm>
          <a:prstGeom prst="rect">
            <a:avLst/>
          </a:prstGeom>
        </p:spPr>
        <p:txBody>
          <a:bodyPr wrap="square">
            <a:spAutoFit/>
          </a:bodyPr>
          <a:lstStyle/>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“Inicialmente, conforme consulta técnica já formalizada, existem profissões de nível superior contida no edital que não especifica claramente qual a formação de nível exigida, a exemplo do cargo ou </a:t>
            </a:r>
            <a:r>
              <a:rPr lang="pt-BR" u="sng" dirty="0">
                <a:latin typeface="Times New Roman" panose="02020603050405020304" pitchFamily="18" charset="0"/>
                <a:ea typeface="Calibri" panose="020F0502020204030204" pitchFamily="34" charset="0"/>
                <a:cs typeface="Times New Roman" panose="02020603050405020304" pitchFamily="18" charset="0"/>
              </a:rPr>
              <a:t>função</a:t>
            </a:r>
            <a:r>
              <a:rPr lang="pt-BR" dirty="0">
                <a:latin typeface="Times New Roman" panose="02020603050405020304" pitchFamily="18" charset="0"/>
                <a:ea typeface="Calibri" panose="020F0502020204030204" pitchFamily="34" charset="0"/>
                <a:cs typeface="Times New Roman" panose="02020603050405020304" pitchFamily="18" charset="0"/>
              </a:rPr>
              <a:t> (grifo nosso) de ‘Técnico de Nível Superior’.</a:t>
            </a:r>
            <a:endParaRPr lang="pt-BR"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Então, não está o edital fazendo exigências legais, que permita uma disputa isonômica e que permita a administração a obtenção da melhor proposta. Aliás este é o objetivo maior do processo licitatório.</a:t>
            </a:r>
            <a:endParaRPr lang="pt-BR"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Então para estar em compasso com a legislação que rege o presente processo, deve-se exigir que o licitante seja registrado no conselho em que possua a sua principal atividade, conforme prescreve a Lei 6.839 [...]”.</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3976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1" y="1708547"/>
            <a:ext cx="10522607" cy="4231928"/>
          </a:xfrm>
          <a:prstGeom prst="rect">
            <a:avLst/>
          </a:prstGeom>
          <a:noFill/>
        </p:spPr>
        <p:txBody>
          <a:bodyPr wrap="square" rtlCol="0">
            <a:spAutoFit/>
          </a:bodyPr>
          <a:lstStyle/>
          <a:p>
            <a:pPr>
              <a:spcBef>
                <a:spcPts val="600"/>
              </a:spcBef>
              <a:spcAft>
                <a:spcPts val="1200"/>
              </a:spcAft>
            </a:pPr>
            <a:r>
              <a:rPr lang="pt-BR" sz="2800" dirty="0"/>
              <a:t>e) Exigência de vistoria.</a:t>
            </a:r>
          </a:p>
          <a:p>
            <a:pPr>
              <a:spcBef>
                <a:spcPts val="600"/>
              </a:spcBef>
              <a:spcAft>
                <a:spcPts val="1200"/>
              </a:spcAft>
            </a:pPr>
            <a:endParaRPr lang="pt-BR" sz="2400" dirty="0"/>
          </a:p>
          <a:p>
            <a:r>
              <a:rPr lang="pt-BR" sz="2400" b="1" dirty="0"/>
              <a:t>- Acórdãos nº 1.599/2010, 2.395/2010, 110/2012, 2.150/2008-P.</a:t>
            </a:r>
            <a:endParaRPr lang="pt-BR" sz="2400" dirty="0"/>
          </a:p>
          <a:p>
            <a:pPr algn="just"/>
            <a:r>
              <a:rPr lang="pt-BR" sz="2400" dirty="0"/>
              <a:t>O Tribunal de Contas da União reiteradamente se manifesta no sentido de que a vistoria aos locais de prestação dos serviços somente deve ser exigida quando for imprescindível ao cumprimento adequado das obrigações contratuais, o que deve ser justificado e demonstrado pela Administração no processo de licitação, devendo o edital prever a possibilidade de substituição do atestado de visita técnica por declaração do responsável técnico de que possui pleno conhecimento do objeto.</a:t>
            </a:r>
          </a:p>
        </p:txBody>
      </p:sp>
    </p:spTree>
    <p:extLst>
      <p:ext uri="{BB962C8B-B14F-4D97-AF65-F5344CB8AC3E}">
        <p14:creationId xmlns:p14="http://schemas.microsoft.com/office/powerpoint/2010/main" val="2753951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1" y="1708547"/>
            <a:ext cx="10522607" cy="5093702"/>
          </a:xfrm>
          <a:prstGeom prst="rect">
            <a:avLst/>
          </a:prstGeom>
          <a:noFill/>
        </p:spPr>
        <p:txBody>
          <a:bodyPr wrap="square" rtlCol="0">
            <a:spAutoFit/>
          </a:bodyPr>
          <a:lstStyle/>
          <a:p>
            <a:pPr>
              <a:spcBef>
                <a:spcPts val="600"/>
              </a:spcBef>
              <a:spcAft>
                <a:spcPts val="600"/>
              </a:spcAft>
            </a:pPr>
            <a:r>
              <a:rPr lang="pt-BR" sz="2800" dirty="0"/>
              <a:t>f) Direcionamento de outras exigências e na condução do processo.</a:t>
            </a:r>
          </a:p>
          <a:p>
            <a:pPr>
              <a:spcBef>
                <a:spcPts val="600"/>
              </a:spcBef>
              <a:spcAft>
                <a:spcPts val="1200"/>
              </a:spcAft>
            </a:pPr>
            <a:r>
              <a:rPr lang="pt-BR" sz="2400" dirty="0"/>
              <a:t>Ex.: </a:t>
            </a:r>
          </a:p>
          <a:p>
            <a:pPr>
              <a:spcBef>
                <a:spcPts val="600"/>
              </a:spcBef>
              <a:spcAft>
                <a:spcPts val="1200"/>
              </a:spcAft>
            </a:pPr>
            <a:endParaRPr lang="pt-BR" sz="2400" dirty="0"/>
          </a:p>
          <a:p>
            <a:pPr>
              <a:spcBef>
                <a:spcPts val="600"/>
              </a:spcBef>
              <a:spcAft>
                <a:spcPts val="600"/>
              </a:spcAft>
            </a:pPr>
            <a:endParaRPr lang="pt-BR" sz="2400" dirty="0"/>
          </a:p>
          <a:p>
            <a:pPr>
              <a:spcBef>
                <a:spcPts val="600"/>
              </a:spcBef>
              <a:spcAft>
                <a:spcPts val="1200"/>
              </a:spcAft>
            </a:pPr>
            <a:endParaRPr lang="pt-BR" sz="2400" dirty="0"/>
          </a:p>
          <a:p>
            <a:pPr>
              <a:spcBef>
                <a:spcPts val="600"/>
              </a:spcBef>
              <a:spcAft>
                <a:spcPts val="600"/>
              </a:spcAft>
            </a:pPr>
            <a:endParaRPr lang="pt-BR" sz="2400" dirty="0"/>
          </a:p>
          <a:p>
            <a:pPr>
              <a:spcBef>
                <a:spcPts val="600"/>
              </a:spcBef>
              <a:spcAft>
                <a:spcPts val="600"/>
              </a:spcAft>
            </a:pPr>
            <a:r>
              <a:rPr lang="pt-BR" b="1" dirty="0"/>
              <a:t>         - Modificação do edital de licitação sem reabertura de prazo (§ 4º, art. 21, Lei 8.666)</a:t>
            </a:r>
          </a:p>
          <a:p>
            <a:pPr>
              <a:spcBef>
                <a:spcPts val="600"/>
              </a:spcBef>
              <a:spcAft>
                <a:spcPts val="600"/>
              </a:spcAft>
            </a:pPr>
            <a:r>
              <a:rPr lang="pt-BR" b="1" dirty="0"/>
              <a:t>         - Exigência  cumulativa de patrimônio líquido mínimo e garantia de participação (Súmula TCU 275)</a:t>
            </a:r>
          </a:p>
          <a:p>
            <a:pPr>
              <a:spcBef>
                <a:spcPts val="600"/>
              </a:spcBef>
              <a:spcAft>
                <a:spcPts val="600"/>
              </a:spcAft>
            </a:pPr>
            <a:r>
              <a:rPr lang="pt-BR" b="1" dirty="0"/>
              <a:t>         - Análise e respostas insuficientes aos pedidos de impugnação</a:t>
            </a:r>
          </a:p>
          <a:p>
            <a:pPr>
              <a:spcBef>
                <a:spcPts val="600"/>
              </a:spcBef>
              <a:spcAft>
                <a:spcPts val="600"/>
              </a:spcAft>
            </a:pPr>
            <a:r>
              <a:rPr lang="pt-BR" b="1" dirty="0"/>
              <a:t>         - Habilitações e inabilitações indevidas</a:t>
            </a:r>
          </a:p>
        </p:txBody>
      </p:sp>
      <p:pic>
        <p:nvPicPr>
          <p:cNvPr id="3" name="Imagem 2">
            <a:extLst>
              <a:ext uri="{FF2B5EF4-FFF2-40B4-BE49-F238E27FC236}">
                <a16:creationId xmlns:a16="http://schemas.microsoft.com/office/drawing/2014/main" id="{95D2929C-B889-4EE3-AFAB-7ECF379A2809}"/>
              </a:ext>
            </a:extLst>
          </p:cNvPr>
          <p:cNvPicPr>
            <a:picLocks noChangeAspect="1"/>
          </p:cNvPicPr>
          <p:nvPr/>
        </p:nvPicPr>
        <p:blipFill>
          <a:blip r:embed="rId2"/>
          <a:stretch>
            <a:fillRect/>
          </a:stretch>
        </p:blipFill>
        <p:spPr>
          <a:xfrm>
            <a:off x="1151464" y="2307311"/>
            <a:ext cx="9392356" cy="1152803"/>
          </a:xfrm>
          <a:prstGeom prst="rect">
            <a:avLst/>
          </a:prstGeom>
        </p:spPr>
      </p:pic>
      <p:pic>
        <p:nvPicPr>
          <p:cNvPr id="6" name="Imagem 5">
            <a:extLst>
              <a:ext uri="{FF2B5EF4-FFF2-40B4-BE49-F238E27FC236}">
                <a16:creationId xmlns:a16="http://schemas.microsoft.com/office/drawing/2014/main" id="{4C0C826B-4290-42DC-B5CB-6AEF7A4C88B4}"/>
              </a:ext>
            </a:extLst>
          </p:cNvPr>
          <p:cNvPicPr>
            <a:picLocks noChangeAspect="1"/>
          </p:cNvPicPr>
          <p:nvPr/>
        </p:nvPicPr>
        <p:blipFill>
          <a:blip r:embed="rId3"/>
          <a:stretch>
            <a:fillRect/>
          </a:stretch>
        </p:blipFill>
        <p:spPr>
          <a:xfrm>
            <a:off x="1196620" y="3564576"/>
            <a:ext cx="9392356" cy="1532603"/>
          </a:xfrm>
          <a:prstGeom prst="rect">
            <a:avLst/>
          </a:prstGeom>
        </p:spPr>
      </p:pic>
    </p:spTree>
    <p:extLst>
      <p:ext uri="{BB962C8B-B14F-4D97-AF65-F5344CB8AC3E}">
        <p14:creationId xmlns:p14="http://schemas.microsoft.com/office/powerpoint/2010/main" val="486185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1" y="1708547"/>
            <a:ext cx="10522607" cy="523220"/>
          </a:xfrm>
          <a:prstGeom prst="rect">
            <a:avLst/>
          </a:prstGeom>
          <a:noFill/>
        </p:spPr>
        <p:txBody>
          <a:bodyPr wrap="square" rtlCol="0">
            <a:spAutoFit/>
          </a:bodyPr>
          <a:lstStyle/>
          <a:p>
            <a:pPr>
              <a:spcBef>
                <a:spcPts val="600"/>
              </a:spcBef>
              <a:spcAft>
                <a:spcPts val="1200"/>
              </a:spcAft>
            </a:pPr>
            <a:r>
              <a:rPr lang="pt-BR" sz="2800" dirty="0"/>
              <a:t>g) Conluios e repartição de mercado entre as licitantes.</a:t>
            </a:r>
          </a:p>
        </p:txBody>
      </p:sp>
      <p:pic>
        <p:nvPicPr>
          <p:cNvPr id="2" name="Imagem 1">
            <a:extLst>
              <a:ext uri="{FF2B5EF4-FFF2-40B4-BE49-F238E27FC236}">
                <a16:creationId xmlns:a16="http://schemas.microsoft.com/office/drawing/2014/main" id="{58EA72A3-B24A-4798-91FB-567C3F1A6EE4}"/>
              </a:ext>
            </a:extLst>
          </p:cNvPr>
          <p:cNvPicPr>
            <a:picLocks noChangeAspect="1"/>
          </p:cNvPicPr>
          <p:nvPr/>
        </p:nvPicPr>
        <p:blipFill>
          <a:blip r:embed="rId2"/>
          <a:stretch>
            <a:fillRect/>
          </a:stretch>
        </p:blipFill>
        <p:spPr>
          <a:xfrm>
            <a:off x="2359377" y="2322277"/>
            <a:ext cx="5734755" cy="4216265"/>
          </a:xfrm>
          <a:prstGeom prst="rect">
            <a:avLst/>
          </a:prstGeom>
        </p:spPr>
      </p:pic>
    </p:spTree>
    <p:extLst>
      <p:ext uri="{BB962C8B-B14F-4D97-AF65-F5344CB8AC3E}">
        <p14:creationId xmlns:p14="http://schemas.microsoft.com/office/powerpoint/2010/main" val="2541235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1" y="1731125"/>
            <a:ext cx="10522607" cy="2708434"/>
          </a:xfrm>
          <a:prstGeom prst="rect">
            <a:avLst/>
          </a:prstGeom>
          <a:noFill/>
        </p:spPr>
        <p:txBody>
          <a:bodyPr wrap="square" rtlCol="0">
            <a:spAutoFit/>
          </a:bodyPr>
          <a:lstStyle/>
          <a:p>
            <a:pPr algn="just">
              <a:spcBef>
                <a:spcPts val="600"/>
              </a:spcBef>
              <a:spcAft>
                <a:spcPts val="1200"/>
              </a:spcAft>
            </a:pPr>
            <a:r>
              <a:rPr lang="pt-BR" sz="2800" dirty="0"/>
              <a:t>h) Evidências ou conjunto de indícios que comprovam fraude</a:t>
            </a:r>
          </a:p>
          <a:p>
            <a:pPr algn="just">
              <a:spcBef>
                <a:spcPts val="600"/>
              </a:spcBef>
            </a:pPr>
            <a:r>
              <a:rPr lang="pt-BR" sz="2800" dirty="0"/>
              <a:t>- Celeridade do processo (fase interna em poucos dias)</a:t>
            </a:r>
          </a:p>
          <a:p>
            <a:pPr algn="just">
              <a:spcBef>
                <a:spcPts val="600"/>
              </a:spcBef>
            </a:pPr>
            <a:r>
              <a:rPr lang="pt-BR" sz="2800" dirty="0"/>
              <a:t>- Falhas formais: datas, valores, cálculos, assinaturas etc.</a:t>
            </a:r>
          </a:p>
          <a:p>
            <a:pPr algn="just">
              <a:spcBef>
                <a:spcPts val="600"/>
              </a:spcBef>
            </a:pPr>
            <a:r>
              <a:rPr lang="pt-BR" sz="2800" dirty="0"/>
              <a:t>- “Coincidências” entre propostas de concorrentes</a:t>
            </a:r>
          </a:p>
          <a:p>
            <a:pPr algn="just">
              <a:spcBef>
                <a:spcPts val="600"/>
              </a:spcBef>
            </a:pPr>
            <a:r>
              <a:rPr lang="pt-BR" sz="2800" dirty="0"/>
              <a:t>- Correlação entre as propostas de preços</a:t>
            </a:r>
          </a:p>
        </p:txBody>
      </p:sp>
    </p:spTree>
    <p:extLst>
      <p:ext uri="{BB962C8B-B14F-4D97-AF65-F5344CB8AC3E}">
        <p14:creationId xmlns:p14="http://schemas.microsoft.com/office/powerpoint/2010/main" val="741745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1" y="1731125"/>
            <a:ext cx="10522607" cy="523220"/>
          </a:xfrm>
          <a:prstGeom prst="rect">
            <a:avLst/>
          </a:prstGeom>
          <a:noFill/>
        </p:spPr>
        <p:txBody>
          <a:bodyPr wrap="square" rtlCol="0">
            <a:spAutoFit/>
          </a:bodyPr>
          <a:lstStyle/>
          <a:p>
            <a:pPr algn="just">
              <a:spcBef>
                <a:spcPts val="600"/>
              </a:spcBef>
              <a:spcAft>
                <a:spcPts val="1200"/>
              </a:spcAft>
            </a:pPr>
            <a:r>
              <a:rPr lang="pt-BR" sz="2800" dirty="0"/>
              <a:t>h) Evidências ou conjunto de indícios que comprovam fraude</a:t>
            </a:r>
          </a:p>
        </p:txBody>
      </p:sp>
      <p:pic>
        <p:nvPicPr>
          <p:cNvPr id="2" name="Imagem 1">
            <a:extLst>
              <a:ext uri="{FF2B5EF4-FFF2-40B4-BE49-F238E27FC236}">
                <a16:creationId xmlns:a16="http://schemas.microsoft.com/office/drawing/2014/main" id="{6D9422EF-0632-4D76-A577-7DCABBDA51EE}"/>
              </a:ext>
            </a:extLst>
          </p:cNvPr>
          <p:cNvPicPr>
            <a:picLocks noChangeAspect="1"/>
          </p:cNvPicPr>
          <p:nvPr/>
        </p:nvPicPr>
        <p:blipFill>
          <a:blip r:embed="rId2"/>
          <a:stretch>
            <a:fillRect/>
          </a:stretch>
        </p:blipFill>
        <p:spPr>
          <a:xfrm>
            <a:off x="543711" y="2362600"/>
            <a:ext cx="5429398" cy="4146080"/>
          </a:xfrm>
          <a:prstGeom prst="rect">
            <a:avLst/>
          </a:prstGeom>
        </p:spPr>
      </p:pic>
      <p:pic>
        <p:nvPicPr>
          <p:cNvPr id="3" name="Imagem 2">
            <a:extLst>
              <a:ext uri="{FF2B5EF4-FFF2-40B4-BE49-F238E27FC236}">
                <a16:creationId xmlns:a16="http://schemas.microsoft.com/office/drawing/2014/main" id="{BBB19864-09C5-48BE-8C68-7B10E79F4668}"/>
              </a:ext>
            </a:extLst>
          </p:cNvPr>
          <p:cNvPicPr>
            <a:picLocks noChangeAspect="1"/>
          </p:cNvPicPr>
          <p:nvPr/>
        </p:nvPicPr>
        <p:blipFill>
          <a:blip r:embed="rId3"/>
          <a:stretch>
            <a:fillRect/>
          </a:stretch>
        </p:blipFill>
        <p:spPr>
          <a:xfrm>
            <a:off x="6218893" y="2254345"/>
            <a:ext cx="5358638" cy="1594115"/>
          </a:xfrm>
          <a:prstGeom prst="rect">
            <a:avLst/>
          </a:prstGeom>
        </p:spPr>
      </p:pic>
    </p:spTree>
    <p:extLst>
      <p:ext uri="{BB962C8B-B14F-4D97-AF65-F5344CB8AC3E}">
        <p14:creationId xmlns:p14="http://schemas.microsoft.com/office/powerpoint/2010/main" val="717290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pic>
        <p:nvPicPr>
          <p:cNvPr id="7" name="Imagem 6">
            <a:extLst>
              <a:ext uri="{FF2B5EF4-FFF2-40B4-BE49-F238E27FC236}">
                <a16:creationId xmlns:a16="http://schemas.microsoft.com/office/drawing/2014/main" id="{AF0133DB-AFC6-4F4D-BD8D-FA64F17B5E46}"/>
              </a:ext>
            </a:extLst>
          </p:cNvPr>
          <p:cNvPicPr>
            <a:picLocks noChangeAspect="1"/>
          </p:cNvPicPr>
          <p:nvPr/>
        </p:nvPicPr>
        <p:blipFill>
          <a:blip r:embed="rId2"/>
          <a:stretch>
            <a:fillRect/>
          </a:stretch>
        </p:blipFill>
        <p:spPr>
          <a:xfrm>
            <a:off x="543711" y="1701626"/>
            <a:ext cx="5453986" cy="2407530"/>
          </a:xfrm>
          <a:prstGeom prst="rect">
            <a:avLst/>
          </a:prstGeom>
        </p:spPr>
      </p:pic>
      <p:pic>
        <p:nvPicPr>
          <p:cNvPr id="8" name="Imagem 7">
            <a:extLst>
              <a:ext uri="{FF2B5EF4-FFF2-40B4-BE49-F238E27FC236}">
                <a16:creationId xmlns:a16="http://schemas.microsoft.com/office/drawing/2014/main" id="{4F5F06F7-3B93-4678-8ED9-EAEC71A87932}"/>
              </a:ext>
            </a:extLst>
          </p:cNvPr>
          <p:cNvPicPr>
            <a:picLocks noChangeAspect="1"/>
          </p:cNvPicPr>
          <p:nvPr/>
        </p:nvPicPr>
        <p:blipFill>
          <a:blip r:embed="rId3"/>
          <a:stretch>
            <a:fillRect/>
          </a:stretch>
        </p:blipFill>
        <p:spPr>
          <a:xfrm>
            <a:off x="5869975" y="1888869"/>
            <a:ext cx="5921552" cy="2033043"/>
          </a:xfrm>
          <a:prstGeom prst="rect">
            <a:avLst/>
          </a:prstGeom>
        </p:spPr>
      </p:pic>
      <p:pic>
        <p:nvPicPr>
          <p:cNvPr id="10" name="Imagem 9">
            <a:extLst>
              <a:ext uri="{FF2B5EF4-FFF2-40B4-BE49-F238E27FC236}">
                <a16:creationId xmlns:a16="http://schemas.microsoft.com/office/drawing/2014/main" id="{501F479A-2B7F-49FE-AAEB-BC21FE636B40}"/>
              </a:ext>
            </a:extLst>
          </p:cNvPr>
          <p:cNvPicPr>
            <a:picLocks noChangeAspect="1"/>
          </p:cNvPicPr>
          <p:nvPr/>
        </p:nvPicPr>
        <p:blipFill>
          <a:blip r:embed="rId4"/>
          <a:stretch>
            <a:fillRect/>
          </a:stretch>
        </p:blipFill>
        <p:spPr>
          <a:xfrm>
            <a:off x="4565522" y="3729940"/>
            <a:ext cx="3302835" cy="3219691"/>
          </a:xfrm>
          <a:prstGeom prst="rect">
            <a:avLst/>
          </a:prstGeom>
        </p:spPr>
      </p:pic>
      <p:pic>
        <p:nvPicPr>
          <p:cNvPr id="11" name="Imagem 10">
            <a:extLst>
              <a:ext uri="{FF2B5EF4-FFF2-40B4-BE49-F238E27FC236}">
                <a16:creationId xmlns:a16="http://schemas.microsoft.com/office/drawing/2014/main" id="{5DE13E14-1177-453C-AEB4-97EBA0D5A6CC}"/>
              </a:ext>
            </a:extLst>
          </p:cNvPr>
          <p:cNvPicPr>
            <a:picLocks noChangeAspect="1"/>
          </p:cNvPicPr>
          <p:nvPr/>
        </p:nvPicPr>
        <p:blipFill>
          <a:blip r:embed="rId5"/>
          <a:stretch>
            <a:fillRect/>
          </a:stretch>
        </p:blipFill>
        <p:spPr>
          <a:xfrm>
            <a:off x="7819568" y="3699434"/>
            <a:ext cx="3828721" cy="3058225"/>
          </a:xfrm>
          <a:prstGeom prst="rect">
            <a:avLst/>
          </a:prstGeom>
        </p:spPr>
      </p:pic>
      <p:pic>
        <p:nvPicPr>
          <p:cNvPr id="12" name="Imagem 11">
            <a:extLst>
              <a:ext uri="{FF2B5EF4-FFF2-40B4-BE49-F238E27FC236}">
                <a16:creationId xmlns:a16="http://schemas.microsoft.com/office/drawing/2014/main" id="{B48D98BD-6CF7-47BF-9483-811D5F6F86C9}"/>
              </a:ext>
            </a:extLst>
          </p:cNvPr>
          <p:cNvPicPr>
            <a:picLocks noChangeAspect="1"/>
          </p:cNvPicPr>
          <p:nvPr/>
        </p:nvPicPr>
        <p:blipFill>
          <a:blip r:embed="rId6"/>
          <a:stretch>
            <a:fillRect/>
          </a:stretch>
        </p:blipFill>
        <p:spPr>
          <a:xfrm>
            <a:off x="451893" y="4193556"/>
            <a:ext cx="3871752" cy="1009693"/>
          </a:xfrm>
          <a:prstGeom prst="rect">
            <a:avLst/>
          </a:prstGeom>
        </p:spPr>
      </p:pic>
    </p:spTree>
    <p:extLst>
      <p:ext uri="{BB962C8B-B14F-4D97-AF65-F5344CB8AC3E}">
        <p14:creationId xmlns:p14="http://schemas.microsoft.com/office/powerpoint/2010/main" val="134602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pic>
        <p:nvPicPr>
          <p:cNvPr id="9" name="Imagem 8">
            <a:extLst>
              <a:ext uri="{FF2B5EF4-FFF2-40B4-BE49-F238E27FC236}">
                <a16:creationId xmlns:a16="http://schemas.microsoft.com/office/drawing/2014/main" id="{2BC31859-0DFE-4C4A-A9D9-C35C0D31A363}"/>
              </a:ext>
            </a:extLst>
          </p:cNvPr>
          <p:cNvPicPr>
            <a:picLocks noChangeAspect="1"/>
          </p:cNvPicPr>
          <p:nvPr/>
        </p:nvPicPr>
        <p:blipFill>
          <a:blip r:embed="rId2"/>
          <a:stretch>
            <a:fillRect/>
          </a:stretch>
        </p:blipFill>
        <p:spPr>
          <a:xfrm>
            <a:off x="365770" y="2015064"/>
            <a:ext cx="5165539" cy="4357513"/>
          </a:xfrm>
          <a:prstGeom prst="rect">
            <a:avLst/>
          </a:prstGeom>
        </p:spPr>
      </p:pic>
      <p:pic>
        <p:nvPicPr>
          <p:cNvPr id="2" name="Imagem 1">
            <a:extLst>
              <a:ext uri="{FF2B5EF4-FFF2-40B4-BE49-F238E27FC236}">
                <a16:creationId xmlns:a16="http://schemas.microsoft.com/office/drawing/2014/main" id="{E6B1B07C-525E-4D04-87DF-E608CCEEA77E}"/>
              </a:ext>
            </a:extLst>
          </p:cNvPr>
          <p:cNvPicPr>
            <a:picLocks noChangeAspect="1"/>
          </p:cNvPicPr>
          <p:nvPr/>
        </p:nvPicPr>
        <p:blipFill>
          <a:blip r:embed="rId3"/>
          <a:stretch>
            <a:fillRect/>
          </a:stretch>
        </p:blipFill>
        <p:spPr>
          <a:xfrm>
            <a:off x="5814743" y="2015065"/>
            <a:ext cx="5577105" cy="4588936"/>
          </a:xfrm>
          <a:prstGeom prst="rect">
            <a:avLst/>
          </a:prstGeom>
        </p:spPr>
      </p:pic>
    </p:spTree>
    <p:extLst>
      <p:ext uri="{BB962C8B-B14F-4D97-AF65-F5344CB8AC3E}">
        <p14:creationId xmlns:p14="http://schemas.microsoft.com/office/powerpoint/2010/main" val="1589085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1686646"/>
            <a:ext cx="10816935" cy="84914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pt-BR" sz="3200" b="1" dirty="0">
                <a:latin typeface="+mn-lt"/>
              </a:rPr>
              <a:t>II. Principais irregularidades - Terceirização</a:t>
            </a:r>
          </a:p>
        </p:txBody>
      </p:sp>
      <p:sp>
        <p:nvSpPr>
          <p:cNvPr id="5" name="CaixaDeTexto 4"/>
          <p:cNvSpPr txBox="1"/>
          <p:nvPr/>
        </p:nvSpPr>
        <p:spPr>
          <a:xfrm>
            <a:off x="861237" y="3253563"/>
            <a:ext cx="9622465" cy="3293209"/>
          </a:xfrm>
          <a:prstGeom prst="rect">
            <a:avLst/>
          </a:prstGeom>
          <a:noFill/>
        </p:spPr>
        <p:txBody>
          <a:bodyPr wrap="square" rtlCol="0">
            <a:spAutoFit/>
          </a:bodyPr>
          <a:lstStyle/>
          <a:p>
            <a:pPr marL="457200" indent="-457200">
              <a:spcAft>
                <a:spcPts val="1200"/>
              </a:spcAft>
              <a:buFont typeface="Wingdings" panose="05000000000000000000" pitchFamily="2" charset="2"/>
              <a:buChar char="Ø"/>
            </a:pPr>
            <a:r>
              <a:rPr lang="pt-BR" sz="2800" b="1" dirty="0"/>
              <a:t>Irregularidades no processo de contratação de terceirização (Licitação)</a:t>
            </a:r>
          </a:p>
          <a:p>
            <a:pPr>
              <a:spcAft>
                <a:spcPts val="1200"/>
              </a:spcAft>
            </a:pPr>
            <a:endParaRPr lang="pt-BR" sz="2800" b="1" dirty="0"/>
          </a:p>
          <a:p>
            <a:pPr marL="457200" indent="-457200">
              <a:spcAft>
                <a:spcPts val="1200"/>
              </a:spcAft>
              <a:buFont typeface="Wingdings" panose="05000000000000000000" pitchFamily="2" charset="2"/>
              <a:buChar char="Ø"/>
            </a:pPr>
            <a:r>
              <a:rPr lang="pt-BR" sz="2800" b="1" dirty="0"/>
              <a:t>Irregularidades na execução dos contratos de terceirização</a:t>
            </a:r>
          </a:p>
          <a:p>
            <a:pPr marL="457200" indent="-457200">
              <a:spcAft>
                <a:spcPts val="1200"/>
              </a:spcAft>
              <a:buFont typeface="Courier New" panose="02070309020205020404" pitchFamily="49" charset="0"/>
              <a:buChar char="o"/>
            </a:pPr>
            <a:endParaRPr lang="pt-BR" sz="2800" b="1" dirty="0"/>
          </a:p>
          <a:p>
            <a:pPr>
              <a:spcAft>
                <a:spcPts val="1200"/>
              </a:spcAft>
            </a:pPr>
            <a:endParaRPr lang="pt-BR" sz="2800" b="1" dirty="0"/>
          </a:p>
        </p:txBody>
      </p:sp>
    </p:spTree>
    <p:extLst>
      <p:ext uri="{BB962C8B-B14F-4D97-AF65-F5344CB8AC3E}">
        <p14:creationId xmlns:p14="http://schemas.microsoft.com/office/powerpoint/2010/main" val="33707342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na execução dos contratos</a:t>
            </a:r>
          </a:p>
        </p:txBody>
      </p:sp>
      <p:sp>
        <p:nvSpPr>
          <p:cNvPr id="5" name="CaixaDeTexto 4"/>
          <p:cNvSpPr txBox="1"/>
          <p:nvPr/>
        </p:nvSpPr>
        <p:spPr>
          <a:xfrm>
            <a:off x="543711" y="1719836"/>
            <a:ext cx="10522607" cy="4970591"/>
          </a:xfrm>
          <a:prstGeom prst="rect">
            <a:avLst/>
          </a:prstGeom>
          <a:noFill/>
        </p:spPr>
        <p:txBody>
          <a:bodyPr wrap="square" rtlCol="0">
            <a:spAutoFit/>
          </a:bodyPr>
          <a:lstStyle/>
          <a:p>
            <a:pPr marL="0" lvl="1" algn="just">
              <a:spcBef>
                <a:spcPts val="1200"/>
              </a:spcBef>
              <a:spcAft>
                <a:spcPts val="1200"/>
              </a:spcAft>
            </a:pPr>
            <a:r>
              <a:rPr lang="pt-BR" sz="2800" dirty="0"/>
              <a:t>a) Terceirização ilícita.</a:t>
            </a:r>
          </a:p>
          <a:p>
            <a:pPr marL="0" lvl="1" algn="just">
              <a:spcBef>
                <a:spcPts val="600"/>
              </a:spcBef>
              <a:spcAft>
                <a:spcPts val="600"/>
              </a:spcAft>
            </a:pPr>
            <a:r>
              <a:rPr lang="pt-BR" sz="2800" dirty="0"/>
              <a:t>- Mera intermediação de mão de obra (a contratada atua apenas como pessoa interposta). </a:t>
            </a:r>
          </a:p>
          <a:p>
            <a:pPr marL="0" lvl="1" algn="just">
              <a:spcBef>
                <a:spcPts val="600"/>
              </a:spcBef>
              <a:spcAft>
                <a:spcPts val="600"/>
              </a:spcAft>
            </a:pPr>
            <a:r>
              <a:rPr lang="pt-BR" sz="2800" dirty="0"/>
              <a:t>- Não há prestação de serviços especializados por parte da contratada.</a:t>
            </a:r>
          </a:p>
          <a:p>
            <a:pPr marL="0" lvl="1" algn="just">
              <a:spcBef>
                <a:spcPts val="600"/>
              </a:spcBef>
              <a:spcAft>
                <a:spcPts val="600"/>
              </a:spcAft>
            </a:pPr>
            <a:r>
              <a:rPr lang="pt-BR" sz="2800" dirty="0"/>
              <a:t>- Prefeitura mantém o controle e a gestão dos profissionais (com uso político da escolha dos profissionais e suas remunerações).</a:t>
            </a:r>
          </a:p>
          <a:p>
            <a:pPr marL="0" lvl="1" algn="just">
              <a:spcBef>
                <a:spcPts val="600"/>
              </a:spcBef>
              <a:spcAft>
                <a:spcPts val="600"/>
              </a:spcAft>
            </a:pPr>
            <a:r>
              <a:rPr lang="pt-BR" sz="2800" dirty="0"/>
              <a:t>- Pessoalidade e subordinação direta dos profissionais com a prefeitura.</a:t>
            </a:r>
          </a:p>
          <a:p>
            <a:pPr marL="0" lvl="1" algn="just">
              <a:spcBef>
                <a:spcPts val="600"/>
              </a:spcBef>
              <a:spcAft>
                <a:spcPts val="600"/>
              </a:spcAft>
            </a:pPr>
            <a:r>
              <a:rPr lang="pt-BR" sz="2800" dirty="0"/>
              <a:t>- Contrato se consuma pela simples disponibilização da mão de obra.</a:t>
            </a:r>
          </a:p>
          <a:p>
            <a:pPr marL="0" lvl="1" algn="just">
              <a:spcBef>
                <a:spcPts val="600"/>
              </a:spcBef>
              <a:spcAft>
                <a:spcPts val="600"/>
              </a:spcAft>
            </a:pPr>
            <a:r>
              <a:rPr lang="pt-BR" sz="2800" dirty="0"/>
              <a:t>- Mera substituição formal do vínculo empregatício dos servidores.</a:t>
            </a:r>
          </a:p>
        </p:txBody>
      </p:sp>
    </p:spTree>
    <p:extLst>
      <p:ext uri="{BB962C8B-B14F-4D97-AF65-F5344CB8AC3E}">
        <p14:creationId xmlns:p14="http://schemas.microsoft.com/office/powerpoint/2010/main" val="168939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na execução dos contratos: Terceirização ilícita</a:t>
            </a:r>
          </a:p>
        </p:txBody>
      </p:sp>
      <p:pic>
        <p:nvPicPr>
          <p:cNvPr id="2" name="Imagem 1">
            <a:extLst>
              <a:ext uri="{FF2B5EF4-FFF2-40B4-BE49-F238E27FC236}">
                <a16:creationId xmlns:a16="http://schemas.microsoft.com/office/drawing/2014/main" id="{D2ADABBA-31C9-4083-8829-A6180B0E9B5B}"/>
              </a:ext>
            </a:extLst>
          </p:cNvPr>
          <p:cNvPicPr>
            <a:picLocks noChangeAspect="1"/>
          </p:cNvPicPr>
          <p:nvPr/>
        </p:nvPicPr>
        <p:blipFill>
          <a:blip r:embed="rId2"/>
          <a:stretch>
            <a:fillRect/>
          </a:stretch>
        </p:blipFill>
        <p:spPr>
          <a:xfrm>
            <a:off x="842369" y="1688923"/>
            <a:ext cx="7300703" cy="2246743"/>
          </a:xfrm>
          <a:prstGeom prst="rect">
            <a:avLst/>
          </a:prstGeom>
        </p:spPr>
      </p:pic>
      <p:pic>
        <p:nvPicPr>
          <p:cNvPr id="3" name="Imagem 2">
            <a:extLst>
              <a:ext uri="{FF2B5EF4-FFF2-40B4-BE49-F238E27FC236}">
                <a16:creationId xmlns:a16="http://schemas.microsoft.com/office/drawing/2014/main" id="{47FB4533-276A-4F5D-836E-5C136D8BE474}"/>
              </a:ext>
            </a:extLst>
          </p:cNvPr>
          <p:cNvPicPr>
            <a:picLocks noChangeAspect="1"/>
          </p:cNvPicPr>
          <p:nvPr/>
        </p:nvPicPr>
        <p:blipFill>
          <a:blip r:embed="rId3"/>
          <a:stretch>
            <a:fillRect/>
          </a:stretch>
        </p:blipFill>
        <p:spPr>
          <a:xfrm>
            <a:off x="3438814" y="4045706"/>
            <a:ext cx="7300703" cy="2487356"/>
          </a:xfrm>
          <a:prstGeom prst="rect">
            <a:avLst/>
          </a:prstGeom>
        </p:spPr>
      </p:pic>
    </p:spTree>
    <p:extLst>
      <p:ext uri="{BB962C8B-B14F-4D97-AF65-F5344CB8AC3E}">
        <p14:creationId xmlns:p14="http://schemas.microsoft.com/office/powerpoint/2010/main" val="22437085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na execução dos contratos: Terceirização ilícita</a:t>
            </a:r>
          </a:p>
        </p:txBody>
      </p:sp>
      <p:pic>
        <p:nvPicPr>
          <p:cNvPr id="5" name="Imagem 4">
            <a:extLst>
              <a:ext uri="{FF2B5EF4-FFF2-40B4-BE49-F238E27FC236}">
                <a16:creationId xmlns:a16="http://schemas.microsoft.com/office/drawing/2014/main" id="{3D6FB921-66A0-4592-AA52-3C86CED29925}"/>
              </a:ext>
            </a:extLst>
          </p:cNvPr>
          <p:cNvPicPr>
            <a:picLocks noChangeAspect="1"/>
          </p:cNvPicPr>
          <p:nvPr/>
        </p:nvPicPr>
        <p:blipFill>
          <a:blip r:embed="rId2"/>
          <a:stretch>
            <a:fillRect/>
          </a:stretch>
        </p:blipFill>
        <p:spPr>
          <a:xfrm>
            <a:off x="2246488" y="1553063"/>
            <a:ext cx="4097867" cy="5674912"/>
          </a:xfrm>
          <a:prstGeom prst="rect">
            <a:avLst/>
          </a:prstGeom>
        </p:spPr>
      </p:pic>
    </p:spTree>
    <p:extLst>
      <p:ext uri="{BB962C8B-B14F-4D97-AF65-F5344CB8AC3E}">
        <p14:creationId xmlns:p14="http://schemas.microsoft.com/office/powerpoint/2010/main" val="13558925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na execução dos contratos: Terceirização ilícita</a:t>
            </a:r>
          </a:p>
        </p:txBody>
      </p:sp>
      <p:sp>
        <p:nvSpPr>
          <p:cNvPr id="5" name="Retângulo 4">
            <a:extLst>
              <a:ext uri="{FF2B5EF4-FFF2-40B4-BE49-F238E27FC236}">
                <a16:creationId xmlns:a16="http://schemas.microsoft.com/office/drawing/2014/main" id="{CB76E6ED-9CA2-4534-82DD-DF47BEE4BA84}"/>
              </a:ext>
            </a:extLst>
          </p:cNvPr>
          <p:cNvSpPr/>
          <p:nvPr/>
        </p:nvSpPr>
        <p:spPr>
          <a:xfrm>
            <a:off x="831353" y="1855303"/>
            <a:ext cx="10355935" cy="3041345"/>
          </a:xfrm>
          <a:prstGeom prst="rect">
            <a:avLst/>
          </a:prstGeom>
        </p:spPr>
        <p:txBody>
          <a:bodyPr wrap="square">
            <a:spAutoFit/>
          </a:bodyPr>
          <a:lstStyle/>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“Seria primordial que a contratação fosse efetuada por produtividade, pelo custo de consultas, exames e procedimentos, alinhados em um plano de trabalho idôneo para regulamentar o compartilhamento de responsabilidades entre o Poder Público e a iniciativa privada, na prestação de serviços públicos de saúde, com as devidas metas e estratégias de avaliação.</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Contratar serviços profissionais por mera intermediação de mão de obra equivaleria a abrir mão da regra do concurso público e terceirizar atividades de atendimento direito à saúde da população, que constituem atividades finalísticas do Estado.</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 melhor seria que a Secretaria de Saúde avaliasse novamente a estratégia de contratação em curso, para, assim, adotar um dos modelos de cogestão permitidos pela ordem jurídica em vigor, que não impliquem em simples locação de mão de obra para atividades finalísticas do Município.”</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723932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na execução dos contratos</a:t>
            </a:r>
          </a:p>
        </p:txBody>
      </p:sp>
      <p:sp>
        <p:nvSpPr>
          <p:cNvPr id="5" name="CaixaDeTexto 4"/>
          <p:cNvSpPr txBox="1"/>
          <p:nvPr/>
        </p:nvSpPr>
        <p:spPr>
          <a:xfrm>
            <a:off x="543711" y="1704622"/>
            <a:ext cx="10816935" cy="4370427"/>
          </a:xfrm>
          <a:prstGeom prst="rect">
            <a:avLst/>
          </a:prstGeom>
          <a:noFill/>
        </p:spPr>
        <p:txBody>
          <a:bodyPr wrap="square" rtlCol="0">
            <a:spAutoFit/>
          </a:bodyPr>
          <a:lstStyle/>
          <a:p>
            <a:pPr marL="0" lvl="1" algn="just">
              <a:spcBef>
                <a:spcPts val="1200"/>
              </a:spcBef>
              <a:spcAft>
                <a:spcPts val="1200"/>
              </a:spcAft>
            </a:pPr>
            <a:r>
              <a:rPr lang="pt-BR" sz="2800" dirty="0"/>
              <a:t>b) Burla à LRF com redução do montante contabilizado como pessoal.</a:t>
            </a:r>
          </a:p>
          <a:p>
            <a:pPr marL="0" lvl="1" algn="just"/>
            <a:r>
              <a:rPr lang="pt-BR" sz="2000" dirty="0"/>
              <a:t>Não contabiliza como sendo de pessoal toda a despesa com essa terceirização, substitutiva de mão de obra.</a:t>
            </a:r>
          </a:p>
          <a:p>
            <a:pPr marL="0" lvl="1" algn="just"/>
            <a:r>
              <a:rPr lang="pt-BR" sz="2000" dirty="0"/>
              <a:t>Notas fiscais indicam a existência de uma parcela de 60% relativa a mão de obra e outra de 40% relativa a insumos.</a:t>
            </a:r>
          </a:p>
          <a:p>
            <a:pPr marL="0" lvl="1" algn="just"/>
            <a:r>
              <a:rPr lang="pt-BR" sz="2000" dirty="0"/>
              <a:t>Ocorre que toda a despesa incorrida no contrato é efetivamente de pessoal, já que não há o fornecimento de qualquer serviço ou insumo adicional.</a:t>
            </a:r>
          </a:p>
          <a:p>
            <a:pPr marL="0" lvl="1" algn="just"/>
            <a:r>
              <a:rPr lang="pt-BR" sz="2000" dirty="0"/>
              <a:t>Não bastasse isso, o que se verifica por meio de consulta ao SIGA, é que as prefeituras na verdade contabilizam toda a despesa como “Outros Serviços de Terceiros – Pessoa Jurídica”, no grupo de despesa “3 – Outras Despesas Correntes”, que não é levado em conta para o cálculo do limite estabelecido no art. 19 da LRF. O correto seria a contabilização no grupo de despesa "1 – Pessoal e Encargos Sociais", numa das contas de "Outras Despesas de Pessoal decorrentes de Contratos de Terceirização, atendendo ao art. 18, § 1º, da LRF.</a:t>
            </a:r>
          </a:p>
        </p:txBody>
      </p:sp>
    </p:spTree>
    <p:extLst>
      <p:ext uri="{BB962C8B-B14F-4D97-AF65-F5344CB8AC3E}">
        <p14:creationId xmlns:p14="http://schemas.microsoft.com/office/powerpoint/2010/main" val="26499729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na execução dos contratos</a:t>
            </a:r>
          </a:p>
        </p:txBody>
      </p:sp>
      <p:sp>
        <p:nvSpPr>
          <p:cNvPr id="5" name="CaixaDeTexto 4"/>
          <p:cNvSpPr txBox="1"/>
          <p:nvPr/>
        </p:nvSpPr>
        <p:spPr>
          <a:xfrm>
            <a:off x="543711" y="1708547"/>
            <a:ext cx="10522607" cy="2431435"/>
          </a:xfrm>
          <a:prstGeom prst="rect">
            <a:avLst/>
          </a:prstGeom>
          <a:noFill/>
        </p:spPr>
        <p:txBody>
          <a:bodyPr wrap="square" rtlCol="0">
            <a:spAutoFit/>
          </a:bodyPr>
          <a:lstStyle/>
          <a:p>
            <a:pPr marL="0" lvl="1" algn="just">
              <a:spcBef>
                <a:spcPts val="1200"/>
              </a:spcBef>
              <a:spcAft>
                <a:spcPts val="1200"/>
              </a:spcAft>
            </a:pPr>
            <a:r>
              <a:rPr lang="pt-BR" sz="2800" dirty="0"/>
              <a:t>c) pagamentos não previstos em contrato.</a:t>
            </a:r>
            <a:endParaRPr lang="pt-BR" sz="3200" dirty="0"/>
          </a:p>
          <a:p>
            <a:pPr marL="0" lvl="1" algn="just">
              <a:spcBef>
                <a:spcPts val="600"/>
              </a:spcBef>
              <a:spcAft>
                <a:spcPts val="600"/>
              </a:spcAft>
            </a:pPr>
            <a:r>
              <a:rPr lang="pt-BR" sz="2800" dirty="0"/>
              <a:t>Valores diferentes dos contratados</a:t>
            </a:r>
          </a:p>
          <a:p>
            <a:pPr marL="0" lvl="1" algn="just">
              <a:spcBef>
                <a:spcPts val="600"/>
              </a:spcBef>
              <a:spcAft>
                <a:spcPts val="600"/>
              </a:spcAft>
            </a:pPr>
            <a:r>
              <a:rPr lang="pt-BR" sz="2800" dirty="0"/>
              <a:t>Acertos extracontratuais entre Prefeitura/Contratada/Profissionais</a:t>
            </a:r>
          </a:p>
          <a:p>
            <a:pPr marL="0" lvl="1" algn="just">
              <a:spcBef>
                <a:spcPts val="1200"/>
              </a:spcBef>
              <a:spcAft>
                <a:spcPts val="1200"/>
              </a:spcAft>
            </a:pPr>
            <a:endParaRPr lang="pt-BR" sz="2800" dirty="0"/>
          </a:p>
        </p:txBody>
      </p:sp>
      <p:graphicFrame>
        <p:nvGraphicFramePr>
          <p:cNvPr id="12" name="Tabela 11">
            <a:extLst>
              <a:ext uri="{FF2B5EF4-FFF2-40B4-BE49-F238E27FC236}">
                <a16:creationId xmlns:a16="http://schemas.microsoft.com/office/drawing/2014/main" id="{C10C3AC6-DFA5-4998-AD47-8651C0D981F0}"/>
              </a:ext>
            </a:extLst>
          </p:cNvPr>
          <p:cNvGraphicFramePr>
            <a:graphicFrameLocks noGrp="1"/>
          </p:cNvGraphicFramePr>
          <p:nvPr>
            <p:extLst>
              <p:ext uri="{D42A27DB-BD31-4B8C-83A1-F6EECF244321}">
                <p14:modId xmlns:p14="http://schemas.microsoft.com/office/powerpoint/2010/main" val="1052649180"/>
              </p:ext>
            </p:extLst>
          </p:nvPr>
        </p:nvGraphicFramePr>
        <p:xfrm>
          <a:off x="461431" y="3979369"/>
          <a:ext cx="5273326" cy="1879567"/>
        </p:xfrm>
        <a:graphic>
          <a:graphicData uri="http://schemas.openxmlformats.org/drawingml/2006/table">
            <a:tbl>
              <a:tblPr firstRow="1" firstCol="1" bandRow="1">
                <a:tableStyleId>{5C22544A-7EE6-4342-B048-85BDC9FD1C3A}</a:tableStyleId>
              </a:tblPr>
              <a:tblGrid>
                <a:gridCol w="3514517">
                  <a:extLst>
                    <a:ext uri="{9D8B030D-6E8A-4147-A177-3AD203B41FA5}">
                      <a16:colId xmlns:a16="http://schemas.microsoft.com/office/drawing/2014/main" val="1308766347"/>
                    </a:ext>
                  </a:extLst>
                </a:gridCol>
                <a:gridCol w="1758809">
                  <a:extLst>
                    <a:ext uri="{9D8B030D-6E8A-4147-A177-3AD203B41FA5}">
                      <a16:colId xmlns:a16="http://schemas.microsoft.com/office/drawing/2014/main" val="3584646760"/>
                    </a:ext>
                  </a:extLst>
                </a:gridCol>
              </a:tblGrid>
              <a:tr h="196031">
                <a:tc rowSpan="2">
                  <a:txBody>
                    <a:bodyPr/>
                    <a:lstStyle/>
                    <a:p>
                      <a:pPr algn="just">
                        <a:lnSpc>
                          <a:spcPct val="107000"/>
                        </a:lnSpc>
                        <a:spcAft>
                          <a:spcPts val="0"/>
                        </a:spcAft>
                      </a:pPr>
                      <a:r>
                        <a:rPr lang="pt-BR" sz="1200">
                          <a:effectLst/>
                        </a:rPr>
                        <a:t>Especialidade</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200" dirty="0">
                          <a:effectLst/>
                        </a:rPr>
                        <a:t>Valor Contratado (R$)</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92978390"/>
                  </a:ext>
                </a:extLst>
              </a:tr>
              <a:tr h="196031">
                <a:tc vMerge="1">
                  <a:txBody>
                    <a:bodyPr/>
                    <a:lstStyle/>
                    <a:p>
                      <a:endParaRPr lang="pt-BR"/>
                    </a:p>
                  </a:txBody>
                  <a:tcPr/>
                </a:tc>
                <a:tc>
                  <a:txBody>
                    <a:bodyPr/>
                    <a:lstStyle/>
                    <a:p>
                      <a:pPr algn="ctr">
                        <a:lnSpc>
                          <a:spcPct val="107000"/>
                        </a:lnSpc>
                        <a:spcAft>
                          <a:spcPts val="0"/>
                        </a:spcAft>
                      </a:pPr>
                      <a:r>
                        <a:rPr lang="pt-BR" sz="1200" dirty="0">
                          <a:effectLst/>
                        </a:rPr>
                        <a:t>Atual</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8477424"/>
                  </a:ext>
                </a:extLst>
              </a:tr>
              <a:tr h="606191">
                <a:tc>
                  <a:txBody>
                    <a:bodyPr/>
                    <a:lstStyle/>
                    <a:p>
                      <a:pPr algn="just">
                        <a:lnSpc>
                          <a:spcPct val="107000"/>
                        </a:lnSpc>
                        <a:spcAft>
                          <a:spcPts val="0"/>
                        </a:spcAft>
                      </a:pPr>
                      <a:r>
                        <a:rPr lang="pt-BR" sz="1200" dirty="0">
                          <a:effectLst/>
                        </a:rPr>
                        <a:t>Agente de Serviços Gerais. Assistente Administrativo, Oficial de Obras, Téc. de Enfermagem, Téc. em Radiologia, Téc. de Laboratório</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200" dirty="0">
                          <a:effectLst/>
                        </a:rPr>
                        <a:t>1.671,19</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80812623"/>
                  </a:ext>
                </a:extLst>
              </a:tr>
              <a:tr h="489252">
                <a:tc>
                  <a:txBody>
                    <a:bodyPr/>
                    <a:lstStyle/>
                    <a:p>
                      <a:pPr algn="just">
                        <a:lnSpc>
                          <a:spcPct val="107000"/>
                        </a:lnSpc>
                        <a:spcAft>
                          <a:spcPts val="0"/>
                        </a:spcAft>
                      </a:pPr>
                      <a:r>
                        <a:rPr lang="pt-BR" sz="1200" dirty="0">
                          <a:effectLst/>
                        </a:rPr>
                        <a:t>Assistente Social, Enfermeiro, Nutricionista, Farmacêutico, Téc. de </a:t>
                      </a:r>
                      <a:r>
                        <a:rPr lang="pt-BR" sz="1200" dirty="0" err="1">
                          <a:effectLst/>
                        </a:rPr>
                        <a:t>Nivel</a:t>
                      </a:r>
                      <a:r>
                        <a:rPr lang="pt-BR" sz="1200" dirty="0">
                          <a:effectLst/>
                        </a:rPr>
                        <a:t> Superior</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200" dirty="0">
                          <a:effectLst/>
                        </a:rPr>
                        <a:t>2.559,91</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58912077"/>
                  </a:ext>
                </a:extLst>
              </a:tr>
              <a:tr h="196031">
                <a:tc>
                  <a:txBody>
                    <a:bodyPr/>
                    <a:lstStyle/>
                    <a:p>
                      <a:pPr algn="just">
                        <a:lnSpc>
                          <a:spcPct val="107000"/>
                        </a:lnSpc>
                        <a:spcAft>
                          <a:spcPts val="0"/>
                        </a:spcAft>
                      </a:pPr>
                      <a:r>
                        <a:rPr lang="pt-BR" sz="1200" dirty="0">
                          <a:effectLst/>
                        </a:rPr>
                        <a:t>Psicólogo, Odontólogo, Médico </a:t>
                      </a:r>
                      <a:r>
                        <a:rPr lang="pt-BR" sz="1200" dirty="0" err="1">
                          <a:effectLst/>
                        </a:rPr>
                        <a:t>Ambulatorio</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200" dirty="0">
                          <a:effectLst/>
                        </a:rPr>
                        <a:t>2.634,93</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88828315"/>
                  </a:ext>
                </a:extLst>
              </a:tr>
              <a:tr h="196031">
                <a:tc>
                  <a:txBody>
                    <a:bodyPr/>
                    <a:lstStyle/>
                    <a:p>
                      <a:pPr algn="just">
                        <a:lnSpc>
                          <a:spcPct val="107000"/>
                        </a:lnSpc>
                        <a:spcAft>
                          <a:spcPts val="0"/>
                        </a:spcAft>
                      </a:pPr>
                      <a:r>
                        <a:rPr lang="pt-BR" sz="1200" dirty="0">
                          <a:effectLst/>
                        </a:rPr>
                        <a:t>Médico Veterinário</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200" dirty="0">
                          <a:effectLst/>
                        </a:rPr>
                        <a:t>4.699,43</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8574734"/>
                  </a:ext>
                </a:extLst>
              </a:tr>
            </a:tbl>
          </a:graphicData>
        </a:graphic>
      </p:graphicFrame>
      <p:graphicFrame>
        <p:nvGraphicFramePr>
          <p:cNvPr id="8" name="Tabela 7">
            <a:extLst>
              <a:ext uri="{FF2B5EF4-FFF2-40B4-BE49-F238E27FC236}">
                <a16:creationId xmlns:a16="http://schemas.microsoft.com/office/drawing/2014/main" id="{9CA2C356-25E3-4881-85E2-6A6FC4C81415}"/>
              </a:ext>
            </a:extLst>
          </p:cNvPr>
          <p:cNvGraphicFramePr>
            <a:graphicFrameLocks noGrp="1"/>
          </p:cNvGraphicFramePr>
          <p:nvPr>
            <p:extLst>
              <p:ext uri="{D42A27DB-BD31-4B8C-83A1-F6EECF244321}">
                <p14:modId xmlns:p14="http://schemas.microsoft.com/office/powerpoint/2010/main" val="32857198"/>
              </p:ext>
            </p:extLst>
          </p:nvPr>
        </p:nvGraphicFramePr>
        <p:xfrm>
          <a:off x="6158090" y="3959670"/>
          <a:ext cx="4775200" cy="2476500"/>
        </p:xfrm>
        <a:graphic>
          <a:graphicData uri="http://schemas.openxmlformats.org/drawingml/2006/table">
            <a:tbl>
              <a:tblPr firstRow="1" firstCol="1" bandRow="1">
                <a:tableStyleId>{5C22544A-7EE6-4342-B048-85BDC9FD1C3A}</a:tableStyleId>
              </a:tblPr>
              <a:tblGrid>
                <a:gridCol w="2543851">
                  <a:extLst>
                    <a:ext uri="{9D8B030D-6E8A-4147-A177-3AD203B41FA5}">
                      <a16:colId xmlns:a16="http://schemas.microsoft.com/office/drawing/2014/main" val="1741402772"/>
                    </a:ext>
                  </a:extLst>
                </a:gridCol>
                <a:gridCol w="2231349">
                  <a:extLst>
                    <a:ext uri="{9D8B030D-6E8A-4147-A177-3AD203B41FA5}">
                      <a16:colId xmlns:a16="http://schemas.microsoft.com/office/drawing/2014/main" val="3845251159"/>
                    </a:ext>
                  </a:extLst>
                </a:gridCol>
              </a:tblGrid>
              <a:tr h="190500">
                <a:tc>
                  <a:txBody>
                    <a:bodyPr/>
                    <a:lstStyle/>
                    <a:p>
                      <a:pPr algn="just">
                        <a:lnSpc>
                          <a:spcPct val="107000"/>
                        </a:lnSpc>
                        <a:spcAft>
                          <a:spcPts val="0"/>
                        </a:spcAft>
                      </a:pPr>
                      <a:r>
                        <a:rPr lang="pt-BR" sz="1200" dirty="0">
                          <a:effectLst/>
                        </a:rPr>
                        <a:t>Especialidade</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200">
                          <a:effectLst/>
                        </a:rPr>
                        <a:t>Valor Pago pela Prefeitura (R$)</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9156343"/>
                  </a:ext>
                </a:extLst>
              </a:tr>
              <a:tr h="190500">
                <a:tc>
                  <a:txBody>
                    <a:bodyPr/>
                    <a:lstStyle/>
                    <a:p>
                      <a:pPr algn="just">
                        <a:lnSpc>
                          <a:spcPct val="107000"/>
                        </a:lnSpc>
                        <a:spcAft>
                          <a:spcPts val="0"/>
                        </a:spcAft>
                      </a:pPr>
                      <a:r>
                        <a:rPr lang="en-US" sz="1200">
                          <a:effectLst/>
                        </a:rPr>
                        <a:t>Médico SX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US" sz="1200">
                          <a:effectLst/>
                        </a:rPr>
                        <a:t>2.641,72</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18811059"/>
                  </a:ext>
                </a:extLst>
              </a:tr>
              <a:tr h="190500">
                <a:tc>
                  <a:txBody>
                    <a:bodyPr/>
                    <a:lstStyle/>
                    <a:p>
                      <a:pPr algn="just">
                        <a:lnSpc>
                          <a:spcPct val="107000"/>
                        </a:lnSpc>
                        <a:spcAft>
                          <a:spcPts val="0"/>
                        </a:spcAft>
                      </a:pPr>
                      <a:r>
                        <a:rPr lang="en-US" sz="1200">
                          <a:effectLst/>
                        </a:rPr>
                        <a:t>Médico SX3</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US" sz="1200">
                          <a:effectLst/>
                        </a:rPr>
                        <a:t>2.890,39</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28538660"/>
                  </a:ext>
                </a:extLst>
              </a:tr>
              <a:tr h="190500">
                <a:tc>
                  <a:txBody>
                    <a:bodyPr/>
                    <a:lstStyle/>
                    <a:p>
                      <a:pPr algn="just">
                        <a:lnSpc>
                          <a:spcPct val="107000"/>
                        </a:lnSpc>
                        <a:spcAft>
                          <a:spcPts val="0"/>
                        </a:spcAft>
                      </a:pPr>
                      <a:r>
                        <a:rPr lang="en-US" sz="1200">
                          <a:effectLst/>
                        </a:rPr>
                        <a:t>Médico SX4</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US" sz="1200">
                          <a:effectLst/>
                        </a:rPr>
                        <a:t>2.797,03</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49237316"/>
                  </a:ext>
                </a:extLst>
              </a:tr>
              <a:tr h="190500">
                <a:tc>
                  <a:txBody>
                    <a:bodyPr/>
                    <a:lstStyle/>
                    <a:p>
                      <a:pPr algn="just">
                        <a:lnSpc>
                          <a:spcPct val="107000"/>
                        </a:lnSpc>
                        <a:spcAft>
                          <a:spcPts val="0"/>
                        </a:spcAft>
                      </a:pPr>
                      <a:r>
                        <a:rPr lang="en-US" sz="1200">
                          <a:effectLst/>
                        </a:rPr>
                        <a:t>Médico SX5</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US" sz="1200">
                          <a:effectLst/>
                        </a:rPr>
                        <a:t>3.196,60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31099700"/>
                  </a:ext>
                </a:extLst>
              </a:tr>
              <a:tr h="190500">
                <a:tc>
                  <a:txBody>
                    <a:bodyPr/>
                    <a:lstStyle/>
                    <a:p>
                      <a:pPr algn="just">
                        <a:lnSpc>
                          <a:spcPct val="107000"/>
                        </a:lnSpc>
                        <a:spcAft>
                          <a:spcPts val="0"/>
                        </a:spcAft>
                      </a:pPr>
                      <a:r>
                        <a:rPr lang="en-US" sz="1200">
                          <a:effectLst/>
                        </a:rPr>
                        <a:t>Médico SX6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US" sz="1200">
                          <a:effectLst/>
                        </a:rPr>
                        <a:t>6.644,37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65267081"/>
                  </a:ext>
                </a:extLst>
              </a:tr>
              <a:tr h="190500">
                <a:tc>
                  <a:txBody>
                    <a:bodyPr/>
                    <a:lstStyle/>
                    <a:p>
                      <a:pPr algn="just">
                        <a:lnSpc>
                          <a:spcPct val="107000"/>
                        </a:lnSpc>
                        <a:spcAft>
                          <a:spcPts val="0"/>
                        </a:spcAft>
                      </a:pPr>
                      <a:r>
                        <a:rPr lang="en-US" sz="1200">
                          <a:effectLst/>
                        </a:rPr>
                        <a:t>Médico SX7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US" sz="1200">
                          <a:effectLst/>
                        </a:rPr>
                        <a:t>6.843,28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23130378"/>
                  </a:ext>
                </a:extLst>
              </a:tr>
              <a:tr h="190500">
                <a:tc>
                  <a:txBody>
                    <a:bodyPr/>
                    <a:lstStyle/>
                    <a:p>
                      <a:pPr algn="just">
                        <a:lnSpc>
                          <a:spcPct val="107000"/>
                        </a:lnSpc>
                        <a:spcAft>
                          <a:spcPts val="0"/>
                        </a:spcAft>
                      </a:pPr>
                      <a:r>
                        <a:rPr lang="en-US" sz="1200">
                          <a:effectLst/>
                        </a:rPr>
                        <a:t>Médico S 24x2 h</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US" sz="1200">
                          <a:effectLst/>
                        </a:rPr>
                        <a:t>9.186,22</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65822716"/>
                  </a:ext>
                </a:extLst>
              </a:tr>
              <a:tr h="190500">
                <a:tc>
                  <a:txBody>
                    <a:bodyPr/>
                    <a:lstStyle/>
                    <a:p>
                      <a:pPr algn="just">
                        <a:lnSpc>
                          <a:spcPct val="107000"/>
                        </a:lnSpc>
                        <a:spcAft>
                          <a:spcPts val="0"/>
                        </a:spcAft>
                      </a:pPr>
                      <a:r>
                        <a:rPr lang="en-US" sz="1200">
                          <a:effectLst/>
                        </a:rPr>
                        <a:t>Médico SX8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US" sz="1200">
                          <a:effectLst/>
                        </a:rPr>
                        <a:t>9.784,68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73423833"/>
                  </a:ext>
                </a:extLst>
              </a:tr>
              <a:tr h="190500">
                <a:tc>
                  <a:txBody>
                    <a:bodyPr/>
                    <a:lstStyle/>
                    <a:p>
                      <a:pPr algn="just">
                        <a:lnSpc>
                          <a:spcPct val="107000"/>
                        </a:lnSpc>
                        <a:spcAft>
                          <a:spcPts val="0"/>
                        </a:spcAft>
                      </a:pPr>
                      <a:r>
                        <a:rPr lang="pt-BR" sz="1200">
                          <a:effectLst/>
                        </a:rPr>
                        <a:t>Enfermeiro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pt-BR" sz="1200">
                          <a:effectLst/>
                        </a:rPr>
                        <a:t>3.089,51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55987664"/>
                  </a:ext>
                </a:extLst>
              </a:tr>
              <a:tr h="190500">
                <a:tc>
                  <a:txBody>
                    <a:bodyPr/>
                    <a:lstStyle/>
                    <a:p>
                      <a:pPr algn="just">
                        <a:lnSpc>
                          <a:spcPct val="107000"/>
                        </a:lnSpc>
                        <a:spcAft>
                          <a:spcPts val="0"/>
                        </a:spcAft>
                      </a:pPr>
                      <a:r>
                        <a:rPr lang="pt-BR" sz="1200">
                          <a:effectLst/>
                        </a:rPr>
                        <a:t>Farmacêutico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pt-BR" sz="1200">
                          <a:effectLst/>
                        </a:rPr>
                        <a:t>3.089,51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84648715"/>
                  </a:ext>
                </a:extLst>
              </a:tr>
              <a:tr h="190500">
                <a:tc>
                  <a:txBody>
                    <a:bodyPr/>
                    <a:lstStyle/>
                    <a:p>
                      <a:pPr algn="just">
                        <a:lnSpc>
                          <a:spcPct val="107000"/>
                        </a:lnSpc>
                        <a:spcAft>
                          <a:spcPts val="0"/>
                        </a:spcAft>
                      </a:pPr>
                      <a:r>
                        <a:rPr lang="pt-BR" sz="1200">
                          <a:effectLst/>
                        </a:rPr>
                        <a:t>Odontólogo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pt-BR" sz="1200">
                          <a:effectLst/>
                        </a:rPr>
                        <a:t>4.369,84</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55114363"/>
                  </a:ext>
                </a:extLst>
              </a:tr>
              <a:tr h="190500">
                <a:tc>
                  <a:txBody>
                    <a:bodyPr/>
                    <a:lstStyle/>
                    <a:p>
                      <a:pPr algn="just">
                        <a:lnSpc>
                          <a:spcPct val="107000"/>
                        </a:lnSpc>
                        <a:spcAft>
                          <a:spcPts val="0"/>
                        </a:spcAft>
                      </a:pPr>
                      <a:r>
                        <a:rPr lang="pt-BR" sz="1200">
                          <a:effectLst/>
                        </a:rPr>
                        <a:t>Odontólogo - CEO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pt-BR" sz="1200" dirty="0">
                          <a:effectLst/>
                        </a:rPr>
                        <a:t>4.806,81</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20362347"/>
                  </a:ext>
                </a:extLst>
              </a:tr>
            </a:tbl>
          </a:graphicData>
        </a:graphic>
      </p:graphicFrame>
    </p:spTree>
    <p:extLst>
      <p:ext uri="{BB962C8B-B14F-4D97-AF65-F5344CB8AC3E}">
        <p14:creationId xmlns:p14="http://schemas.microsoft.com/office/powerpoint/2010/main" val="26864412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na execução dos contratos</a:t>
            </a:r>
          </a:p>
        </p:txBody>
      </p:sp>
      <p:sp>
        <p:nvSpPr>
          <p:cNvPr id="5" name="CaixaDeTexto 4"/>
          <p:cNvSpPr txBox="1"/>
          <p:nvPr/>
        </p:nvSpPr>
        <p:spPr>
          <a:xfrm>
            <a:off x="394855" y="1855304"/>
            <a:ext cx="10671463" cy="4278094"/>
          </a:xfrm>
          <a:prstGeom prst="rect">
            <a:avLst/>
          </a:prstGeom>
          <a:noFill/>
        </p:spPr>
        <p:txBody>
          <a:bodyPr wrap="square" rtlCol="0">
            <a:spAutoFit/>
          </a:bodyPr>
          <a:lstStyle/>
          <a:p>
            <a:pPr marL="0" lvl="1" algn="just">
              <a:spcBef>
                <a:spcPts val="1200"/>
              </a:spcBef>
              <a:spcAft>
                <a:spcPts val="1200"/>
              </a:spcAft>
            </a:pPr>
            <a:r>
              <a:rPr lang="pt-BR" sz="2800" dirty="0"/>
              <a:t>d) Falta de Controle e Transparência nos pagamentos. Atesto e pagamento de faturas com base em informações insuficientes ou incorretas.</a:t>
            </a:r>
          </a:p>
          <a:p>
            <a:pPr marL="0" lvl="1" algn="just">
              <a:spcBef>
                <a:spcPts val="600"/>
              </a:spcBef>
            </a:pPr>
            <a:r>
              <a:rPr lang="pt-BR" sz="2800" dirty="0"/>
              <a:t>- Sem relações de profissionais que prestaram os serviços, locais de prestação e quantidades dos serviços prestados (plantões, consultas, horas etc.)</a:t>
            </a:r>
          </a:p>
          <a:p>
            <a:pPr marL="0" lvl="1" algn="just">
              <a:spcBef>
                <a:spcPts val="600"/>
              </a:spcBef>
            </a:pPr>
            <a:r>
              <a:rPr lang="pt-BR" sz="2800" dirty="0"/>
              <a:t>- Sem composição dos custos (insumos, impostos, taxas, retenções, adicionais, ajudas de custo, auxílios etc. individualizados por profissional)</a:t>
            </a:r>
          </a:p>
        </p:txBody>
      </p:sp>
    </p:spTree>
    <p:extLst>
      <p:ext uri="{BB962C8B-B14F-4D97-AF65-F5344CB8AC3E}">
        <p14:creationId xmlns:p14="http://schemas.microsoft.com/office/powerpoint/2010/main" val="33684575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na execução dos contratos</a:t>
            </a:r>
          </a:p>
        </p:txBody>
      </p:sp>
      <p:pic>
        <p:nvPicPr>
          <p:cNvPr id="2" name="Imagem 1">
            <a:extLst>
              <a:ext uri="{FF2B5EF4-FFF2-40B4-BE49-F238E27FC236}">
                <a16:creationId xmlns:a16="http://schemas.microsoft.com/office/drawing/2014/main" id="{7E1FBE13-E84E-4299-9F63-63D6CAB62A35}"/>
              </a:ext>
            </a:extLst>
          </p:cNvPr>
          <p:cNvPicPr>
            <a:picLocks noChangeAspect="1"/>
          </p:cNvPicPr>
          <p:nvPr/>
        </p:nvPicPr>
        <p:blipFill>
          <a:blip r:embed="rId2"/>
          <a:stretch>
            <a:fillRect/>
          </a:stretch>
        </p:blipFill>
        <p:spPr>
          <a:xfrm>
            <a:off x="282221" y="1855304"/>
            <a:ext cx="5659433" cy="2276429"/>
          </a:xfrm>
          <a:prstGeom prst="rect">
            <a:avLst/>
          </a:prstGeom>
        </p:spPr>
      </p:pic>
      <p:pic>
        <p:nvPicPr>
          <p:cNvPr id="3" name="Imagem 2">
            <a:extLst>
              <a:ext uri="{FF2B5EF4-FFF2-40B4-BE49-F238E27FC236}">
                <a16:creationId xmlns:a16="http://schemas.microsoft.com/office/drawing/2014/main" id="{AA399A9B-3CF8-4806-85EC-AEA0CF5AED9F}"/>
              </a:ext>
            </a:extLst>
          </p:cNvPr>
          <p:cNvPicPr>
            <a:picLocks noChangeAspect="1"/>
          </p:cNvPicPr>
          <p:nvPr/>
        </p:nvPicPr>
        <p:blipFill>
          <a:blip r:embed="rId3"/>
          <a:stretch>
            <a:fillRect/>
          </a:stretch>
        </p:blipFill>
        <p:spPr>
          <a:xfrm>
            <a:off x="6464121" y="1855304"/>
            <a:ext cx="5440236" cy="2342983"/>
          </a:xfrm>
          <a:prstGeom prst="rect">
            <a:avLst/>
          </a:prstGeom>
        </p:spPr>
      </p:pic>
      <p:pic>
        <p:nvPicPr>
          <p:cNvPr id="6" name="Imagem 5">
            <a:extLst>
              <a:ext uri="{FF2B5EF4-FFF2-40B4-BE49-F238E27FC236}">
                <a16:creationId xmlns:a16="http://schemas.microsoft.com/office/drawing/2014/main" id="{794A4087-6789-4DC4-912F-EE8ABD07C50F}"/>
              </a:ext>
            </a:extLst>
          </p:cNvPr>
          <p:cNvPicPr>
            <a:picLocks noChangeAspect="1"/>
          </p:cNvPicPr>
          <p:nvPr/>
        </p:nvPicPr>
        <p:blipFill>
          <a:blip r:embed="rId4"/>
          <a:stretch>
            <a:fillRect/>
          </a:stretch>
        </p:blipFill>
        <p:spPr>
          <a:xfrm>
            <a:off x="2562005" y="3892404"/>
            <a:ext cx="4561145" cy="2784186"/>
          </a:xfrm>
          <a:prstGeom prst="rect">
            <a:avLst/>
          </a:prstGeom>
        </p:spPr>
      </p:pic>
      <p:pic>
        <p:nvPicPr>
          <p:cNvPr id="5" name="Imagem 4">
            <a:extLst>
              <a:ext uri="{FF2B5EF4-FFF2-40B4-BE49-F238E27FC236}">
                <a16:creationId xmlns:a16="http://schemas.microsoft.com/office/drawing/2014/main" id="{3550CAB6-4620-4040-BC46-4FACB06B3DB8}"/>
              </a:ext>
            </a:extLst>
          </p:cNvPr>
          <p:cNvPicPr>
            <a:picLocks noChangeAspect="1"/>
          </p:cNvPicPr>
          <p:nvPr/>
        </p:nvPicPr>
        <p:blipFill>
          <a:blip r:embed="rId5"/>
          <a:stretch>
            <a:fillRect/>
          </a:stretch>
        </p:blipFill>
        <p:spPr>
          <a:xfrm>
            <a:off x="8053451" y="4479399"/>
            <a:ext cx="3153088" cy="1916079"/>
          </a:xfrm>
          <a:prstGeom prst="rect">
            <a:avLst/>
          </a:prstGeom>
        </p:spPr>
      </p:pic>
    </p:spTree>
    <p:extLst>
      <p:ext uri="{BB962C8B-B14F-4D97-AF65-F5344CB8AC3E}">
        <p14:creationId xmlns:p14="http://schemas.microsoft.com/office/powerpoint/2010/main" val="1796249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na execução dos contratos</a:t>
            </a:r>
          </a:p>
        </p:txBody>
      </p:sp>
      <p:pic>
        <p:nvPicPr>
          <p:cNvPr id="11" name="Imagem 10">
            <a:extLst>
              <a:ext uri="{FF2B5EF4-FFF2-40B4-BE49-F238E27FC236}">
                <a16:creationId xmlns:a16="http://schemas.microsoft.com/office/drawing/2014/main" id="{C1C95531-83AD-4D19-95C9-3D4A1E2535E5}"/>
              </a:ext>
            </a:extLst>
          </p:cNvPr>
          <p:cNvPicPr>
            <a:picLocks noChangeAspect="1"/>
          </p:cNvPicPr>
          <p:nvPr/>
        </p:nvPicPr>
        <p:blipFill>
          <a:blip r:embed="rId2"/>
          <a:stretch>
            <a:fillRect/>
          </a:stretch>
        </p:blipFill>
        <p:spPr>
          <a:xfrm>
            <a:off x="-1" y="4638298"/>
            <a:ext cx="9118771" cy="364399"/>
          </a:xfrm>
          <a:prstGeom prst="rect">
            <a:avLst/>
          </a:prstGeom>
        </p:spPr>
      </p:pic>
      <p:pic>
        <p:nvPicPr>
          <p:cNvPr id="12" name="Imagem 11">
            <a:extLst>
              <a:ext uri="{FF2B5EF4-FFF2-40B4-BE49-F238E27FC236}">
                <a16:creationId xmlns:a16="http://schemas.microsoft.com/office/drawing/2014/main" id="{1DA8D7E6-AD52-457E-970C-0695BB776C89}"/>
              </a:ext>
            </a:extLst>
          </p:cNvPr>
          <p:cNvPicPr>
            <a:picLocks noChangeAspect="1"/>
          </p:cNvPicPr>
          <p:nvPr/>
        </p:nvPicPr>
        <p:blipFill>
          <a:blip r:embed="rId3"/>
          <a:stretch>
            <a:fillRect/>
          </a:stretch>
        </p:blipFill>
        <p:spPr>
          <a:xfrm>
            <a:off x="101601" y="3761451"/>
            <a:ext cx="8839200" cy="808185"/>
          </a:xfrm>
          <a:prstGeom prst="rect">
            <a:avLst/>
          </a:prstGeom>
        </p:spPr>
      </p:pic>
      <p:pic>
        <p:nvPicPr>
          <p:cNvPr id="13" name="Imagem 12">
            <a:extLst>
              <a:ext uri="{FF2B5EF4-FFF2-40B4-BE49-F238E27FC236}">
                <a16:creationId xmlns:a16="http://schemas.microsoft.com/office/drawing/2014/main" id="{D12404DD-9E8D-430D-9298-4C30FABA2ADD}"/>
              </a:ext>
            </a:extLst>
          </p:cNvPr>
          <p:cNvPicPr>
            <a:picLocks noChangeAspect="1"/>
          </p:cNvPicPr>
          <p:nvPr/>
        </p:nvPicPr>
        <p:blipFill>
          <a:blip r:embed="rId4"/>
          <a:stretch>
            <a:fillRect/>
          </a:stretch>
        </p:blipFill>
        <p:spPr>
          <a:xfrm>
            <a:off x="220134" y="1484819"/>
            <a:ext cx="8528756" cy="1037640"/>
          </a:xfrm>
          <a:prstGeom prst="rect">
            <a:avLst/>
          </a:prstGeom>
        </p:spPr>
      </p:pic>
      <p:pic>
        <p:nvPicPr>
          <p:cNvPr id="14" name="Imagem 13">
            <a:extLst>
              <a:ext uri="{FF2B5EF4-FFF2-40B4-BE49-F238E27FC236}">
                <a16:creationId xmlns:a16="http://schemas.microsoft.com/office/drawing/2014/main" id="{ADDCBB75-0FCB-422D-8F4E-C71A83671590}"/>
              </a:ext>
            </a:extLst>
          </p:cNvPr>
          <p:cNvPicPr>
            <a:picLocks noChangeAspect="1"/>
          </p:cNvPicPr>
          <p:nvPr/>
        </p:nvPicPr>
        <p:blipFill>
          <a:blip r:embed="rId5"/>
          <a:stretch>
            <a:fillRect/>
          </a:stretch>
        </p:blipFill>
        <p:spPr>
          <a:xfrm>
            <a:off x="119496" y="2444448"/>
            <a:ext cx="8632286" cy="685133"/>
          </a:xfrm>
          <a:prstGeom prst="rect">
            <a:avLst/>
          </a:prstGeom>
        </p:spPr>
      </p:pic>
      <p:pic>
        <p:nvPicPr>
          <p:cNvPr id="15" name="Imagem 14">
            <a:extLst>
              <a:ext uri="{FF2B5EF4-FFF2-40B4-BE49-F238E27FC236}">
                <a16:creationId xmlns:a16="http://schemas.microsoft.com/office/drawing/2014/main" id="{9D1850FF-492F-4E59-81D0-D7B234C68E77}"/>
              </a:ext>
            </a:extLst>
          </p:cNvPr>
          <p:cNvPicPr>
            <a:picLocks noChangeAspect="1"/>
          </p:cNvPicPr>
          <p:nvPr/>
        </p:nvPicPr>
        <p:blipFill>
          <a:blip r:embed="rId6"/>
          <a:stretch>
            <a:fillRect/>
          </a:stretch>
        </p:blipFill>
        <p:spPr>
          <a:xfrm>
            <a:off x="409600" y="5305453"/>
            <a:ext cx="4760712" cy="708339"/>
          </a:xfrm>
          <a:prstGeom prst="rect">
            <a:avLst/>
          </a:prstGeom>
        </p:spPr>
      </p:pic>
      <p:pic>
        <p:nvPicPr>
          <p:cNvPr id="16" name="Imagem 15">
            <a:extLst>
              <a:ext uri="{FF2B5EF4-FFF2-40B4-BE49-F238E27FC236}">
                <a16:creationId xmlns:a16="http://schemas.microsoft.com/office/drawing/2014/main" id="{AA52CC31-0A36-4FF5-8B21-3676A2115E0D}"/>
              </a:ext>
            </a:extLst>
          </p:cNvPr>
          <p:cNvPicPr>
            <a:picLocks noChangeAspect="1"/>
          </p:cNvPicPr>
          <p:nvPr/>
        </p:nvPicPr>
        <p:blipFill>
          <a:blip r:embed="rId7"/>
          <a:stretch>
            <a:fillRect/>
          </a:stretch>
        </p:blipFill>
        <p:spPr>
          <a:xfrm>
            <a:off x="378535" y="6064854"/>
            <a:ext cx="4814355" cy="265568"/>
          </a:xfrm>
          <a:prstGeom prst="rect">
            <a:avLst/>
          </a:prstGeom>
        </p:spPr>
      </p:pic>
    </p:spTree>
    <p:extLst>
      <p:ext uri="{BB962C8B-B14F-4D97-AF65-F5344CB8AC3E}">
        <p14:creationId xmlns:p14="http://schemas.microsoft.com/office/powerpoint/2010/main" val="20727465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na execução dos contratos</a:t>
            </a:r>
          </a:p>
        </p:txBody>
      </p:sp>
      <p:sp>
        <p:nvSpPr>
          <p:cNvPr id="5" name="CaixaDeTexto 4"/>
          <p:cNvSpPr txBox="1"/>
          <p:nvPr/>
        </p:nvSpPr>
        <p:spPr>
          <a:xfrm>
            <a:off x="543711" y="1753703"/>
            <a:ext cx="10816935" cy="4955203"/>
          </a:xfrm>
          <a:prstGeom prst="rect">
            <a:avLst/>
          </a:prstGeom>
          <a:noFill/>
        </p:spPr>
        <p:txBody>
          <a:bodyPr wrap="square" rtlCol="0">
            <a:spAutoFit/>
          </a:bodyPr>
          <a:lstStyle/>
          <a:p>
            <a:pPr marL="0" lvl="1" algn="just">
              <a:spcBef>
                <a:spcPts val="1200"/>
              </a:spcBef>
              <a:spcAft>
                <a:spcPts val="1200"/>
              </a:spcAft>
            </a:pPr>
            <a:r>
              <a:rPr lang="pt-BR" sz="2800" dirty="0"/>
              <a:t>e) Pagamentos de remuneração a título de ajuda de custo ou diárias, gerando redução indevida de tributos.</a:t>
            </a:r>
          </a:p>
          <a:p>
            <a:pPr marL="0" lvl="1" algn="just">
              <a:spcBef>
                <a:spcPts val="1200"/>
              </a:spcBef>
              <a:spcAft>
                <a:spcPts val="1200"/>
              </a:spcAft>
            </a:pPr>
            <a:endParaRPr lang="pt-BR" sz="2800" dirty="0"/>
          </a:p>
          <a:p>
            <a:pPr marL="0" lvl="1" algn="just">
              <a:spcBef>
                <a:spcPts val="1200"/>
              </a:spcBef>
              <a:spcAft>
                <a:spcPts val="1200"/>
              </a:spcAft>
            </a:pPr>
            <a:endParaRPr lang="pt-BR" sz="2800" dirty="0"/>
          </a:p>
          <a:p>
            <a:pPr marL="0" lvl="1" algn="just"/>
            <a:endParaRPr lang="pt-BR" sz="2400" dirty="0"/>
          </a:p>
          <a:p>
            <a:pPr marL="0" lvl="1" algn="just"/>
            <a:r>
              <a:rPr lang="pt-BR" sz="2400" dirty="0"/>
              <a:t>Aumenta consideravelmente o valor líquido repassado aos profissionais, ao passo em que reduz indevidamente os tributos retidos na fonte, possibilitando que se faça acertos com os profissionais por valores brutos mais baixos. Com isso, a Contratada reduz o custo da prestação do serviço, aumentando seu lucro.</a:t>
            </a:r>
          </a:p>
          <a:p>
            <a:pPr marL="514350" lvl="1" indent="-514350" algn="just">
              <a:spcBef>
                <a:spcPts val="1200"/>
              </a:spcBef>
              <a:spcAft>
                <a:spcPts val="1200"/>
              </a:spcAft>
              <a:buAutoNum type="romanLcParenR"/>
            </a:pPr>
            <a:endParaRPr lang="pt-BR" sz="2400" dirty="0"/>
          </a:p>
        </p:txBody>
      </p:sp>
      <p:pic>
        <p:nvPicPr>
          <p:cNvPr id="7" name="Imagem 6">
            <a:extLst>
              <a:ext uri="{FF2B5EF4-FFF2-40B4-BE49-F238E27FC236}">
                <a16:creationId xmlns:a16="http://schemas.microsoft.com/office/drawing/2014/main" id="{BF82A1FC-FB7F-4DB6-83F9-B38AD9797619}"/>
              </a:ext>
            </a:extLst>
          </p:cNvPr>
          <p:cNvPicPr>
            <a:picLocks noChangeAspect="1"/>
          </p:cNvPicPr>
          <p:nvPr/>
        </p:nvPicPr>
        <p:blipFill>
          <a:blip r:embed="rId2"/>
          <a:stretch>
            <a:fillRect/>
          </a:stretch>
        </p:blipFill>
        <p:spPr>
          <a:xfrm>
            <a:off x="688365" y="2805431"/>
            <a:ext cx="6457502" cy="1989388"/>
          </a:xfrm>
          <a:prstGeom prst="rect">
            <a:avLst/>
          </a:prstGeom>
        </p:spPr>
      </p:pic>
    </p:spTree>
    <p:extLst>
      <p:ext uri="{BB962C8B-B14F-4D97-AF65-F5344CB8AC3E}">
        <p14:creationId xmlns:p14="http://schemas.microsoft.com/office/powerpoint/2010/main" val="3379566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1" y="1632020"/>
            <a:ext cx="11016111" cy="4570482"/>
          </a:xfrm>
          <a:prstGeom prst="rect">
            <a:avLst/>
          </a:prstGeom>
          <a:noFill/>
        </p:spPr>
        <p:txBody>
          <a:bodyPr wrap="square" rtlCol="0">
            <a:spAutoFit/>
          </a:bodyPr>
          <a:lstStyle/>
          <a:p>
            <a:pPr marL="514350" lvl="1" indent="-514350">
              <a:lnSpc>
                <a:spcPct val="150000"/>
              </a:lnSpc>
              <a:buAutoNum type="alphaLcParenR"/>
            </a:pPr>
            <a:r>
              <a:rPr lang="pt-BR" sz="2800" dirty="0"/>
              <a:t>Ausência de estudos prévios e Orçamentos inexistentes/inidôneos</a:t>
            </a:r>
          </a:p>
          <a:p>
            <a:pPr marL="0" lvl="1" algn="just">
              <a:lnSpc>
                <a:spcPct val="150000"/>
              </a:lnSpc>
            </a:pPr>
            <a:endParaRPr lang="pt-BR" sz="1000" b="1" dirty="0"/>
          </a:p>
          <a:p>
            <a:pPr marL="0" lvl="1" algn="just"/>
            <a:r>
              <a:rPr lang="pt-BR" sz="2400" dirty="0"/>
              <a:t>Ausência de documentos (estudos, orçamentos, cotações, memórias de cálculos etc.) que demonstrem como a administração chegou aos itens licitados, quantitativos e valores de custo.</a:t>
            </a:r>
          </a:p>
          <a:p>
            <a:pPr marL="0" lvl="1"/>
            <a:endParaRPr lang="pt-BR" sz="1400" dirty="0"/>
          </a:p>
          <a:p>
            <a:pPr marL="0" lvl="1" algn="just"/>
            <a:r>
              <a:rPr lang="pt-BR" sz="2400" b="1" dirty="0"/>
              <a:t>Acórdão TCU 352/2016-Plenário</a:t>
            </a:r>
            <a:r>
              <a:rPr lang="pt-BR" sz="2400" dirty="0"/>
              <a:t>: a contratação de entidades para disponibilização de profissionais de saúde deve ser precedida de estudos que demonstrem as suas vantagens em relação à contratação direta pelo ente público, com inclusão de planilha detalhada com a estimativa de custos a serem incorridos na execução dos ajustes, além de consulta ao respectivo Conselho de Saúde.</a:t>
            </a:r>
            <a:endParaRPr lang="pt-BR" sz="2800" dirty="0"/>
          </a:p>
          <a:p>
            <a:endParaRPr lang="pt-BR" sz="2800" dirty="0"/>
          </a:p>
        </p:txBody>
      </p:sp>
    </p:spTree>
    <p:extLst>
      <p:ext uri="{BB962C8B-B14F-4D97-AF65-F5344CB8AC3E}">
        <p14:creationId xmlns:p14="http://schemas.microsoft.com/office/powerpoint/2010/main" val="22590504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na execução dos contratos: Terceirização ilícita</a:t>
            </a:r>
          </a:p>
        </p:txBody>
      </p:sp>
      <p:sp>
        <p:nvSpPr>
          <p:cNvPr id="5" name="CaixaDeTexto 4"/>
          <p:cNvSpPr txBox="1"/>
          <p:nvPr/>
        </p:nvSpPr>
        <p:spPr>
          <a:xfrm>
            <a:off x="543711" y="1753703"/>
            <a:ext cx="10816935" cy="1631216"/>
          </a:xfrm>
          <a:prstGeom prst="rect">
            <a:avLst/>
          </a:prstGeom>
          <a:noFill/>
        </p:spPr>
        <p:txBody>
          <a:bodyPr wrap="square" rtlCol="0">
            <a:spAutoFit/>
          </a:bodyPr>
          <a:lstStyle/>
          <a:p>
            <a:pPr marL="0" lvl="1" algn="just">
              <a:spcBef>
                <a:spcPts val="1200"/>
              </a:spcBef>
              <a:spcAft>
                <a:spcPts val="1200"/>
              </a:spcAft>
            </a:pPr>
            <a:r>
              <a:rPr lang="pt-BR" sz="2800" dirty="0"/>
              <a:t>f) Ausência de recolhimento ao INSS e apropriação indébita por parte da cooperativa</a:t>
            </a:r>
          </a:p>
          <a:p>
            <a:pPr marL="0" lvl="1" algn="just">
              <a:spcBef>
                <a:spcPts val="1200"/>
              </a:spcBef>
              <a:spcAft>
                <a:spcPts val="1200"/>
              </a:spcAft>
            </a:pPr>
            <a:r>
              <a:rPr lang="pt-BR" sz="2400" dirty="0"/>
              <a:t>Consulta ao CNIS – Cadastro Nacional de Informações Sociais</a:t>
            </a:r>
          </a:p>
        </p:txBody>
      </p:sp>
      <p:sp>
        <p:nvSpPr>
          <p:cNvPr id="6" name="CaixaDeTexto 5">
            <a:extLst>
              <a:ext uri="{FF2B5EF4-FFF2-40B4-BE49-F238E27FC236}">
                <a16:creationId xmlns:a16="http://schemas.microsoft.com/office/drawing/2014/main" id="{200F37BD-83FE-4275-9A27-B61F394B8F48}"/>
              </a:ext>
            </a:extLst>
          </p:cNvPr>
          <p:cNvSpPr txBox="1"/>
          <p:nvPr/>
        </p:nvSpPr>
        <p:spPr>
          <a:xfrm>
            <a:off x="543711" y="3864726"/>
            <a:ext cx="10816935" cy="1200329"/>
          </a:xfrm>
          <a:prstGeom prst="rect">
            <a:avLst/>
          </a:prstGeom>
          <a:noFill/>
        </p:spPr>
        <p:txBody>
          <a:bodyPr wrap="square" rtlCol="0">
            <a:spAutoFit/>
          </a:bodyPr>
          <a:lstStyle/>
          <a:p>
            <a:pPr marL="0" lvl="1" algn="just">
              <a:spcBef>
                <a:spcPts val="1200"/>
              </a:spcBef>
              <a:spcAft>
                <a:spcPts val="1200"/>
              </a:spcAft>
            </a:pPr>
            <a:r>
              <a:rPr lang="pt-BR" sz="2800" dirty="0"/>
              <a:t>g) Reajustes indevidos</a:t>
            </a:r>
          </a:p>
          <a:p>
            <a:pPr marL="0" lvl="1" algn="just">
              <a:spcBef>
                <a:spcPts val="1200"/>
              </a:spcBef>
              <a:spcAft>
                <a:spcPts val="1200"/>
              </a:spcAft>
            </a:pPr>
            <a:r>
              <a:rPr lang="pt-BR" sz="2400" dirty="0"/>
              <a:t>Reajustes em que não há repasse para os profissionais acarretam superfaturamento</a:t>
            </a:r>
          </a:p>
        </p:txBody>
      </p:sp>
    </p:spTree>
    <p:extLst>
      <p:ext uri="{BB962C8B-B14F-4D97-AF65-F5344CB8AC3E}">
        <p14:creationId xmlns:p14="http://schemas.microsoft.com/office/powerpoint/2010/main" val="20519829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4" y="96363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latin typeface="+mn-lt"/>
              </a:rPr>
              <a:t>III. Das cooperativas de fachada</a:t>
            </a:r>
          </a:p>
        </p:txBody>
      </p:sp>
      <p:sp>
        <p:nvSpPr>
          <p:cNvPr id="5" name="CaixaDeTexto 4"/>
          <p:cNvSpPr txBox="1"/>
          <p:nvPr/>
        </p:nvSpPr>
        <p:spPr>
          <a:xfrm>
            <a:off x="394853" y="1609543"/>
            <a:ext cx="10816935" cy="4770537"/>
          </a:xfrm>
          <a:prstGeom prst="rect">
            <a:avLst/>
          </a:prstGeom>
          <a:noFill/>
        </p:spPr>
        <p:txBody>
          <a:bodyPr wrap="square" rtlCol="0">
            <a:spAutoFit/>
          </a:bodyPr>
          <a:lstStyle/>
          <a:p>
            <a:pPr algn="just">
              <a:spcBef>
                <a:spcPts val="1200"/>
              </a:spcBef>
              <a:spcAft>
                <a:spcPts val="1200"/>
              </a:spcAft>
            </a:pPr>
            <a:r>
              <a:rPr lang="pt-BR" sz="2800" dirty="0"/>
              <a:t>a) Desvirtuamento da figura jurídica da cooperativa: mera agência de fornecimento de mão de obra.</a:t>
            </a:r>
          </a:p>
          <a:p>
            <a:pPr algn="just">
              <a:spcBef>
                <a:spcPts val="1200"/>
              </a:spcBef>
              <a:spcAft>
                <a:spcPts val="1200"/>
              </a:spcAft>
            </a:pPr>
            <a:r>
              <a:rPr lang="pt-BR" sz="2800" dirty="0"/>
              <a:t>b) Grande diversidade de profissionais “disponibilizados”.</a:t>
            </a:r>
          </a:p>
          <a:p>
            <a:pPr algn="just">
              <a:spcBef>
                <a:spcPts val="1200"/>
              </a:spcBef>
              <a:spcAft>
                <a:spcPts val="1200"/>
              </a:spcAft>
            </a:pPr>
            <a:r>
              <a:rPr lang="pt-BR" sz="2800" dirty="0"/>
              <a:t>c) Grande distância entre a sede e o local de prestação dos serviços.</a:t>
            </a:r>
          </a:p>
          <a:p>
            <a:pPr algn="just">
              <a:spcBef>
                <a:spcPts val="1200"/>
              </a:spcBef>
              <a:spcAft>
                <a:spcPts val="1200"/>
              </a:spcAft>
            </a:pPr>
            <a:r>
              <a:rPr lang="pt-BR" sz="2800" dirty="0"/>
              <a:t>d) Ausência de vínculo ou contato direto dos profissionais com a cooperativa.</a:t>
            </a:r>
          </a:p>
          <a:p>
            <a:pPr algn="just">
              <a:spcBef>
                <a:spcPts val="1200"/>
              </a:spcBef>
              <a:spcAft>
                <a:spcPts val="1200"/>
              </a:spcAft>
            </a:pPr>
            <a:r>
              <a:rPr lang="pt-BR" sz="2800" dirty="0"/>
              <a:t>e) Ausência de acompanhamento, assistência, benefícios e serviços aos cooperados por parte da cooperativa.</a:t>
            </a:r>
          </a:p>
        </p:txBody>
      </p:sp>
    </p:spTree>
    <p:extLst>
      <p:ext uri="{BB962C8B-B14F-4D97-AF65-F5344CB8AC3E}">
        <p14:creationId xmlns:p14="http://schemas.microsoft.com/office/powerpoint/2010/main" val="2138448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4" y="96363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latin typeface="+mn-lt"/>
              </a:rPr>
              <a:t>III. Das cooperativas de fachada</a:t>
            </a:r>
          </a:p>
        </p:txBody>
      </p:sp>
      <p:sp>
        <p:nvSpPr>
          <p:cNvPr id="5" name="CaixaDeTexto 4"/>
          <p:cNvSpPr txBox="1"/>
          <p:nvPr/>
        </p:nvSpPr>
        <p:spPr>
          <a:xfrm>
            <a:off x="394853" y="1609543"/>
            <a:ext cx="10816935" cy="4770537"/>
          </a:xfrm>
          <a:prstGeom prst="rect">
            <a:avLst/>
          </a:prstGeom>
          <a:noFill/>
        </p:spPr>
        <p:txBody>
          <a:bodyPr wrap="square" rtlCol="0">
            <a:spAutoFit/>
          </a:bodyPr>
          <a:lstStyle/>
          <a:p>
            <a:pPr algn="just">
              <a:spcBef>
                <a:spcPts val="1200"/>
              </a:spcBef>
              <a:spcAft>
                <a:spcPts val="1200"/>
              </a:spcAft>
            </a:pPr>
            <a:r>
              <a:rPr lang="pt-BR" sz="2800" dirty="0"/>
              <a:t>f) Adesão obrigatória.</a:t>
            </a:r>
          </a:p>
          <a:p>
            <a:pPr algn="just">
              <a:spcBef>
                <a:spcPts val="1200"/>
              </a:spcBef>
              <a:spcAft>
                <a:spcPts val="1200"/>
              </a:spcAft>
            </a:pPr>
            <a:r>
              <a:rPr lang="pt-BR" sz="2800" dirty="0"/>
              <a:t>g) Falta de participação na gestão e nos resultados.</a:t>
            </a:r>
          </a:p>
          <a:p>
            <a:pPr algn="just">
              <a:spcBef>
                <a:spcPts val="1200"/>
              </a:spcBef>
              <a:spcAft>
                <a:spcPts val="1200"/>
              </a:spcAft>
            </a:pPr>
            <a:r>
              <a:rPr lang="pt-BR" sz="2800" dirty="0"/>
              <a:t>h) Piores qualificação, renda, situação socioeconômica e condições gerais de trabalho.</a:t>
            </a:r>
          </a:p>
          <a:p>
            <a:pPr algn="just">
              <a:spcBef>
                <a:spcPts val="1200"/>
              </a:spcBef>
              <a:spcAft>
                <a:spcPts val="1200"/>
              </a:spcAft>
            </a:pPr>
            <a:r>
              <a:rPr lang="pt-BR" sz="2800" dirty="0"/>
              <a:t>i) Precarização do trabalho.</a:t>
            </a:r>
          </a:p>
          <a:p>
            <a:pPr algn="just">
              <a:spcBef>
                <a:spcPts val="1200"/>
              </a:spcBef>
              <a:spcAft>
                <a:spcPts val="1200"/>
              </a:spcAft>
            </a:pPr>
            <a:r>
              <a:rPr lang="pt-BR" sz="2800" dirty="0"/>
              <a:t>j) Associados a mais de uma cooperativa.</a:t>
            </a:r>
          </a:p>
          <a:p>
            <a:pPr algn="just">
              <a:spcBef>
                <a:spcPts val="1200"/>
              </a:spcBef>
              <a:spcAft>
                <a:spcPts val="1200"/>
              </a:spcAft>
            </a:pPr>
            <a:r>
              <a:rPr lang="pt-BR" sz="2800" dirty="0"/>
              <a:t>k) Valores cobrados muito além dos custos: sobras não repassadas.</a:t>
            </a:r>
          </a:p>
        </p:txBody>
      </p:sp>
    </p:spTree>
    <p:extLst>
      <p:ext uri="{BB962C8B-B14F-4D97-AF65-F5344CB8AC3E}">
        <p14:creationId xmlns:p14="http://schemas.microsoft.com/office/powerpoint/2010/main" val="34083159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4" y="96363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latin typeface="+mn-lt"/>
              </a:rPr>
              <a:t>III. Das cooperativas de fachada</a:t>
            </a:r>
          </a:p>
        </p:txBody>
      </p:sp>
      <p:sp>
        <p:nvSpPr>
          <p:cNvPr id="2" name="Retângulo 1">
            <a:extLst>
              <a:ext uri="{FF2B5EF4-FFF2-40B4-BE49-F238E27FC236}">
                <a16:creationId xmlns:a16="http://schemas.microsoft.com/office/drawing/2014/main" id="{1827AF62-20B5-472F-837E-DCC2539617C1}"/>
              </a:ext>
            </a:extLst>
          </p:cNvPr>
          <p:cNvSpPr/>
          <p:nvPr/>
        </p:nvSpPr>
        <p:spPr>
          <a:xfrm>
            <a:off x="394854" y="1758582"/>
            <a:ext cx="10984346" cy="1200329"/>
          </a:xfrm>
          <a:prstGeom prst="rect">
            <a:avLst/>
          </a:prstGeom>
        </p:spPr>
        <p:txBody>
          <a:bodyPr wrap="square">
            <a:spAutoFit/>
          </a:bodyPr>
          <a:lstStyle/>
          <a:p>
            <a:pPr algn="just"/>
            <a:r>
              <a:rPr lang="pt-BR" dirty="0">
                <a:latin typeface="Times New Roman" panose="02020603050405020304" pitchFamily="18" charset="0"/>
                <a:ea typeface="Calibri" panose="020F0502020204030204" pitchFamily="34" charset="0"/>
              </a:rPr>
              <a:t>“Aqui registre-se, que as cooperativas de trabalho, no ramo da saúde, não devem ter no seu quadro de associados profissionais de outras áreas e, por haver tais profissionais - afins - relacionados na licitação, provavelmente a Prefeitura seja acionada, em conjunto com a cooperativa contratada, para adimplir eventuais encargos de vínculo empregatício, como vem ocorrendo constantemente.”</a:t>
            </a:r>
            <a:endParaRPr lang="pt-BR" dirty="0"/>
          </a:p>
        </p:txBody>
      </p:sp>
      <p:sp>
        <p:nvSpPr>
          <p:cNvPr id="3" name="Retângulo 2">
            <a:extLst>
              <a:ext uri="{FF2B5EF4-FFF2-40B4-BE49-F238E27FC236}">
                <a16:creationId xmlns:a16="http://schemas.microsoft.com/office/drawing/2014/main" id="{FF05669E-7732-4707-A053-29114247357B}"/>
              </a:ext>
            </a:extLst>
          </p:cNvPr>
          <p:cNvSpPr/>
          <p:nvPr/>
        </p:nvSpPr>
        <p:spPr>
          <a:xfrm>
            <a:off x="406143" y="3198231"/>
            <a:ext cx="10984346" cy="3360614"/>
          </a:xfrm>
          <a:prstGeom prst="rect">
            <a:avLst/>
          </a:prstGeom>
        </p:spPr>
        <p:txBody>
          <a:bodyPr wrap="square">
            <a:spAutoFit/>
          </a:bodyPr>
          <a:lstStyle/>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“Prestação de serviços não eventuais e em caráter de subordinação. Fraude à legislação trabalhista. Afronta à Súmula 281 do TCU. Ofensas aos </a:t>
            </a:r>
            <a:r>
              <a:rPr lang="pt-BR" dirty="0" err="1">
                <a:latin typeface="Times New Roman" panose="02020603050405020304" pitchFamily="18" charset="0"/>
                <a:ea typeface="Calibri" panose="020F0502020204030204" pitchFamily="34" charset="0"/>
                <a:cs typeface="Times New Roman" panose="02020603050405020304" pitchFamily="18" charset="0"/>
              </a:rPr>
              <a:t>arts</a:t>
            </a:r>
            <a:r>
              <a:rPr lang="pt-BR" dirty="0">
                <a:latin typeface="Times New Roman" panose="02020603050405020304" pitchFamily="18" charset="0"/>
                <a:ea typeface="Calibri" panose="020F0502020204030204" pitchFamily="34" charset="0"/>
                <a:cs typeface="Times New Roman" panose="02020603050405020304" pitchFamily="18" charset="0"/>
              </a:rPr>
              <a:t>. 4° e 5° da Lei 12.690/2012</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 </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Como se vê, o objeto da licitação guarda a prestação de serviços não eventuais e em caráter de subordinação.</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Seguindo essa esteira de entendimento, a participação de sociedade cooperativas no certame licitatório consagra manifesta violação à legislação trabalhista, bem como a lei n° 5.764/71, que ‘define a Política Nacional de Cooperativismo, institui o regime jurídico das sociedades cooperativas e dá outras providências’ e à Lei 12.690/2012, que ‘dispõe sobre a organização e o funcionamento das Cooperativas de Trabalho’.</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Ou seja, as sociedades cooperativas NÃO PODEM PRESTAR SERVIÇOS NÃO EVENTUAIS E, SOBRETUDO, EM CARÁTER DE SUBORDINAÇAO, características exigidas pela própria natureza dos serviços integrantes do objeto desta licitação.”</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617018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131450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pic>
        <p:nvPicPr>
          <p:cNvPr id="3" name="Imagem 2">
            <a:extLst>
              <a:ext uri="{FF2B5EF4-FFF2-40B4-BE49-F238E27FC236}">
                <a16:creationId xmlns:a16="http://schemas.microsoft.com/office/drawing/2014/main" id="{A4F13900-9AF5-419B-AB8D-120446342BD9}"/>
              </a:ext>
            </a:extLst>
          </p:cNvPr>
          <p:cNvPicPr>
            <a:picLocks noChangeAspect="1"/>
          </p:cNvPicPr>
          <p:nvPr/>
        </p:nvPicPr>
        <p:blipFill>
          <a:blip r:embed="rId2"/>
          <a:stretch>
            <a:fillRect/>
          </a:stretch>
        </p:blipFill>
        <p:spPr>
          <a:xfrm>
            <a:off x="3025020" y="960361"/>
            <a:ext cx="5474212" cy="5623199"/>
          </a:xfrm>
          <a:prstGeom prst="rect">
            <a:avLst/>
          </a:prstGeom>
        </p:spPr>
      </p:pic>
    </p:spTree>
    <p:extLst>
      <p:ext uri="{BB962C8B-B14F-4D97-AF65-F5344CB8AC3E}">
        <p14:creationId xmlns:p14="http://schemas.microsoft.com/office/powerpoint/2010/main" val="32148980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89983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latin typeface="+mn-lt"/>
              </a:rPr>
              <a:t>IV. Do superfaturamento - Fontes</a:t>
            </a:r>
          </a:p>
        </p:txBody>
      </p:sp>
      <p:sp>
        <p:nvSpPr>
          <p:cNvPr id="5" name="CaixaDeTexto 4"/>
          <p:cNvSpPr txBox="1"/>
          <p:nvPr/>
        </p:nvSpPr>
        <p:spPr>
          <a:xfrm>
            <a:off x="394855" y="1535115"/>
            <a:ext cx="10816935" cy="2123658"/>
          </a:xfrm>
          <a:prstGeom prst="rect">
            <a:avLst/>
          </a:prstGeom>
          <a:noFill/>
        </p:spPr>
        <p:txBody>
          <a:bodyPr wrap="square" rtlCol="0">
            <a:spAutoFit/>
          </a:bodyPr>
          <a:lstStyle/>
          <a:p>
            <a:pPr algn="just">
              <a:spcBef>
                <a:spcPts val="1200"/>
              </a:spcBef>
              <a:spcAft>
                <a:spcPts val="1200"/>
              </a:spcAft>
            </a:pPr>
            <a:r>
              <a:rPr lang="pt-BR" sz="2800" dirty="0"/>
              <a:t>a) Direcionamento das Licitações</a:t>
            </a:r>
          </a:p>
          <a:p>
            <a:pPr algn="just">
              <a:spcBef>
                <a:spcPts val="1200"/>
              </a:spcBef>
              <a:spcAft>
                <a:spcPts val="1200"/>
              </a:spcAft>
            </a:pPr>
            <a:r>
              <a:rPr lang="pt-BR" sz="2800" dirty="0"/>
              <a:t>b) Itens de custos fictícios ou superfaturados (alimentação, transporte, encargos trabalhistas, taxa de administração juntamente com taxa de cooperado).</a:t>
            </a:r>
          </a:p>
        </p:txBody>
      </p:sp>
      <p:pic>
        <p:nvPicPr>
          <p:cNvPr id="2" name="Imagem 1">
            <a:extLst>
              <a:ext uri="{FF2B5EF4-FFF2-40B4-BE49-F238E27FC236}">
                <a16:creationId xmlns:a16="http://schemas.microsoft.com/office/drawing/2014/main" id="{8B00D5B7-CD8B-492A-83CB-20A21F331651}"/>
              </a:ext>
            </a:extLst>
          </p:cNvPr>
          <p:cNvPicPr>
            <a:picLocks noChangeAspect="1"/>
          </p:cNvPicPr>
          <p:nvPr/>
        </p:nvPicPr>
        <p:blipFill>
          <a:blip r:embed="rId2"/>
          <a:stretch>
            <a:fillRect/>
          </a:stretch>
        </p:blipFill>
        <p:spPr>
          <a:xfrm>
            <a:off x="2460977" y="3293534"/>
            <a:ext cx="4398316" cy="3429000"/>
          </a:xfrm>
          <a:prstGeom prst="rect">
            <a:avLst/>
          </a:prstGeom>
        </p:spPr>
      </p:pic>
      <p:pic>
        <p:nvPicPr>
          <p:cNvPr id="3" name="Imagem 2">
            <a:extLst>
              <a:ext uri="{FF2B5EF4-FFF2-40B4-BE49-F238E27FC236}">
                <a16:creationId xmlns:a16="http://schemas.microsoft.com/office/drawing/2014/main" id="{685BB745-8B52-4F97-AEEC-680E9971784C}"/>
              </a:ext>
            </a:extLst>
          </p:cNvPr>
          <p:cNvPicPr>
            <a:picLocks noChangeAspect="1"/>
          </p:cNvPicPr>
          <p:nvPr/>
        </p:nvPicPr>
        <p:blipFill>
          <a:blip r:embed="rId3"/>
          <a:stretch>
            <a:fillRect/>
          </a:stretch>
        </p:blipFill>
        <p:spPr>
          <a:xfrm>
            <a:off x="7226971" y="3158068"/>
            <a:ext cx="3806747" cy="3564466"/>
          </a:xfrm>
          <a:prstGeom prst="rect">
            <a:avLst/>
          </a:prstGeom>
        </p:spPr>
      </p:pic>
    </p:spTree>
    <p:extLst>
      <p:ext uri="{BB962C8B-B14F-4D97-AF65-F5344CB8AC3E}">
        <p14:creationId xmlns:p14="http://schemas.microsoft.com/office/powerpoint/2010/main" val="42097099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89983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latin typeface="+mn-lt"/>
              </a:rPr>
              <a:t>IV. Do superfaturamento - Fontes</a:t>
            </a:r>
          </a:p>
        </p:txBody>
      </p:sp>
      <p:sp>
        <p:nvSpPr>
          <p:cNvPr id="5" name="CaixaDeTexto 4"/>
          <p:cNvSpPr txBox="1"/>
          <p:nvPr/>
        </p:nvSpPr>
        <p:spPr>
          <a:xfrm>
            <a:off x="394855" y="1535115"/>
            <a:ext cx="10816935" cy="4893647"/>
          </a:xfrm>
          <a:prstGeom prst="rect">
            <a:avLst/>
          </a:prstGeom>
          <a:noFill/>
        </p:spPr>
        <p:txBody>
          <a:bodyPr wrap="square" rtlCol="0">
            <a:spAutoFit/>
          </a:bodyPr>
          <a:lstStyle/>
          <a:p>
            <a:pPr algn="just">
              <a:spcBef>
                <a:spcPts val="1200"/>
              </a:spcBef>
              <a:spcAft>
                <a:spcPts val="1200"/>
              </a:spcAft>
            </a:pPr>
            <a:r>
              <a:rPr lang="pt-BR" sz="2800" dirty="0"/>
              <a:t>c) Falta de Controle e Transparência nos pagamentos. Atesto e pagamento sem respaldo contratual e com base em informações insuficientes/incorretas.</a:t>
            </a:r>
          </a:p>
          <a:p>
            <a:pPr algn="just">
              <a:spcBef>
                <a:spcPts val="1200"/>
              </a:spcBef>
              <a:spcAft>
                <a:spcPts val="1200"/>
              </a:spcAft>
            </a:pPr>
            <a:r>
              <a:rPr lang="pt-BR" sz="2800" dirty="0"/>
              <a:t>d) A contratada não oferece insumo, vantagem, auxílio aos profissionais ou serviços de gestão e/ou operacionalização.</a:t>
            </a:r>
          </a:p>
          <a:p>
            <a:pPr algn="just">
              <a:spcBef>
                <a:spcPts val="1200"/>
              </a:spcBef>
              <a:spcAft>
                <a:spcPts val="1200"/>
              </a:spcAft>
            </a:pPr>
            <a:r>
              <a:rPr lang="pt-BR" sz="2800" dirty="0"/>
              <a:t>e) Utilização das naturezas jurídicas de cooperativas, institutos, associações sem fins lucrativos.</a:t>
            </a:r>
          </a:p>
          <a:p>
            <a:pPr algn="just">
              <a:spcBef>
                <a:spcPts val="1200"/>
              </a:spcBef>
              <a:spcAft>
                <a:spcPts val="1200"/>
              </a:spcAft>
            </a:pPr>
            <a:r>
              <a:rPr lang="pt-BR" sz="2800" dirty="0"/>
              <a:t>f) Não há custos típicos de uma empresa de terceirização nem de uma legítima associação/cooperativa de trabalho.</a:t>
            </a:r>
          </a:p>
        </p:txBody>
      </p:sp>
    </p:spTree>
    <p:extLst>
      <p:ext uri="{BB962C8B-B14F-4D97-AF65-F5344CB8AC3E}">
        <p14:creationId xmlns:p14="http://schemas.microsoft.com/office/powerpoint/2010/main" val="30797390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89983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latin typeface="+mn-lt"/>
              </a:rPr>
              <a:t>V. Do superfaturamento - Cálculo</a:t>
            </a:r>
          </a:p>
        </p:txBody>
      </p:sp>
      <p:sp>
        <p:nvSpPr>
          <p:cNvPr id="5" name="CaixaDeTexto 4"/>
          <p:cNvSpPr txBox="1"/>
          <p:nvPr/>
        </p:nvSpPr>
        <p:spPr>
          <a:xfrm>
            <a:off x="394855" y="1674785"/>
            <a:ext cx="10816935" cy="1815882"/>
          </a:xfrm>
          <a:prstGeom prst="rect">
            <a:avLst/>
          </a:prstGeom>
          <a:noFill/>
        </p:spPr>
        <p:txBody>
          <a:bodyPr wrap="square" rtlCol="0">
            <a:spAutoFit/>
          </a:bodyPr>
          <a:lstStyle/>
          <a:p>
            <a:pPr algn="just"/>
            <a:r>
              <a:rPr lang="pt-BR" sz="2800" dirty="0"/>
              <a:t>- Configura-se como indevida a ocorrência de sobras após os pagamentos dos profissionais e dos custos necessários à prestação dos serviços; </a:t>
            </a:r>
          </a:p>
          <a:p>
            <a:pPr algn="just"/>
            <a:r>
              <a:rPr lang="pt-BR" sz="2800" dirty="0"/>
              <a:t>- Todo montante transferido, que suplante seus custos efetivos, representa pagamento indevido por superfaturamento;</a:t>
            </a:r>
          </a:p>
        </p:txBody>
      </p:sp>
      <p:sp>
        <p:nvSpPr>
          <p:cNvPr id="2" name="Retângulo 1">
            <a:extLst>
              <a:ext uri="{FF2B5EF4-FFF2-40B4-BE49-F238E27FC236}">
                <a16:creationId xmlns:a16="http://schemas.microsoft.com/office/drawing/2014/main" id="{76D628A0-C40B-48FC-8DB1-7749F517A6A1}"/>
              </a:ext>
            </a:extLst>
          </p:cNvPr>
          <p:cNvSpPr/>
          <p:nvPr/>
        </p:nvSpPr>
        <p:spPr>
          <a:xfrm>
            <a:off x="530578" y="3747914"/>
            <a:ext cx="10487377" cy="2216632"/>
          </a:xfrm>
          <a:prstGeom prst="rect">
            <a:avLst/>
          </a:prstGeom>
        </p:spPr>
        <p:txBody>
          <a:bodyPr wrap="square">
            <a:spAutoFit/>
          </a:bodyPr>
          <a:lstStyle/>
          <a:p>
            <a:pPr algn="just">
              <a:lnSpc>
                <a:spcPct val="107000"/>
              </a:lnSpc>
              <a:spcAft>
                <a:spcPts val="0"/>
              </a:spcAft>
            </a:pPr>
            <a:r>
              <a:rPr lang="pt-BR" sz="2000" dirty="0">
                <a:latin typeface="Times New Roman" panose="02020603050405020304" pitchFamily="18" charset="0"/>
                <a:ea typeface="Calibri" panose="020F0502020204030204" pitchFamily="34" charset="0"/>
                <a:cs typeface="Times New Roman" panose="02020603050405020304" pitchFamily="18" charset="0"/>
              </a:rPr>
              <a:t>OCB – Organização das Cooperativas Brasileiras</a:t>
            </a:r>
            <a:endParaRPr lang="pt-BR"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pt-BR" sz="1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sz="2000" dirty="0">
                <a:latin typeface="Times New Roman" panose="02020603050405020304" pitchFamily="18" charset="0"/>
                <a:ea typeface="Calibri" panose="020F0502020204030204" pitchFamily="34" charset="0"/>
                <a:cs typeface="Times New Roman" panose="02020603050405020304" pitchFamily="18" charset="0"/>
              </a:rPr>
              <a:t>“O suporte dado pela Cooperativa é viabilizado pela sua atuação empreendedora, tendo como base primordial o retorno aos associados do resultado das suas atividades laborativas, </a:t>
            </a:r>
            <a:r>
              <a:rPr lang="pt-BR" sz="2000" b="1" dirty="0">
                <a:latin typeface="Times New Roman" panose="02020603050405020304" pitchFamily="18" charset="0"/>
                <a:ea typeface="Calibri" panose="020F0502020204030204" pitchFamily="34" charset="0"/>
                <a:cs typeface="Times New Roman" panose="02020603050405020304" pitchFamily="18" charset="0"/>
              </a:rPr>
              <a:t>deduzidos</a:t>
            </a:r>
            <a:r>
              <a:rPr lang="pt-BR" sz="2000" dirty="0">
                <a:latin typeface="Times New Roman" panose="02020603050405020304" pitchFamily="18" charset="0"/>
                <a:ea typeface="Calibri" panose="020F0502020204030204" pitchFamily="34" charset="0"/>
                <a:cs typeface="Times New Roman" panose="02020603050405020304" pitchFamily="18" charset="0"/>
              </a:rPr>
              <a:t> </a:t>
            </a:r>
            <a:r>
              <a:rPr lang="pt-BR" sz="2000" b="1" dirty="0">
                <a:latin typeface="Times New Roman" panose="02020603050405020304" pitchFamily="18" charset="0"/>
                <a:ea typeface="Calibri" panose="020F0502020204030204" pitchFamily="34" charset="0"/>
                <a:cs typeface="Times New Roman" panose="02020603050405020304" pitchFamily="18" charset="0"/>
              </a:rPr>
              <a:t>exclusivamente</a:t>
            </a:r>
            <a:r>
              <a:rPr lang="pt-BR" sz="2000" dirty="0">
                <a:latin typeface="Times New Roman" panose="02020603050405020304" pitchFamily="18" charset="0"/>
                <a:ea typeface="Calibri" panose="020F0502020204030204" pitchFamily="34" charset="0"/>
                <a:cs typeface="Times New Roman" panose="02020603050405020304" pitchFamily="18" charset="0"/>
              </a:rPr>
              <a:t> os tributos e contribuições sociais incidentes e os custos administrativos e de investimento necessários, que são rateados na proporção da fruição de cada um dos serviços da Cooperativa.”</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326596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89983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latin typeface="+mn-lt"/>
              </a:rPr>
              <a:t>V. Do superfaturamento - Cálculo</a:t>
            </a:r>
          </a:p>
        </p:txBody>
      </p:sp>
      <p:sp>
        <p:nvSpPr>
          <p:cNvPr id="5" name="CaixaDeTexto 4"/>
          <p:cNvSpPr txBox="1"/>
          <p:nvPr/>
        </p:nvSpPr>
        <p:spPr>
          <a:xfrm>
            <a:off x="394855" y="1674785"/>
            <a:ext cx="10816935" cy="3046988"/>
          </a:xfrm>
          <a:prstGeom prst="rect">
            <a:avLst/>
          </a:prstGeom>
          <a:noFill/>
        </p:spPr>
        <p:txBody>
          <a:bodyPr wrap="square" rtlCol="0">
            <a:spAutoFit/>
          </a:bodyPr>
          <a:lstStyle/>
          <a:p>
            <a:pPr algn="just"/>
            <a:endParaRPr lang="pt-BR" sz="2800" dirty="0"/>
          </a:p>
          <a:p>
            <a:pPr algn="just"/>
            <a:r>
              <a:rPr lang="pt-BR" sz="2800" b="1" dirty="0"/>
              <a:t>PF = CD x (1 + BDI)</a:t>
            </a:r>
            <a:r>
              <a:rPr lang="pt-BR" sz="2000" dirty="0"/>
              <a:t>, onde:</a:t>
            </a:r>
          </a:p>
          <a:p>
            <a:pPr algn="just"/>
            <a:r>
              <a:rPr lang="pt-BR" sz="2000" dirty="0"/>
              <a:t>PF = Preço Final do Serviço;</a:t>
            </a:r>
          </a:p>
          <a:p>
            <a:pPr algn="just"/>
            <a:r>
              <a:rPr lang="pt-BR" sz="2000" dirty="0"/>
              <a:t>CD = Custos Diretos (mão-de-obra + insumos); e</a:t>
            </a:r>
          </a:p>
          <a:p>
            <a:pPr algn="just"/>
            <a:r>
              <a:rPr lang="pt-BR" sz="2000" dirty="0"/>
              <a:t>BDI = Taxa para apuração estimada das despesas indiretas, tributos e lucro</a:t>
            </a:r>
          </a:p>
          <a:p>
            <a:endParaRPr lang="pt-BR" sz="2000" dirty="0"/>
          </a:p>
          <a:p>
            <a:pPr algn="just"/>
            <a:r>
              <a:rPr lang="pt-BR" sz="2800" b="1" dirty="0"/>
              <a:t>BDI</a:t>
            </a:r>
            <a:r>
              <a:rPr lang="pt-BR" sz="2800" dirty="0"/>
              <a:t>: Despesas Financeiras, Despesas Administrativas, Lucro Bruto e Tributos sobre o Faturamento</a:t>
            </a:r>
          </a:p>
        </p:txBody>
      </p:sp>
      <p:pic>
        <p:nvPicPr>
          <p:cNvPr id="6" name="Imagem 5">
            <a:extLst>
              <a:ext uri="{FF2B5EF4-FFF2-40B4-BE49-F238E27FC236}">
                <a16:creationId xmlns:a16="http://schemas.microsoft.com/office/drawing/2014/main" id="{7225278C-1255-4177-B8D6-A9188D8DA9CB}"/>
              </a:ext>
            </a:extLst>
          </p:cNvPr>
          <p:cNvPicPr>
            <a:picLocks noChangeAspect="1"/>
          </p:cNvPicPr>
          <p:nvPr/>
        </p:nvPicPr>
        <p:blipFill>
          <a:blip r:embed="rId2"/>
          <a:stretch>
            <a:fillRect/>
          </a:stretch>
        </p:blipFill>
        <p:spPr>
          <a:xfrm>
            <a:off x="534372" y="4721773"/>
            <a:ext cx="5370551" cy="1855038"/>
          </a:xfrm>
          <a:prstGeom prst="rect">
            <a:avLst/>
          </a:prstGeom>
        </p:spPr>
      </p:pic>
    </p:spTree>
    <p:extLst>
      <p:ext uri="{BB962C8B-B14F-4D97-AF65-F5344CB8AC3E}">
        <p14:creationId xmlns:p14="http://schemas.microsoft.com/office/powerpoint/2010/main" val="7982359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89983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latin typeface="+mn-lt"/>
              </a:rPr>
              <a:t>V. Do superfaturamento - Cálculo</a:t>
            </a:r>
          </a:p>
        </p:txBody>
      </p:sp>
      <p:sp>
        <p:nvSpPr>
          <p:cNvPr id="5" name="CaixaDeTexto 4"/>
          <p:cNvSpPr txBox="1"/>
          <p:nvPr/>
        </p:nvSpPr>
        <p:spPr>
          <a:xfrm>
            <a:off x="394855" y="1832831"/>
            <a:ext cx="10816935" cy="4832092"/>
          </a:xfrm>
          <a:prstGeom prst="rect">
            <a:avLst/>
          </a:prstGeom>
          <a:noFill/>
        </p:spPr>
        <p:txBody>
          <a:bodyPr wrap="square" rtlCol="0">
            <a:spAutoFit/>
          </a:bodyPr>
          <a:lstStyle/>
          <a:p>
            <a:r>
              <a:rPr lang="pt-BR" sz="2800" b="1" dirty="0"/>
              <a:t>Premissas: </a:t>
            </a:r>
          </a:p>
          <a:p>
            <a:pPr marL="800100" lvl="1" indent="-342900" algn="just">
              <a:spcBef>
                <a:spcPts val="600"/>
              </a:spcBef>
              <a:spcAft>
                <a:spcPts val="600"/>
              </a:spcAft>
              <a:buFont typeface="Wingdings" panose="05000000000000000000" pitchFamily="2" charset="2"/>
              <a:buChar char="ü"/>
            </a:pPr>
            <a:r>
              <a:rPr lang="pt-BR" sz="2400" dirty="0"/>
              <a:t>Despesas Financeiras e Lucro Bruto = Zero</a:t>
            </a:r>
          </a:p>
          <a:p>
            <a:pPr marL="800100" lvl="1" indent="-342900" algn="just">
              <a:spcBef>
                <a:spcPts val="600"/>
              </a:spcBef>
              <a:spcAft>
                <a:spcPts val="600"/>
              </a:spcAft>
              <a:buFont typeface="Wingdings" panose="05000000000000000000" pitchFamily="2" charset="2"/>
              <a:buChar char="ü"/>
            </a:pPr>
            <a:r>
              <a:rPr lang="pt-BR" sz="2400" dirty="0"/>
              <a:t>Despesas Administrativas = máximo de 5% (NOTA TÉCNICA Nº 1/2007 – SCI/STF)</a:t>
            </a:r>
          </a:p>
          <a:p>
            <a:pPr marL="800100" lvl="1" indent="-342900" algn="just">
              <a:spcBef>
                <a:spcPts val="600"/>
              </a:spcBef>
              <a:spcAft>
                <a:spcPts val="600"/>
              </a:spcAft>
              <a:buFont typeface="Wingdings" panose="05000000000000000000" pitchFamily="2" charset="2"/>
              <a:buChar char="ü"/>
            </a:pPr>
            <a:r>
              <a:rPr lang="pt-BR" sz="2400" dirty="0"/>
              <a:t>Tributos: </a:t>
            </a:r>
            <a:r>
              <a:rPr lang="pt-BR" sz="2400" b="1" dirty="0"/>
              <a:t>ISS, PIS/COFINS</a:t>
            </a:r>
            <a:r>
              <a:rPr lang="pt-BR" sz="2400" dirty="0"/>
              <a:t>. RESP 1.164.716 - MG (2009/0210718-5): não incide PIS/COFINS sobre os atos cooperativos </a:t>
            </a:r>
          </a:p>
          <a:p>
            <a:pPr lvl="1" algn="just"/>
            <a:endParaRPr lang="pt-BR" sz="2400" dirty="0"/>
          </a:p>
          <a:p>
            <a:r>
              <a:rPr lang="pt-BR" sz="2400" b="1" dirty="0"/>
              <a:t>Exemplos</a:t>
            </a:r>
            <a:r>
              <a:rPr lang="pt-BR" sz="2400" dirty="0"/>
              <a:t>:</a:t>
            </a:r>
          </a:p>
          <a:p>
            <a:pPr marL="180000" indent="-180000">
              <a:buFontTx/>
              <a:buChar char="-"/>
            </a:pPr>
            <a:r>
              <a:rPr lang="pt-BR" sz="2400" dirty="0">
                <a:sym typeface="Wingdings" panose="05000000000000000000" pitchFamily="2" charset="2"/>
              </a:rPr>
              <a:t>para </a:t>
            </a:r>
            <a:r>
              <a:rPr lang="pt-BR" sz="2400" dirty="0" err="1"/>
              <a:t>Tx.adm</a:t>
            </a:r>
            <a:r>
              <a:rPr lang="pt-BR" sz="2400" dirty="0"/>
              <a:t>=5%, ISS=5%, PIS=0,65% e COFINS=3,00% </a:t>
            </a:r>
            <a:r>
              <a:rPr lang="pt-BR" sz="2400" dirty="0">
                <a:sym typeface="Wingdings" panose="05000000000000000000" pitchFamily="2" charset="2"/>
              </a:rPr>
              <a:t> BDI = 14,9%</a:t>
            </a:r>
          </a:p>
          <a:p>
            <a:pPr marL="180000" indent="-180000">
              <a:buFontTx/>
              <a:buChar char="-"/>
            </a:pPr>
            <a:r>
              <a:rPr lang="pt-BR" sz="2400" dirty="0">
                <a:sym typeface="Wingdings" panose="05000000000000000000" pitchFamily="2" charset="2"/>
              </a:rPr>
              <a:t>para </a:t>
            </a:r>
            <a:r>
              <a:rPr lang="pt-BR" sz="2400" dirty="0" err="1"/>
              <a:t>Tx.adm</a:t>
            </a:r>
            <a:r>
              <a:rPr lang="pt-BR" sz="2400" dirty="0"/>
              <a:t>=5%, ISS=5%, PIS=0% e COFINS=0% </a:t>
            </a:r>
            <a:r>
              <a:rPr lang="pt-BR" sz="2400" dirty="0">
                <a:sym typeface="Wingdings" panose="05000000000000000000" pitchFamily="2" charset="2"/>
              </a:rPr>
              <a:t> BDI = 10,5%</a:t>
            </a:r>
          </a:p>
          <a:p>
            <a:pPr marL="180000" indent="-180000">
              <a:buFontTx/>
              <a:buChar char="-"/>
            </a:pPr>
            <a:r>
              <a:rPr lang="pt-BR" sz="2400" dirty="0">
                <a:sym typeface="Wingdings" panose="05000000000000000000" pitchFamily="2" charset="2"/>
              </a:rPr>
              <a:t>para </a:t>
            </a:r>
            <a:r>
              <a:rPr lang="pt-BR" sz="2400" dirty="0" err="1"/>
              <a:t>Tx.adm</a:t>
            </a:r>
            <a:r>
              <a:rPr lang="pt-BR" sz="2400" dirty="0"/>
              <a:t>=5%, ISS=3%, PIS=0% e COFINS=0% </a:t>
            </a:r>
            <a:r>
              <a:rPr lang="pt-BR" sz="2400" dirty="0">
                <a:sym typeface="Wingdings" panose="05000000000000000000" pitchFamily="2" charset="2"/>
              </a:rPr>
              <a:t> BDI = 8,2%</a:t>
            </a:r>
          </a:p>
        </p:txBody>
      </p:sp>
    </p:spTree>
    <p:extLst>
      <p:ext uri="{BB962C8B-B14F-4D97-AF65-F5344CB8AC3E}">
        <p14:creationId xmlns:p14="http://schemas.microsoft.com/office/powerpoint/2010/main" val="116320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1" y="1632020"/>
            <a:ext cx="11016111" cy="671851"/>
          </a:xfrm>
          <a:prstGeom prst="rect">
            <a:avLst/>
          </a:prstGeom>
          <a:noFill/>
        </p:spPr>
        <p:txBody>
          <a:bodyPr wrap="square" rtlCol="0">
            <a:spAutoFit/>
          </a:bodyPr>
          <a:lstStyle/>
          <a:p>
            <a:pPr marL="514350" lvl="1" indent="-514350">
              <a:lnSpc>
                <a:spcPct val="150000"/>
              </a:lnSpc>
              <a:buAutoNum type="alphaLcParenR"/>
            </a:pPr>
            <a:r>
              <a:rPr lang="pt-BR" sz="2800" dirty="0"/>
              <a:t>Ausência de estudos prévios e Orçamentos inexistentes/inidôneos</a:t>
            </a:r>
          </a:p>
        </p:txBody>
      </p:sp>
      <p:pic>
        <p:nvPicPr>
          <p:cNvPr id="2" name="Imagem 1">
            <a:extLst>
              <a:ext uri="{FF2B5EF4-FFF2-40B4-BE49-F238E27FC236}">
                <a16:creationId xmlns:a16="http://schemas.microsoft.com/office/drawing/2014/main" id="{3F09D49A-CAED-41F2-AC65-9CED6677E486}"/>
              </a:ext>
            </a:extLst>
          </p:cNvPr>
          <p:cNvPicPr>
            <a:picLocks noChangeAspect="1"/>
          </p:cNvPicPr>
          <p:nvPr/>
        </p:nvPicPr>
        <p:blipFill>
          <a:blip r:embed="rId2"/>
          <a:stretch>
            <a:fillRect/>
          </a:stretch>
        </p:blipFill>
        <p:spPr>
          <a:xfrm>
            <a:off x="855896" y="2481161"/>
            <a:ext cx="5091602" cy="3930928"/>
          </a:xfrm>
          <a:prstGeom prst="rect">
            <a:avLst/>
          </a:prstGeom>
        </p:spPr>
      </p:pic>
      <p:pic>
        <p:nvPicPr>
          <p:cNvPr id="3" name="Imagem 2">
            <a:extLst>
              <a:ext uri="{FF2B5EF4-FFF2-40B4-BE49-F238E27FC236}">
                <a16:creationId xmlns:a16="http://schemas.microsoft.com/office/drawing/2014/main" id="{45B16E19-5BFB-475C-A586-0433B87F2E83}"/>
              </a:ext>
            </a:extLst>
          </p:cNvPr>
          <p:cNvPicPr>
            <a:picLocks noChangeAspect="1"/>
          </p:cNvPicPr>
          <p:nvPr/>
        </p:nvPicPr>
        <p:blipFill>
          <a:blip r:embed="rId3"/>
          <a:stretch>
            <a:fillRect/>
          </a:stretch>
        </p:blipFill>
        <p:spPr>
          <a:xfrm>
            <a:off x="6051766" y="2604768"/>
            <a:ext cx="5395167" cy="1247249"/>
          </a:xfrm>
          <a:prstGeom prst="rect">
            <a:avLst/>
          </a:prstGeom>
        </p:spPr>
      </p:pic>
      <p:pic>
        <p:nvPicPr>
          <p:cNvPr id="6" name="Imagem 5">
            <a:extLst>
              <a:ext uri="{FF2B5EF4-FFF2-40B4-BE49-F238E27FC236}">
                <a16:creationId xmlns:a16="http://schemas.microsoft.com/office/drawing/2014/main" id="{6B4C069A-2C84-4F42-BA4A-EB13A1BAF33C}"/>
              </a:ext>
            </a:extLst>
          </p:cNvPr>
          <p:cNvPicPr>
            <a:picLocks noChangeAspect="1"/>
          </p:cNvPicPr>
          <p:nvPr/>
        </p:nvPicPr>
        <p:blipFill>
          <a:blip r:embed="rId4"/>
          <a:stretch>
            <a:fillRect/>
          </a:stretch>
        </p:blipFill>
        <p:spPr>
          <a:xfrm>
            <a:off x="6096000" y="4255617"/>
            <a:ext cx="5408121" cy="1874249"/>
          </a:xfrm>
          <a:prstGeom prst="rect">
            <a:avLst/>
          </a:prstGeom>
        </p:spPr>
      </p:pic>
    </p:spTree>
    <p:extLst>
      <p:ext uri="{BB962C8B-B14F-4D97-AF65-F5344CB8AC3E}">
        <p14:creationId xmlns:p14="http://schemas.microsoft.com/office/powerpoint/2010/main" val="1607655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89983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latin typeface="+mn-lt"/>
              </a:rPr>
              <a:t>V. Do superfaturamento - Cálculo</a:t>
            </a:r>
          </a:p>
        </p:txBody>
      </p:sp>
      <p:sp>
        <p:nvSpPr>
          <p:cNvPr id="5" name="CaixaDeTexto 4"/>
          <p:cNvSpPr txBox="1"/>
          <p:nvPr/>
        </p:nvSpPr>
        <p:spPr>
          <a:xfrm>
            <a:off x="394855" y="1584473"/>
            <a:ext cx="10816935" cy="4632037"/>
          </a:xfrm>
          <a:prstGeom prst="rect">
            <a:avLst/>
          </a:prstGeom>
          <a:noFill/>
        </p:spPr>
        <p:txBody>
          <a:bodyPr wrap="square" rtlCol="0">
            <a:spAutoFit/>
          </a:bodyPr>
          <a:lstStyle/>
          <a:p>
            <a:r>
              <a:rPr lang="pt-BR" sz="2800" b="1" dirty="0"/>
              <a:t>Levantamento do Custo Direto: mão de obra</a:t>
            </a:r>
          </a:p>
          <a:p>
            <a:pPr marL="342900" indent="-342900" algn="just">
              <a:spcBef>
                <a:spcPts val="600"/>
              </a:spcBef>
              <a:spcAft>
                <a:spcPts val="600"/>
              </a:spcAft>
              <a:buFont typeface="Wingdings" panose="05000000000000000000" pitchFamily="2" charset="2"/>
              <a:buChar char="ü"/>
            </a:pPr>
            <a:r>
              <a:rPr lang="pt-BR" sz="2400" dirty="0"/>
              <a:t>Relação dos profissionais prestadores de serviço e sua remuneração mensal</a:t>
            </a:r>
          </a:p>
          <a:p>
            <a:pPr marL="342900" indent="-342900" algn="just">
              <a:spcBef>
                <a:spcPts val="600"/>
              </a:spcBef>
              <a:spcAft>
                <a:spcPts val="600"/>
              </a:spcAft>
              <a:buFont typeface="Wingdings" panose="05000000000000000000" pitchFamily="2" charset="2"/>
              <a:buChar char="ü"/>
            </a:pPr>
            <a:r>
              <a:rPr lang="pt-BR" sz="2400" dirty="0"/>
              <a:t>Detalhamento da remuneração: retenções, taxas, tributos etc.</a:t>
            </a:r>
          </a:p>
          <a:p>
            <a:pPr marL="342900" indent="-342900" algn="just">
              <a:spcBef>
                <a:spcPts val="600"/>
              </a:spcBef>
              <a:spcAft>
                <a:spcPts val="600"/>
              </a:spcAft>
              <a:buFont typeface="Wingdings" panose="05000000000000000000" pitchFamily="2" charset="2"/>
              <a:buChar char="ü"/>
            </a:pPr>
            <a:r>
              <a:rPr lang="pt-BR" sz="2400" dirty="0"/>
              <a:t>Contracheques</a:t>
            </a:r>
          </a:p>
          <a:p>
            <a:pPr marL="342900" indent="-342900" algn="just">
              <a:spcBef>
                <a:spcPts val="600"/>
              </a:spcBef>
              <a:spcAft>
                <a:spcPts val="600"/>
              </a:spcAft>
              <a:buFont typeface="Wingdings" panose="05000000000000000000" pitchFamily="2" charset="2"/>
              <a:buChar char="ü"/>
            </a:pPr>
            <a:r>
              <a:rPr lang="pt-BR" sz="2400" dirty="0"/>
              <a:t>Valores retidos que são receitas para a Contratante (taxas do cooperado, ISS etc.)</a:t>
            </a:r>
          </a:p>
          <a:p>
            <a:pPr marL="342900" indent="-342900" algn="just">
              <a:spcBef>
                <a:spcPts val="600"/>
              </a:spcBef>
              <a:spcAft>
                <a:spcPts val="600"/>
              </a:spcAft>
              <a:buFont typeface="Wingdings" panose="05000000000000000000" pitchFamily="2" charset="2"/>
              <a:buChar char="ü"/>
            </a:pPr>
            <a:endParaRPr lang="pt-BR" sz="2400" dirty="0"/>
          </a:p>
          <a:p>
            <a:pPr marL="342900" indent="-342900" algn="just">
              <a:spcBef>
                <a:spcPts val="600"/>
              </a:spcBef>
              <a:spcAft>
                <a:spcPts val="600"/>
              </a:spcAft>
              <a:buFont typeface="Wingdings" panose="05000000000000000000" pitchFamily="2" charset="2"/>
              <a:buChar char="ü"/>
            </a:pPr>
            <a:r>
              <a:rPr lang="pt-BR" sz="2400" dirty="0"/>
              <a:t>Normalmente: “REMUNERAÇÃO BRUTA” – “TAXA COOPERATIVA”</a:t>
            </a:r>
          </a:p>
          <a:p>
            <a:pPr marL="342900" indent="-342900" algn="just">
              <a:spcBef>
                <a:spcPts val="600"/>
              </a:spcBef>
              <a:spcAft>
                <a:spcPts val="600"/>
              </a:spcAft>
              <a:buFont typeface="Wingdings" panose="05000000000000000000" pitchFamily="2" charset="2"/>
              <a:buChar char="ü"/>
            </a:pPr>
            <a:endParaRPr lang="pt-BR" sz="2400" dirty="0"/>
          </a:p>
          <a:p>
            <a:pPr marL="342900" indent="-342900" algn="just">
              <a:spcBef>
                <a:spcPts val="600"/>
              </a:spcBef>
              <a:spcAft>
                <a:spcPts val="600"/>
              </a:spcAft>
              <a:buFont typeface="Wingdings" panose="05000000000000000000" pitchFamily="2" charset="2"/>
              <a:buChar char="ü"/>
            </a:pPr>
            <a:r>
              <a:rPr lang="pt-BR" sz="2400" dirty="0"/>
              <a:t>Prejuízo Potencial adicional: extrapolação para outro período não analisado</a:t>
            </a:r>
          </a:p>
        </p:txBody>
      </p:sp>
    </p:spTree>
    <p:extLst>
      <p:ext uri="{BB962C8B-B14F-4D97-AF65-F5344CB8AC3E}">
        <p14:creationId xmlns:p14="http://schemas.microsoft.com/office/powerpoint/2010/main" val="26774854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89983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latin typeface="+mn-lt"/>
              </a:rPr>
              <a:t>V. Do superfaturamento - Cálculo</a:t>
            </a:r>
          </a:p>
        </p:txBody>
      </p:sp>
      <p:pic>
        <p:nvPicPr>
          <p:cNvPr id="2" name="Imagem 1">
            <a:extLst>
              <a:ext uri="{FF2B5EF4-FFF2-40B4-BE49-F238E27FC236}">
                <a16:creationId xmlns:a16="http://schemas.microsoft.com/office/drawing/2014/main" id="{0D756A47-BE70-476C-ABCC-DDB07E91B85A}"/>
              </a:ext>
            </a:extLst>
          </p:cNvPr>
          <p:cNvPicPr>
            <a:picLocks noChangeAspect="1"/>
          </p:cNvPicPr>
          <p:nvPr/>
        </p:nvPicPr>
        <p:blipFill>
          <a:blip r:embed="rId2"/>
          <a:stretch>
            <a:fillRect/>
          </a:stretch>
        </p:blipFill>
        <p:spPr>
          <a:xfrm>
            <a:off x="56443" y="1715111"/>
            <a:ext cx="6354208" cy="3939653"/>
          </a:xfrm>
          <a:prstGeom prst="rect">
            <a:avLst/>
          </a:prstGeom>
        </p:spPr>
      </p:pic>
      <p:graphicFrame>
        <p:nvGraphicFramePr>
          <p:cNvPr id="3" name="Tabela 2">
            <a:extLst>
              <a:ext uri="{FF2B5EF4-FFF2-40B4-BE49-F238E27FC236}">
                <a16:creationId xmlns:a16="http://schemas.microsoft.com/office/drawing/2014/main" id="{6D06DFD9-AC23-4DD2-B551-91DC06A3DB11}"/>
              </a:ext>
            </a:extLst>
          </p:cNvPr>
          <p:cNvGraphicFramePr>
            <a:graphicFrameLocks noGrp="1"/>
          </p:cNvGraphicFramePr>
          <p:nvPr>
            <p:extLst>
              <p:ext uri="{D42A27DB-BD31-4B8C-83A1-F6EECF244321}">
                <p14:modId xmlns:p14="http://schemas.microsoft.com/office/powerpoint/2010/main" val="1431862180"/>
              </p:ext>
            </p:extLst>
          </p:nvPr>
        </p:nvGraphicFramePr>
        <p:xfrm>
          <a:off x="6491111" y="1638950"/>
          <a:ext cx="5700889" cy="4197411"/>
        </p:xfrm>
        <a:graphic>
          <a:graphicData uri="http://schemas.openxmlformats.org/drawingml/2006/table">
            <a:tbl>
              <a:tblPr firstRow="1" firstCol="1" bandRow="1">
                <a:tableStyleId>{5C22544A-7EE6-4342-B048-85BDC9FD1C3A}</a:tableStyleId>
              </a:tblPr>
              <a:tblGrid>
                <a:gridCol w="684773">
                  <a:extLst>
                    <a:ext uri="{9D8B030D-6E8A-4147-A177-3AD203B41FA5}">
                      <a16:colId xmlns:a16="http://schemas.microsoft.com/office/drawing/2014/main" val="607812983"/>
                    </a:ext>
                  </a:extLst>
                </a:gridCol>
                <a:gridCol w="1027506">
                  <a:extLst>
                    <a:ext uri="{9D8B030D-6E8A-4147-A177-3AD203B41FA5}">
                      <a16:colId xmlns:a16="http://schemas.microsoft.com/office/drawing/2014/main" val="873441689"/>
                    </a:ext>
                  </a:extLst>
                </a:gridCol>
                <a:gridCol w="1027506">
                  <a:extLst>
                    <a:ext uri="{9D8B030D-6E8A-4147-A177-3AD203B41FA5}">
                      <a16:colId xmlns:a16="http://schemas.microsoft.com/office/drawing/2014/main" val="3184103045"/>
                    </a:ext>
                  </a:extLst>
                </a:gridCol>
                <a:gridCol w="1066358">
                  <a:extLst>
                    <a:ext uri="{9D8B030D-6E8A-4147-A177-3AD203B41FA5}">
                      <a16:colId xmlns:a16="http://schemas.microsoft.com/office/drawing/2014/main" val="1457597611"/>
                    </a:ext>
                  </a:extLst>
                </a:gridCol>
                <a:gridCol w="1243969">
                  <a:extLst>
                    <a:ext uri="{9D8B030D-6E8A-4147-A177-3AD203B41FA5}">
                      <a16:colId xmlns:a16="http://schemas.microsoft.com/office/drawing/2014/main" val="2019880947"/>
                    </a:ext>
                  </a:extLst>
                </a:gridCol>
                <a:gridCol w="650777">
                  <a:extLst>
                    <a:ext uri="{9D8B030D-6E8A-4147-A177-3AD203B41FA5}">
                      <a16:colId xmlns:a16="http://schemas.microsoft.com/office/drawing/2014/main" val="2735461455"/>
                    </a:ext>
                  </a:extLst>
                </a:gridCol>
              </a:tblGrid>
              <a:tr h="718316">
                <a:tc>
                  <a:txBody>
                    <a:bodyPr/>
                    <a:lstStyle/>
                    <a:p>
                      <a:pPr algn="just">
                        <a:lnSpc>
                          <a:spcPct val="107000"/>
                        </a:lnSpc>
                        <a:spcAft>
                          <a:spcPts val="0"/>
                        </a:spcAft>
                      </a:pPr>
                      <a:r>
                        <a:rPr lang="pt-BR" sz="1100">
                          <a:effectLst/>
                        </a:rPr>
                        <a:t>Mês de</a:t>
                      </a:r>
                    </a:p>
                    <a:p>
                      <a:pPr algn="just">
                        <a:lnSpc>
                          <a:spcPct val="107000"/>
                        </a:lnSpc>
                        <a:spcAft>
                          <a:spcPts val="0"/>
                        </a:spcAft>
                      </a:pPr>
                      <a:r>
                        <a:rPr lang="pt-BR" sz="1100">
                          <a:effectLst/>
                        </a:rPr>
                        <a:t>Refer.</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100">
                          <a:effectLst/>
                        </a:rPr>
                        <a:t>Faturamento Total (R$)</a:t>
                      </a:r>
                    </a:p>
                    <a:p>
                      <a:pPr algn="ctr">
                        <a:lnSpc>
                          <a:spcPct val="107000"/>
                        </a:lnSpc>
                        <a:spcAft>
                          <a:spcPts val="0"/>
                        </a:spcAft>
                      </a:pPr>
                      <a:r>
                        <a:rPr lang="pt-BR" sz="1100">
                          <a:effectLst/>
                        </a:rPr>
                        <a:t>a</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pt-BR" sz="1100">
                          <a:effectLst/>
                        </a:rPr>
                        <a:t>Custo Direto</a:t>
                      </a:r>
                    </a:p>
                    <a:p>
                      <a:pPr algn="ctr">
                        <a:lnSpc>
                          <a:spcPct val="107000"/>
                        </a:lnSpc>
                        <a:spcAft>
                          <a:spcPts val="0"/>
                        </a:spcAft>
                      </a:pPr>
                      <a:r>
                        <a:rPr lang="pt-BR" sz="1100">
                          <a:effectLst/>
                        </a:rPr>
                        <a:t>(R$)</a:t>
                      </a:r>
                    </a:p>
                    <a:p>
                      <a:pPr algn="ctr">
                        <a:lnSpc>
                          <a:spcPct val="107000"/>
                        </a:lnSpc>
                        <a:spcAft>
                          <a:spcPts val="0"/>
                        </a:spcAft>
                      </a:pPr>
                      <a:r>
                        <a:rPr lang="pt-BR" sz="1100">
                          <a:effectLst/>
                        </a:rPr>
                        <a:t>b</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100">
                          <a:effectLst/>
                        </a:rPr>
                        <a:t>Custo Total</a:t>
                      </a:r>
                    </a:p>
                    <a:p>
                      <a:pPr algn="ctr">
                        <a:lnSpc>
                          <a:spcPct val="107000"/>
                        </a:lnSpc>
                        <a:spcAft>
                          <a:spcPts val="0"/>
                        </a:spcAft>
                      </a:pPr>
                      <a:r>
                        <a:rPr lang="pt-BR" sz="1100">
                          <a:effectLst/>
                        </a:rPr>
                        <a:t>(R$)</a:t>
                      </a:r>
                    </a:p>
                    <a:p>
                      <a:pPr algn="ctr">
                        <a:lnSpc>
                          <a:spcPct val="107000"/>
                        </a:lnSpc>
                        <a:spcAft>
                          <a:spcPts val="0"/>
                        </a:spcAft>
                      </a:pPr>
                      <a:r>
                        <a:rPr lang="pt-BR" sz="1100">
                          <a:effectLst/>
                        </a:rPr>
                        <a:t>c = b X 1,1129</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100" dirty="0">
                          <a:effectLst/>
                        </a:rPr>
                        <a:t>Superfaturamento</a:t>
                      </a:r>
                    </a:p>
                    <a:p>
                      <a:pPr algn="ctr">
                        <a:lnSpc>
                          <a:spcPct val="107000"/>
                        </a:lnSpc>
                        <a:spcAft>
                          <a:spcPts val="0"/>
                        </a:spcAft>
                      </a:pPr>
                      <a:r>
                        <a:rPr lang="pt-BR" sz="1100" dirty="0">
                          <a:effectLst/>
                        </a:rPr>
                        <a:t>(R$)</a:t>
                      </a:r>
                    </a:p>
                    <a:p>
                      <a:pPr algn="ctr">
                        <a:lnSpc>
                          <a:spcPct val="107000"/>
                        </a:lnSpc>
                        <a:spcAft>
                          <a:spcPts val="0"/>
                        </a:spcAft>
                      </a:pPr>
                      <a:r>
                        <a:rPr lang="pt-BR" sz="1100" dirty="0">
                          <a:effectLst/>
                        </a:rPr>
                        <a:t>a - c</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100">
                          <a:effectLst/>
                        </a:rPr>
                        <a:t>%</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12826160"/>
                  </a:ext>
                </a:extLst>
              </a:tr>
              <a:tr h="173553">
                <a:tc>
                  <a:txBody>
                    <a:bodyPr/>
                    <a:lstStyle/>
                    <a:p>
                      <a:pPr algn="just">
                        <a:lnSpc>
                          <a:spcPct val="107000"/>
                        </a:lnSpc>
                        <a:spcAft>
                          <a:spcPts val="0"/>
                        </a:spcAft>
                      </a:pPr>
                      <a:r>
                        <a:rPr lang="pt-BR" sz="1100">
                          <a:effectLst/>
                        </a:rPr>
                        <a:t>Jan/16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4.679.917,00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2.839.051,99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3.159.580,96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1.520.336,04</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32,49%</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7755614"/>
                  </a:ext>
                </a:extLst>
              </a:tr>
              <a:tr h="173553">
                <a:tc>
                  <a:txBody>
                    <a:bodyPr/>
                    <a:lstStyle/>
                    <a:p>
                      <a:pPr algn="just">
                        <a:lnSpc>
                          <a:spcPct val="107000"/>
                        </a:lnSpc>
                        <a:spcAft>
                          <a:spcPts val="0"/>
                        </a:spcAft>
                      </a:pPr>
                      <a:r>
                        <a:rPr lang="pt-BR" sz="1100">
                          <a:effectLst/>
                        </a:rPr>
                        <a:t>Fev/16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5.170.381,74</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3.017.389,07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3.358.052,30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1.812.329,44</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35,05%</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81441401"/>
                  </a:ext>
                </a:extLst>
              </a:tr>
              <a:tr h="173553">
                <a:tc>
                  <a:txBody>
                    <a:bodyPr/>
                    <a:lstStyle/>
                    <a:p>
                      <a:pPr algn="just">
                        <a:lnSpc>
                          <a:spcPct val="107000"/>
                        </a:lnSpc>
                        <a:spcAft>
                          <a:spcPts val="0"/>
                        </a:spcAft>
                      </a:pPr>
                      <a:r>
                        <a:rPr lang="pt-BR" sz="1100">
                          <a:effectLst/>
                        </a:rPr>
                        <a:t>Mar/16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4.791.144,98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3.233.441,68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3.598.497,25</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1.192.647,73</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24,89%</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48520372"/>
                  </a:ext>
                </a:extLst>
              </a:tr>
              <a:tr h="173553">
                <a:tc>
                  <a:txBody>
                    <a:bodyPr/>
                    <a:lstStyle/>
                    <a:p>
                      <a:pPr algn="just">
                        <a:lnSpc>
                          <a:spcPct val="107000"/>
                        </a:lnSpc>
                        <a:spcAft>
                          <a:spcPts val="0"/>
                        </a:spcAft>
                      </a:pPr>
                      <a:r>
                        <a:rPr lang="pt-BR" sz="1100">
                          <a:effectLst/>
                        </a:rPr>
                        <a:t>Abr/16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4.960.868,14</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dirty="0">
                          <a:effectLst/>
                        </a:rPr>
                        <a:t> 3.309.240,57 </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dirty="0">
                          <a:effectLst/>
                        </a:rPr>
                        <a:t>3.682.853,83</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1.278.014,31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25,76%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89898501"/>
                  </a:ext>
                </a:extLst>
              </a:tr>
              <a:tr h="173553">
                <a:tc>
                  <a:txBody>
                    <a:bodyPr/>
                    <a:lstStyle/>
                    <a:p>
                      <a:pPr algn="just">
                        <a:lnSpc>
                          <a:spcPct val="107000"/>
                        </a:lnSpc>
                        <a:spcAft>
                          <a:spcPts val="0"/>
                        </a:spcAft>
                      </a:pPr>
                      <a:r>
                        <a:rPr lang="pt-BR" sz="1100">
                          <a:effectLst/>
                        </a:rPr>
                        <a:t>Mai/16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5.521.711,80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3.476.561,15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3.869.064,90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1.652.646,90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29,93%</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20588206"/>
                  </a:ext>
                </a:extLst>
              </a:tr>
              <a:tr h="173553">
                <a:tc>
                  <a:txBody>
                    <a:bodyPr/>
                    <a:lstStyle/>
                    <a:p>
                      <a:pPr algn="just">
                        <a:lnSpc>
                          <a:spcPct val="107000"/>
                        </a:lnSpc>
                        <a:spcAft>
                          <a:spcPts val="0"/>
                        </a:spcAft>
                      </a:pPr>
                      <a:r>
                        <a:rPr lang="pt-BR" sz="1100">
                          <a:effectLst/>
                        </a:rPr>
                        <a:t>Jun/16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5.109.264,43</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3.705.100,26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4.123.406,08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985.858,35</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19,30%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0857859"/>
                  </a:ext>
                </a:extLst>
              </a:tr>
              <a:tr h="173553">
                <a:tc>
                  <a:txBody>
                    <a:bodyPr/>
                    <a:lstStyle/>
                    <a:p>
                      <a:pPr algn="just">
                        <a:lnSpc>
                          <a:spcPct val="107000"/>
                        </a:lnSpc>
                        <a:spcAft>
                          <a:spcPts val="0"/>
                        </a:spcAft>
                      </a:pPr>
                      <a:r>
                        <a:rPr lang="pt-BR" sz="1100">
                          <a:effectLst/>
                        </a:rPr>
                        <a:t>Jul/16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5.516.836,51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3.818.627,28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4.249.750,30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1.267.086,21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22,97%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66302067"/>
                  </a:ext>
                </a:extLst>
              </a:tr>
              <a:tr h="173553">
                <a:tc>
                  <a:txBody>
                    <a:bodyPr/>
                    <a:lstStyle/>
                    <a:p>
                      <a:pPr algn="just">
                        <a:lnSpc>
                          <a:spcPct val="107000"/>
                        </a:lnSpc>
                        <a:spcAft>
                          <a:spcPts val="0"/>
                        </a:spcAft>
                      </a:pPr>
                      <a:r>
                        <a:rPr lang="pt-BR" sz="1100">
                          <a:effectLst/>
                        </a:rPr>
                        <a:t>Ago/16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5.561.862,91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3.801.059,81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4.230.199,46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1.331.663,45</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23,94%</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8189413"/>
                  </a:ext>
                </a:extLst>
              </a:tr>
              <a:tr h="173553">
                <a:tc>
                  <a:txBody>
                    <a:bodyPr/>
                    <a:lstStyle/>
                    <a:p>
                      <a:pPr algn="just">
                        <a:lnSpc>
                          <a:spcPct val="107000"/>
                        </a:lnSpc>
                        <a:spcAft>
                          <a:spcPts val="0"/>
                        </a:spcAft>
                      </a:pPr>
                      <a:r>
                        <a:rPr lang="pt-BR" sz="1100">
                          <a:effectLst/>
                        </a:rPr>
                        <a:t>Set/16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5.621.322,41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3.837.186,18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4.270.404,50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1.350.917,91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24,03%</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3538149"/>
                  </a:ext>
                </a:extLst>
              </a:tr>
              <a:tr h="173553">
                <a:tc>
                  <a:txBody>
                    <a:bodyPr/>
                    <a:lstStyle/>
                    <a:p>
                      <a:pPr algn="just">
                        <a:lnSpc>
                          <a:spcPct val="107000"/>
                        </a:lnSpc>
                        <a:spcAft>
                          <a:spcPts val="0"/>
                        </a:spcAft>
                      </a:pPr>
                      <a:r>
                        <a:rPr lang="pt-BR" sz="1100">
                          <a:effectLst/>
                        </a:rPr>
                        <a:t>Out/16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5.626.943,16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3.859.426,24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4.295.155,46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1.331.787,70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23,67%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01384132"/>
                  </a:ext>
                </a:extLst>
              </a:tr>
              <a:tr h="173553">
                <a:tc>
                  <a:txBody>
                    <a:bodyPr/>
                    <a:lstStyle/>
                    <a:p>
                      <a:pPr algn="just">
                        <a:lnSpc>
                          <a:spcPct val="107000"/>
                        </a:lnSpc>
                        <a:spcAft>
                          <a:spcPts val="0"/>
                        </a:spcAft>
                      </a:pPr>
                      <a:r>
                        <a:rPr lang="pt-BR" sz="1100">
                          <a:effectLst/>
                        </a:rPr>
                        <a:t>Nov/16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5.073.798,25</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3.725.975,37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4.146.637,99</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927.160,26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18,27%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07697592"/>
                  </a:ext>
                </a:extLst>
              </a:tr>
              <a:tr h="173553">
                <a:tc>
                  <a:txBody>
                    <a:bodyPr/>
                    <a:lstStyle/>
                    <a:p>
                      <a:pPr algn="just">
                        <a:lnSpc>
                          <a:spcPct val="107000"/>
                        </a:lnSpc>
                        <a:spcAft>
                          <a:spcPts val="0"/>
                        </a:spcAft>
                      </a:pPr>
                      <a:r>
                        <a:rPr lang="pt-BR" sz="1100">
                          <a:effectLst/>
                        </a:rPr>
                        <a:t>Dez/16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5.535.895,08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3.386.372,34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3.768.693,78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1.767.201,30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31,92%</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72277994"/>
                  </a:ext>
                </a:extLst>
              </a:tr>
              <a:tr h="173553">
                <a:tc>
                  <a:txBody>
                    <a:bodyPr/>
                    <a:lstStyle/>
                    <a:p>
                      <a:pPr algn="just">
                        <a:lnSpc>
                          <a:spcPct val="107000"/>
                        </a:lnSpc>
                        <a:spcAft>
                          <a:spcPts val="0"/>
                        </a:spcAft>
                      </a:pPr>
                      <a:r>
                        <a:rPr lang="pt-BR" sz="1100">
                          <a:effectLst/>
                        </a:rPr>
                        <a:t>Jan/17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5.361.588,02</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3.765.803,70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4.190.962,94</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1.170.625,08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21,83%</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12150091"/>
                  </a:ext>
                </a:extLst>
              </a:tr>
              <a:tr h="173553">
                <a:tc>
                  <a:txBody>
                    <a:bodyPr/>
                    <a:lstStyle/>
                    <a:p>
                      <a:pPr algn="just">
                        <a:lnSpc>
                          <a:spcPct val="107000"/>
                        </a:lnSpc>
                        <a:spcAft>
                          <a:spcPts val="0"/>
                        </a:spcAft>
                      </a:pPr>
                      <a:r>
                        <a:rPr lang="pt-BR" sz="1100">
                          <a:effectLst/>
                        </a:rPr>
                        <a:t>Fev/17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5.324.641,51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3.814.589,81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4.245.257,00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1.079.384,51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20,27%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84282245"/>
                  </a:ext>
                </a:extLst>
              </a:tr>
              <a:tr h="173553">
                <a:tc>
                  <a:txBody>
                    <a:bodyPr/>
                    <a:lstStyle/>
                    <a:p>
                      <a:pPr algn="just">
                        <a:lnSpc>
                          <a:spcPct val="107000"/>
                        </a:lnSpc>
                        <a:spcAft>
                          <a:spcPts val="0"/>
                        </a:spcAft>
                      </a:pPr>
                      <a:r>
                        <a:rPr lang="pt-BR" sz="1100">
                          <a:effectLst/>
                        </a:rPr>
                        <a:t>Mar/17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5.296.732,08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3.718.699,99</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4.138.541,22</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1.158.190,86</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21,87%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04419826"/>
                  </a:ext>
                </a:extLst>
              </a:tr>
              <a:tr h="173553">
                <a:tc>
                  <a:txBody>
                    <a:bodyPr/>
                    <a:lstStyle/>
                    <a:p>
                      <a:pPr algn="just">
                        <a:lnSpc>
                          <a:spcPct val="107000"/>
                        </a:lnSpc>
                        <a:spcAft>
                          <a:spcPts val="0"/>
                        </a:spcAft>
                      </a:pPr>
                      <a:r>
                        <a:rPr lang="pt-BR" sz="1100">
                          <a:effectLst/>
                        </a:rPr>
                        <a:t>Abr/17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5.437.461,48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3.633.884,39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4.044.149,94</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1.393.311,54</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25,62%</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50549526"/>
                  </a:ext>
                </a:extLst>
              </a:tr>
              <a:tr h="173553">
                <a:tc>
                  <a:txBody>
                    <a:bodyPr/>
                    <a:lstStyle/>
                    <a:p>
                      <a:pPr algn="just">
                        <a:lnSpc>
                          <a:spcPct val="107000"/>
                        </a:lnSpc>
                        <a:spcAft>
                          <a:spcPts val="0"/>
                        </a:spcAft>
                      </a:pPr>
                      <a:r>
                        <a:rPr lang="pt-BR" sz="1100">
                          <a:effectLst/>
                        </a:rPr>
                        <a:t>Mai/17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5.488.271,38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 3.640.163,88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4.051.138,38</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1.437.133,00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26,19%</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98957510"/>
                  </a:ext>
                </a:extLst>
              </a:tr>
              <a:tr h="173553">
                <a:tc>
                  <a:txBody>
                    <a:bodyPr/>
                    <a:lstStyle/>
                    <a:p>
                      <a:pPr algn="just">
                        <a:lnSpc>
                          <a:spcPct val="107000"/>
                        </a:lnSpc>
                        <a:spcAft>
                          <a:spcPts val="0"/>
                        </a:spcAft>
                      </a:pPr>
                      <a:r>
                        <a:rPr lang="pt-BR" sz="1100">
                          <a:effectLst/>
                        </a:rPr>
                        <a:t>Jun/17</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5.666.107,25</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 3.884.547,61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4.323.113,04</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1.342.994,21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23,70%</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16052960"/>
                  </a:ext>
                </a:extLst>
              </a:tr>
              <a:tr h="355141">
                <a:tc>
                  <a:txBody>
                    <a:bodyPr/>
                    <a:lstStyle/>
                    <a:p>
                      <a:pPr algn="just">
                        <a:lnSpc>
                          <a:spcPct val="107000"/>
                        </a:lnSpc>
                        <a:spcAft>
                          <a:spcPts val="0"/>
                        </a:spcAft>
                      </a:pPr>
                      <a:r>
                        <a:rPr lang="pt-BR" sz="1100">
                          <a:effectLst/>
                        </a:rPr>
                        <a:t>TOTAL</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pt-BR" sz="1100">
                          <a:effectLst/>
                        </a:rPr>
                        <a:t>95.744.748,13</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64.467.121,32</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71.745.459,32</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a:effectLst/>
                        </a:rPr>
                        <a:t>23.990.288,81</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pt-BR" sz="1100" dirty="0">
                          <a:effectLst/>
                        </a:rPr>
                        <a:t>25,07%</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37831284"/>
                  </a:ext>
                </a:extLst>
              </a:tr>
            </a:tbl>
          </a:graphicData>
        </a:graphic>
      </p:graphicFrame>
    </p:spTree>
    <p:extLst>
      <p:ext uri="{BB962C8B-B14F-4D97-AF65-F5344CB8AC3E}">
        <p14:creationId xmlns:p14="http://schemas.microsoft.com/office/powerpoint/2010/main" val="30079083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89983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latin typeface="+mn-lt"/>
              </a:rPr>
              <a:t>V. Do superfaturamento</a:t>
            </a:r>
          </a:p>
        </p:txBody>
      </p:sp>
      <p:pic>
        <p:nvPicPr>
          <p:cNvPr id="6" name="Imagem 5">
            <a:extLst>
              <a:ext uri="{FF2B5EF4-FFF2-40B4-BE49-F238E27FC236}">
                <a16:creationId xmlns:a16="http://schemas.microsoft.com/office/drawing/2014/main" id="{AF943054-ABEF-43CB-9412-235C01122288}"/>
              </a:ext>
            </a:extLst>
          </p:cNvPr>
          <p:cNvPicPr>
            <a:picLocks noChangeAspect="1"/>
          </p:cNvPicPr>
          <p:nvPr/>
        </p:nvPicPr>
        <p:blipFill>
          <a:blip r:embed="rId2"/>
          <a:stretch>
            <a:fillRect/>
          </a:stretch>
        </p:blipFill>
        <p:spPr>
          <a:xfrm>
            <a:off x="539988" y="1579645"/>
            <a:ext cx="10862642" cy="4744561"/>
          </a:xfrm>
          <a:prstGeom prst="rect">
            <a:avLst/>
          </a:prstGeom>
        </p:spPr>
      </p:pic>
    </p:spTree>
    <p:extLst>
      <p:ext uri="{BB962C8B-B14F-4D97-AF65-F5344CB8AC3E}">
        <p14:creationId xmlns:p14="http://schemas.microsoft.com/office/powerpoint/2010/main" val="20283847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84222" y="1367669"/>
            <a:ext cx="10816935" cy="849141"/>
          </a:xfrm>
          <a:prstGeom prst="rect">
            <a:avLst/>
          </a:prstGeom>
        </p:spPr>
        <p:txBody>
          <a:bodyP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1200" b="1" dirty="0">
                <a:latin typeface="+mn-lt"/>
              </a:rPr>
              <a:t>GESTÃO DAS UNIDADES DE SAÚDE POR MEIO DE PARCERIAS COM O TERCEIRO SETOR (PUBLICIZAÇÃO)</a:t>
            </a:r>
          </a:p>
          <a:p>
            <a:pPr algn="ctr"/>
            <a:endParaRPr lang="pt-BR" sz="11200" dirty="0">
              <a:latin typeface="+mn-lt"/>
            </a:endParaRPr>
          </a:p>
          <a:p>
            <a:pPr algn="just"/>
            <a:endParaRPr lang="pt-BR" sz="8000" dirty="0">
              <a:latin typeface="Arial Rounded MT Bold" panose="020F0704030504030204" pitchFamily="34" charset="0"/>
            </a:endParaRPr>
          </a:p>
          <a:p>
            <a:pPr algn="just"/>
            <a:endParaRPr lang="pt-BR" sz="8000" dirty="0">
              <a:latin typeface="Arial Rounded MT Bold" panose="020F0704030504030204" pitchFamily="34" charset="0"/>
            </a:endParaRPr>
          </a:p>
          <a:p>
            <a:pPr algn="just"/>
            <a:r>
              <a:rPr lang="pt-BR" sz="11200" b="1" dirty="0">
                <a:latin typeface="+mn-lt"/>
              </a:rPr>
              <a:t>V. MODALIDADES DE GESTÃO.</a:t>
            </a:r>
          </a:p>
          <a:p>
            <a:pPr algn="just"/>
            <a:endParaRPr lang="pt-BR" sz="8000" dirty="0">
              <a:latin typeface="Arial Rounded MT Bold" panose="020F0704030504030204" pitchFamily="34" charset="0"/>
            </a:endParaRPr>
          </a:p>
          <a:p>
            <a:pPr algn="just"/>
            <a:endParaRPr lang="pt-BR" sz="8000" dirty="0">
              <a:latin typeface="Arial Rounded MT Bold" panose="020F0704030504030204" pitchFamily="34" charset="0"/>
            </a:endParaRPr>
          </a:p>
          <a:p>
            <a:pPr algn="just"/>
            <a:r>
              <a:rPr lang="pt-BR" sz="8000" dirty="0">
                <a:latin typeface="Arial Rounded MT Bold" panose="020F0704030504030204" pitchFamily="34" charset="0"/>
              </a:rPr>
              <a:t>     </a:t>
            </a:r>
          </a:p>
          <a:p>
            <a:pPr algn="ctr"/>
            <a:endParaRPr lang="pt-BR" sz="8000" dirty="0">
              <a:latin typeface="Arial Rounded MT Bold" panose="020F0704030504030204" pitchFamily="34" charset="0"/>
            </a:endParaRPr>
          </a:p>
          <a:p>
            <a:pPr algn="ctr"/>
            <a:endParaRPr lang="pt-BR" sz="4800" dirty="0">
              <a:latin typeface="+mn-lt"/>
            </a:endParaRPr>
          </a:p>
          <a:p>
            <a:endParaRPr lang="pt-BR" sz="4800" dirty="0">
              <a:latin typeface="+mn-lt"/>
            </a:endParaRPr>
          </a:p>
          <a:p>
            <a:endParaRPr lang="pt-BR" sz="4800" dirty="0">
              <a:latin typeface="+mn-lt"/>
            </a:endParaRPr>
          </a:p>
          <a:p>
            <a:endParaRPr lang="pt-BR" sz="4800" dirty="0">
              <a:latin typeface="+mn-lt"/>
            </a:endParaRPr>
          </a:p>
        </p:txBody>
      </p:sp>
      <p:sp>
        <p:nvSpPr>
          <p:cNvPr id="2" name="Retângulo 1"/>
          <p:cNvSpPr/>
          <p:nvPr/>
        </p:nvSpPr>
        <p:spPr>
          <a:xfrm>
            <a:off x="963454" y="3467067"/>
            <a:ext cx="10237703" cy="3170099"/>
          </a:xfrm>
          <a:prstGeom prst="rect">
            <a:avLst/>
          </a:prstGeom>
        </p:spPr>
        <p:txBody>
          <a:bodyPr wrap="square">
            <a:spAutoFit/>
          </a:bodyPr>
          <a:lstStyle/>
          <a:p>
            <a:r>
              <a:rPr lang="pt-BR" sz="2000" b="1" dirty="0"/>
              <a:t>A.1) GESTÃO INDIRETA (INTEGRAL) – GERENCIAMENTO COMPLEMENTAR</a:t>
            </a:r>
          </a:p>
          <a:p>
            <a:endParaRPr lang="pt-BR" sz="2000" b="1" dirty="0"/>
          </a:p>
          <a:p>
            <a:r>
              <a:rPr lang="pt-BR" sz="2000" b="1" dirty="0"/>
              <a:t>“Gestão, operacionalização e execução das ações e serviços de saúde...”</a:t>
            </a:r>
          </a:p>
          <a:p>
            <a:r>
              <a:rPr lang="pt-BR" sz="2000" b="1" dirty="0"/>
              <a:t>	</a:t>
            </a:r>
          </a:p>
          <a:p>
            <a:endParaRPr lang="pt-BR" sz="2000" b="1" dirty="0"/>
          </a:p>
          <a:p>
            <a:r>
              <a:rPr lang="pt-BR" sz="2000" b="1" dirty="0"/>
              <a:t> A.2) GESTÃO INDIRETA (PARCIAL) – GERENCIAMENTO CLÍNICO OPERACIONAL</a:t>
            </a:r>
          </a:p>
          <a:p>
            <a:endParaRPr lang="pt-BR" sz="2000" b="1" dirty="0"/>
          </a:p>
          <a:p>
            <a:r>
              <a:rPr lang="pt-BR" sz="2000" b="1" dirty="0"/>
              <a:t>“ Gerenciamento clínico-operacional das unidades”</a:t>
            </a:r>
          </a:p>
          <a:p>
            <a:endParaRPr lang="pt-BR" sz="2000" b="1" dirty="0"/>
          </a:p>
          <a:p>
            <a:r>
              <a:rPr lang="pt-BR" sz="2000" b="1" dirty="0"/>
              <a:t>	</a:t>
            </a:r>
          </a:p>
        </p:txBody>
      </p:sp>
    </p:spTree>
    <p:extLst>
      <p:ext uri="{BB962C8B-B14F-4D97-AF65-F5344CB8AC3E}">
        <p14:creationId xmlns:p14="http://schemas.microsoft.com/office/powerpoint/2010/main" val="20330346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84222" y="1367669"/>
            <a:ext cx="10816935" cy="849141"/>
          </a:xfrm>
          <a:prstGeom prst="rect">
            <a:avLst/>
          </a:prstGeom>
        </p:spPr>
        <p:txBody>
          <a:bodyP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1200" b="1" dirty="0">
                <a:latin typeface="+mn-lt"/>
              </a:rPr>
              <a:t>GESTÃO DAS UNIDADES DE SAÚDE POR MEIO DE PARCERIAS COM O TERCEIRO SETOR (PUBLICIZAÇÃO)</a:t>
            </a:r>
          </a:p>
          <a:p>
            <a:pPr algn="ctr"/>
            <a:endParaRPr lang="pt-BR" sz="11200" dirty="0">
              <a:latin typeface="+mn-lt"/>
            </a:endParaRPr>
          </a:p>
          <a:p>
            <a:pPr algn="just"/>
            <a:endParaRPr lang="pt-BR" sz="8000" dirty="0">
              <a:latin typeface="Arial Rounded MT Bold" panose="020F0704030504030204" pitchFamily="34" charset="0"/>
            </a:endParaRPr>
          </a:p>
          <a:p>
            <a:pPr algn="just"/>
            <a:endParaRPr lang="pt-BR" sz="8000" dirty="0">
              <a:latin typeface="Arial Rounded MT Bold" panose="020F0704030504030204" pitchFamily="34" charset="0"/>
            </a:endParaRPr>
          </a:p>
          <a:p>
            <a:pPr algn="just"/>
            <a:r>
              <a:rPr lang="pt-BR" sz="11200" b="1" dirty="0">
                <a:latin typeface="+mn-lt"/>
              </a:rPr>
              <a:t>VI. PRINCIPAIS IRREGULARIDADES.</a:t>
            </a:r>
          </a:p>
          <a:p>
            <a:pPr algn="just"/>
            <a:endParaRPr lang="pt-BR" sz="8000" dirty="0">
              <a:latin typeface="Arial Rounded MT Bold" panose="020F0704030504030204" pitchFamily="34" charset="0"/>
            </a:endParaRPr>
          </a:p>
          <a:p>
            <a:pPr algn="just"/>
            <a:endParaRPr lang="pt-BR" sz="8000" dirty="0">
              <a:latin typeface="Arial Rounded MT Bold" panose="020F0704030504030204" pitchFamily="34" charset="0"/>
            </a:endParaRPr>
          </a:p>
          <a:p>
            <a:pPr algn="just"/>
            <a:r>
              <a:rPr lang="pt-BR" sz="8000" dirty="0">
                <a:latin typeface="Arial Rounded MT Bold" panose="020F0704030504030204" pitchFamily="34" charset="0"/>
              </a:rPr>
              <a:t>     </a:t>
            </a:r>
          </a:p>
          <a:p>
            <a:pPr algn="ctr"/>
            <a:endParaRPr lang="pt-BR" sz="8000" dirty="0">
              <a:latin typeface="Arial Rounded MT Bold" panose="020F0704030504030204" pitchFamily="34" charset="0"/>
            </a:endParaRPr>
          </a:p>
          <a:p>
            <a:pPr algn="ctr"/>
            <a:endParaRPr lang="pt-BR" sz="8000" dirty="0">
              <a:latin typeface="Arial Rounded MT Bold" panose="020F0704030504030204" pitchFamily="34" charset="0"/>
            </a:endParaRPr>
          </a:p>
          <a:p>
            <a:pPr algn="ctr"/>
            <a:endParaRPr lang="pt-BR" sz="4800" dirty="0">
              <a:latin typeface="+mn-lt"/>
            </a:endParaRPr>
          </a:p>
          <a:p>
            <a:endParaRPr lang="pt-BR" sz="4800" dirty="0">
              <a:latin typeface="+mn-lt"/>
            </a:endParaRPr>
          </a:p>
          <a:p>
            <a:endParaRPr lang="pt-BR" sz="4800" dirty="0">
              <a:latin typeface="+mn-lt"/>
            </a:endParaRPr>
          </a:p>
          <a:p>
            <a:endParaRPr lang="pt-BR" sz="4800" dirty="0">
              <a:latin typeface="+mn-lt"/>
            </a:endParaRPr>
          </a:p>
        </p:txBody>
      </p:sp>
      <p:sp>
        <p:nvSpPr>
          <p:cNvPr id="2" name="Retângulo 1"/>
          <p:cNvSpPr/>
          <p:nvPr/>
        </p:nvSpPr>
        <p:spPr>
          <a:xfrm>
            <a:off x="963454" y="3467067"/>
            <a:ext cx="10237703" cy="2431435"/>
          </a:xfrm>
          <a:prstGeom prst="rect">
            <a:avLst/>
          </a:prstGeom>
        </p:spPr>
        <p:txBody>
          <a:bodyPr wrap="square">
            <a:spAutoFit/>
          </a:bodyPr>
          <a:lstStyle/>
          <a:p>
            <a:pPr marL="457200" indent="-457200">
              <a:buAutoNum type="alphaLcParenR"/>
            </a:pPr>
            <a:r>
              <a:rPr lang="pt-BR" sz="2400" b="1" dirty="0"/>
              <a:t>Irregularidades na contratação das Associações (Institutos)</a:t>
            </a:r>
          </a:p>
          <a:p>
            <a:endParaRPr lang="pt-BR" sz="2400" b="1" dirty="0"/>
          </a:p>
          <a:p>
            <a:r>
              <a:rPr lang="pt-BR" sz="2400" b="1" dirty="0"/>
              <a:t>b)   Irregularidades na execução dos contratos</a:t>
            </a:r>
          </a:p>
          <a:p>
            <a:endParaRPr lang="pt-BR" sz="2000" b="1" dirty="0"/>
          </a:p>
          <a:p>
            <a:endParaRPr lang="pt-BR" sz="2000" b="1" dirty="0"/>
          </a:p>
          <a:p>
            <a:endParaRPr lang="pt-BR" sz="2000" b="1" dirty="0"/>
          </a:p>
          <a:p>
            <a:r>
              <a:rPr lang="pt-BR" sz="2000" b="1" dirty="0"/>
              <a:t>	</a:t>
            </a:r>
          </a:p>
        </p:txBody>
      </p:sp>
    </p:spTree>
    <p:extLst>
      <p:ext uri="{BB962C8B-B14F-4D97-AF65-F5344CB8AC3E}">
        <p14:creationId xmlns:p14="http://schemas.microsoft.com/office/powerpoint/2010/main" val="12534148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84222" y="1006162"/>
            <a:ext cx="10816935" cy="849141"/>
          </a:xfrm>
          <a:prstGeom prst="rect">
            <a:avLst/>
          </a:prstGeom>
        </p:spPr>
        <p:txBody>
          <a:bodyP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1200" b="1" dirty="0">
                <a:latin typeface="+mn-lt"/>
              </a:rPr>
              <a:t>GESTÃO DAS UNIDADES DE SAÚDE POR MEIO DE PARCERIAS COM O TERCEIRO SETOR (PUBLICIZAÇÃO)</a:t>
            </a:r>
          </a:p>
          <a:p>
            <a:pPr algn="ctr"/>
            <a:endParaRPr lang="pt-BR" sz="11200" dirty="0">
              <a:latin typeface="+mn-lt"/>
            </a:endParaRPr>
          </a:p>
          <a:p>
            <a:pPr algn="just"/>
            <a:r>
              <a:rPr lang="pt-BR" sz="11200" b="1" dirty="0">
                <a:latin typeface="+mn-lt"/>
              </a:rPr>
              <a:t>VI. PRINCIPAIS IRREGULARIDADES.</a:t>
            </a:r>
          </a:p>
          <a:p>
            <a:pPr algn="just"/>
            <a:endParaRPr lang="pt-BR" sz="8000" dirty="0">
              <a:latin typeface="Arial Rounded MT Bold" panose="020F0704030504030204" pitchFamily="34" charset="0"/>
            </a:endParaRPr>
          </a:p>
          <a:p>
            <a:pPr algn="just"/>
            <a:endParaRPr lang="pt-BR" sz="8000" dirty="0">
              <a:latin typeface="Arial Rounded MT Bold" panose="020F0704030504030204" pitchFamily="34" charset="0"/>
            </a:endParaRPr>
          </a:p>
          <a:p>
            <a:pPr algn="ctr"/>
            <a:endParaRPr lang="pt-BR" sz="8000" dirty="0">
              <a:latin typeface="Arial Rounded MT Bold" panose="020F0704030504030204" pitchFamily="34" charset="0"/>
            </a:endParaRPr>
          </a:p>
          <a:p>
            <a:pPr algn="ctr"/>
            <a:endParaRPr lang="pt-BR" sz="8000" dirty="0">
              <a:latin typeface="Arial Rounded MT Bold" panose="020F0704030504030204" pitchFamily="34" charset="0"/>
            </a:endParaRPr>
          </a:p>
          <a:p>
            <a:pPr algn="ctr"/>
            <a:endParaRPr lang="pt-BR" sz="4800" dirty="0">
              <a:latin typeface="+mn-lt"/>
            </a:endParaRPr>
          </a:p>
          <a:p>
            <a:endParaRPr lang="pt-BR" sz="4800" dirty="0">
              <a:latin typeface="+mn-lt"/>
            </a:endParaRPr>
          </a:p>
          <a:p>
            <a:endParaRPr lang="pt-BR" sz="4800" dirty="0">
              <a:latin typeface="+mn-lt"/>
            </a:endParaRPr>
          </a:p>
          <a:p>
            <a:endParaRPr lang="pt-BR" sz="4800" dirty="0">
              <a:latin typeface="+mn-lt"/>
            </a:endParaRPr>
          </a:p>
        </p:txBody>
      </p:sp>
      <p:sp>
        <p:nvSpPr>
          <p:cNvPr id="2" name="Retângulo 1"/>
          <p:cNvSpPr/>
          <p:nvPr/>
        </p:nvSpPr>
        <p:spPr>
          <a:xfrm>
            <a:off x="889026" y="2478240"/>
            <a:ext cx="10237703" cy="5386090"/>
          </a:xfrm>
          <a:prstGeom prst="rect">
            <a:avLst/>
          </a:prstGeom>
        </p:spPr>
        <p:txBody>
          <a:bodyPr wrap="square">
            <a:spAutoFit/>
          </a:bodyPr>
          <a:lstStyle/>
          <a:p>
            <a:pPr marL="457200" indent="-457200">
              <a:buAutoNum type="alphaLcParenR"/>
            </a:pPr>
            <a:r>
              <a:rPr lang="pt-BR" sz="2400" b="1" dirty="0"/>
              <a:t>Irregularidades na contratação das Associações (Institutos)</a:t>
            </a:r>
          </a:p>
          <a:p>
            <a:r>
              <a:rPr lang="pt-BR" sz="2400" b="1" dirty="0"/>
              <a:t>	</a:t>
            </a:r>
          </a:p>
          <a:p>
            <a:pPr lvl="1" algn="just"/>
            <a:r>
              <a:rPr lang="pt-BR" sz="2400" dirty="0"/>
              <a:t>a.1) Ausência de amparo legal para a transferência da gestão de unidades de saúde, por meio de entidade não qualificada como Organização Social quando da sua contratação.</a:t>
            </a:r>
          </a:p>
          <a:p>
            <a:pPr lvl="1"/>
            <a:endParaRPr lang="pt-BR" sz="2400" dirty="0"/>
          </a:p>
          <a:p>
            <a:pPr lvl="1" algn="just"/>
            <a:r>
              <a:rPr lang="pt-BR" sz="2400" dirty="0"/>
              <a:t>a.2) Utilização de procedimento inadequado para escolha da entidade gestora de unidades de saúde. </a:t>
            </a:r>
          </a:p>
          <a:p>
            <a:endParaRPr lang="pt-BR" sz="2400" b="1" dirty="0"/>
          </a:p>
          <a:p>
            <a:pPr marL="457200" indent="-457200">
              <a:buAutoNum type="alphaLcParenR"/>
            </a:pPr>
            <a:endParaRPr lang="pt-BR" sz="2400" b="1" dirty="0"/>
          </a:p>
          <a:p>
            <a:endParaRPr lang="pt-BR" sz="2400" b="1" dirty="0"/>
          </a:p>
          <a:p>
            <a:endParaRPr lang="pt-BR" sz="2000" b="1" dirty="0"/>
          </a:p>
          <a:p>
            <a:endParaRPr lang="pt-BR" sz="2000" b="1" dirty="0"/>
          </a:p>
          <a:p>
            <a:endParaRPr lang="pt-BR" sz="2000" b="1" dirty="0"/>
          </a:p>
          <a:p>
            <a:r>
              <a:rPr lang="pt-BR" sz="2000" b="1" dirty="0"/>
              <a:t>	</a:t>
            </a:r>
          </a:p>
        </p:txBody>
      </p:sp>
    </p:spTree>
    <p:extLst>
      <p:ext uri="{BB962C8B-B14F-4D97-AF65-F5344CB8AC3E}">
        <p14:creationId xmlns:p14="http://schemas.microsoft.com/office/powerpoint/2010/main" val="10014697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84222" y="1006162"/>
            <a:ext cx="10816935" cy="849141"/>
          </a:xfrm>
          <a:prstGeom prst="rect">
            <a:avLst/>
          </a:prstGeom>
        </p:spPr>
        <p:txBody>
          <a:bodyP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1200" b="1" dirty="0">
                <a:latin typeface="+mn-lt"/>
              </a:rPr>
              <a:t>GESTÃO DAS UNIDADES DE SAÚDE POR MEIO DE PARCERIAS COM O TERCEIRO SETOR (PUBLICIZAÇÃO)</a:t>
            </a:r>
          </a:p>
          <a:p>
            <a:pPr algn="ctr"/>
            <a:endParaRPr lang="pt-BR" sz="11200" dirty="0">
              <a:latin typeface="+mn-lt"/>
            </a:endParaRPr>
          </a:p>
          <a:p>
            <a:pPr algn="just"/>
            <a:r>
              <a:rPr lang="pt-BR" sz="11200" b="1" dirty="0">
                <a:latin typeface="+mn-lt"/>
              </a:rPr>
              <a:t>VI. PRINCIPAIS IRREGULARIDADES.</a:t>
            </a:r>
          </a:p>
          <a:p>
            <a:pPr algn="just"/>
            <a:endParaRPr lang="pt-BR" sz="8000" dirty="0">
              <a:latin typeface="Arial Rounded MT Bold" panose="020F0704030504030204" pitchFamily="34" charset="0"/>
            </a:endParaRPr>
          </a:p>
          <a:p>
            <a:pPr algn="just"/>
            <a:endParaRPr lang="pt-BR" sz="8000" dirty="0">
              <a:latin typeface="Arial Rounded MT Bold" panose="020F0704030504030204" pitchFamily="34" charset="0"/>
            </a:endParaRPr>
          </a:p>
          <a:p>
            <a:pPr algn="ctr"/>
            <a:endParaRPr lang="pt-BR" sz="8000" dirty="0">
              <a:latin typeface="Arial Rounded MT Bold" panose="020F0704030504030204" pitchFamily="34" charset="0"/>
            </a:endParaRPr>
          </a:p>
          <a:p>
            <a:pPr algn="ctr"/>
            <a:endParaRPr lang="pt-BR" sz="8000" dirty="0">
              <a:latin typeface="Arial Rounded MT Bold" panose="020F0704030504030204" pitchFamily="34" charset="0"/>
            </a:endParaRPr>
          </a:p>
          <a:p>
            <a:pPr algn="ctr"/>
            <a:endParaRPr lang="pt-BR" sz="4800" dirty="0">
              <a:latin typeface="+mn-lt"/>
            </a:endParaRPr>
          </a:p>
          <a:p>
            <a:endParaRPr lang="pt-BR" sz="4800" dirty="0">
              <a:latin typeface="+mn-lt"/>
            </a:endParaRPr>
          </a:p>
          <a:p>
            <a:endParaRPr lang="pt-BR" sz="4800" dirty="0">
              <a:latin typeface="+mn-lt"/>
            </a:endParaRPr>
          </a:p>
          <a:p>
            <a:endParaRPr lang="pt-BR" sz="4800" dirty="0">
              <a:latin typeface="+mn-lt"/>
            </a:endParaRPr>
          </a:p>
        </p:txBody>
      </p:sp>
      <p:sp>
        <p:nvSpPr>
          <p:cNvPr id="2" name="Retângulo 1"/>
          <p:cNvSpPr/>
          <p:nvPr/>
        </p:nvSpPr>
        <p:spPr>
          <a:xfrm>
            <a:off x="889026" y="2478240"/>
            <a:ext cx="10237703" cy="5016758"/>
          </a:xfrm>
          <a:prstGeom prst="rect">
            <a:avLst/>
          </a:prstGeom>
        </p:spPr>
        <p:txBody>
          <a:bodyPr wrap="square">
            <a:spAutoFit/>
          </a:bodyPr>
          <a:lstStyle/>
          <a:p>
            <a:pPr marL="457200" indent="-457200">
              <a:buAutoNum type="alphaLcParenR"/>
            </a:pPr>
            <a:r>
              <a:rPr lang="pt-BR" sz="2400" b="1" dirty="0"/>
              <a:t>Irregularidades na contratação das Associações (Institutos)</a:t>
            </a:r>
          </a:p>
          <a:p>
            <a:r>
              <a:rPr lang="pt-BR" sz="2400" b="1" dirty="0"/>
              <a:t>	</a:t>
            </a:r>
          </a:p>
          <a:p>
            <a:pPr lvl="1"/>
            <a:r>
              <a:rPr lang="pt-BR" sz="2400" dirty="0"/>
              <a:t>a.3) Ausência de estudo de viabilidade e orçamento detalhado.</a:t>
            </a:r>
          </a:p>
          <a:p>
            <a:pPr lvl="1"/>
            <a:endParaRPr lang="pt-BR" sz="2400" dirty="0"/>
          </a:p>
          <a:p>
            <a:pPr lvl="1"/>
            <a:r>
              <a:rPr lang="pt-BR" sz="2400" dirty="0"/>
              <a:t>a.4) Cotação inidônea.</a:t>
            </a:r>
          </a:p>
          <a:p>
            <a:pPr lvl="1"/>
            <a:endParaRPr lang="pt-BR" sz="2400" dirty="0"/>
          </a:p>
          <a:p>
            <a:pPr lvl="1"/>
            <a:r>
              <a:rPr lang="pt-BR" sz="2400" dirty="0"/>
              <a:t>a.5) Insuficiência de especificação (projeto básico).</a:t>
            </a:r>
          </a:p>
          <a:p>
            <a:endParaRPr lang="pt-BR" sz="2400" b="1" dirty="0"/>
          </a:p>
          <a:p>
            <a:pPr marL="457200" indent="-457200">
              <a:buAutoNum type="alphaLcParenR"/>
            </a:pPr>
            <a:endParaRPr lang="pt-BR" sz="2400" b="1" dirty="0"/>
          </a:p>
          <a:p>
            <a:endParaRPr lang="pt-BR" sz="2400" b="1" dirty="0"/>
          </a:p>
          <a:p>
            <a:endParaRPr lang="pt-BR" sz="2000" b="1" dirty="0"/>
          </a:p>
          <a:p>
            <a:endParaRPr lang="pt-BR" sz="2000" b="1" dirty="0"/>
          </a:p>
          <a:p>
            <a:endParaRPr lang="pt-BR" sz="2000" b="1" dirty="0"/>
          </a:p>
          <a:p>
            <a:r>
              <a:rPr lang="pt-BR" sz="2000" b="1" dirty="0"/>
              <a:t>	</a:t>
            </a:r>
          </a:p>
        </p:txBody>
      </p:sp>
    </p:spTree>
    <p:extLst>
      <p:ext uri="{BB962C8B-B14F-4D97-AF65-F5344CB8AC3E}">
        <p14:creationId xmlns:p14="http://schemas.microsoft.com/office/powerpoint/2010/main" val="37645224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84222" y="942367"/>
            <a:ext cx="10816935" cy="849141"/>
          </a:xfrm>
          <a:prstGeom prst="rect">
            <a:avLst/>
          </a:prstGeom>
        </p:spPr>
        <p:txBody>
          <a:bodyP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1200" b="1" dirty="0">
                <a:latin typeface="+mn-lt"/>
              </a:rPr>
              <a:t>GESTÃO DAS UNIDADES DE SAÚDE POR MEIO DE PARCERIAS COM O TERCEIRO SETOR (PUBLICIZAÇÃO)</a:t>
            </a:r>
          </a:p>
          <a:p>
            <a:pPr algn="ctr"/>
            <a:endParaRPr lang="pt-BR" sz="11200" dirty="0">
              <a:latin typeface="+mn-lt"/>
            </a:endParaRPr>
          </a:p>
          <a:p>
            <a:pPr algn="just"/>
            <a:endParaRPr lang="pt-BR" sz="9600" b="1" dirty="0">
              <a:latin typeface="+mn-lt"/>
            </a:endParaRPr>
          </a:p>
          <a:p>
            <a:endParaRPr lang="pt-BR" sz="4800" dirty="0">
              <a:latin typeface="+mn-lt"/>
            </a:endParaRPr>
          </a:p>
        </p:txBody>
      </p:sp>
      <p:sp>
        <p:nvSpPr>
          <p:cNvPr id="2" name="Retângulo 1"/>
          <p:cNvSpPr/>
          <p:nvPr/>
        </p:nvSpPr>
        <p:spPr>
          <a:xfrm>
            <a:off x="963454" y="1573872"/>
            <a:ext cx="10237703" cy="3539430"/>
          </a:xfrm>
          <a:prstGeom prst="rect">
            <a:avLst/>
          </a:prstGeom>
        </p:spPr>
        <p:txBody>
          <a:bodyPr wrap="square">
            <a:spAutoFit/>
          </a:bodyPr>
          <a:lstStyle/>
          <a:p>
            <a:pPr marL="457200" indent="-457200">
              <a:lnSpc>
                <a:spcPct val="150000"/>
              </a:lnSpc>
              <a:buAutoNum type="alphaLcParenR"/>
            </a:pPr>
            <a:r>
              <a:rPr lang="pt-BR" sz="2400" b="1" dirty="0"/>
              <a:t>Irregularidades na contratação das Associações (Institutos)</a:t>
            </a:r>
          </a:p>
          <a:p>
            <a:pPr>
              <a:lnSpc>
                <a:spcPct val="150000"/>
              </a:lnSpc>
            </a:pPr>
            <a:r>
              <a:rPr lang="pt-BR" sz="2400" b="1" dirty="0"/>
              <a:t>	</a:t>
            </a:r>
            <a:r>
              <a:rPr lang="pt-BR" sz="2400" dirty="0"/>
              <a:t>a.5) Insuficiência de especificação (projeto básico).</a:t>
            </a:r>
          </a:p>
          <a:p>
            <a:endParaRPr lang="pt-BR" sz="2400" b="1" dirty="0"/>
          </a:p>
          <a:p>
            <a:pPr marL="457200" indent="-457200">
              <a:buAutoNum type="alphaLcParenR"/>
            </a:pPr>
            <a:endParaRPr lang="pt-BR" sz="2400" b="1" dirty="0"/>
          </a:p>
          <a:p>
            <a:endParaRPr lang="pt-BR" sz="2400" b="1" dirty="0"/>
          </a:p>
          <a:p>
            <a:endParaRPr lang="pt-BR" sz="2000" b="1" dirty="0"/>
          </a:p>
          <a:p>
            <a:endParaRPr lang="pt-BR" sz="2000" b="1" dirty="0"/>
          </a:p>
          <a:p>
            <a:endParaRPr lang="pt-BR" sz="2000" b="1" dirty="0"/>
          </a:p>
          <a:p>
            <a:r>
              <a:rPr lang="pt-BR" sz="2000" b="1" dirty="0"/>
              <a:t>	</a:t>
            </a:r>
          </a:p>
        </p:txBody>
      </p:sp>
      <p:graphicFrame>
        <p:nvGraphicFramePr>
          <p:cNvPr id="8" name="Tabela 7"/>
          <p:cNvGraphicFramePr>
            <a:graphicFrameLocks noGrp="1"/>
          </p:cNvGraphicFramePr>
          <p:nvPr>
            <p:extLst/>
          </p:nvPr>
        </p:nvGraphicFramePr>
        <p:xfrm>
          <a:off x="1148318" y="2827713"/>
          <a:ext cx="9792584" cy="4011379"/>
        </p:xfrm>
        <a:graphic>
          <a:graphicData uri="http://schemas.openxmlformats.org/drawingml/2006/table">
            <a:tbl>
              <a:tblPr firstRow="1" firstCol="1" bandRow="1">
                <a:tableStyleId>{5C22544A-7EE6-4342-B048-85BDC9FD1C3A}</a:tableStyleId>
              </a:tblPr>
              <a:tblGrid>
                <a:gridCol w="6943059">
                  <a:extLst>
                    <a:ext uri="{9D8B030D-6E8A-4147-A177-3AD203B41FA5}">
                      <a16:colId xmlns:a16="http://schemas.microsoft.com/office/drawing/2014/main" val="135929335"/>
                    </a:ext>
                  </a:extLst>
                </a:gridCol>
                <a:gridCol w="1594883">
                  <a:extLst>
                    <a:ext uri="{9D8B030D-6E8A-4147-A177-3AD203B41FA5}">
                      <a16:colId xmlns:a16="http://schemas.microsoft.com/office/drawing/2014/main" val="2586896312"/>
                    </a:ext>
                  </a:extLst>
                </a:gridCol>
                <a:gridCol w="1254642">
                  <a:extLst>
                    <a:ext uri="{9D8B030D-6E8A-4147-A177-3AD203B41FA5}">
                      <a16:colId xmlns:a16="http://schemas.microsoft.com/office/drawing/2014/main" val="2818973891"/>
                    </a:ext>
                  </a:extLst>
                </a:gridCol>
              </a:tblGrid>
              <a:tr h="295308">
                <a:tc gridSpan="3">
                  <a:txBody>
                    <a:bodyPr/>
                    <a:lstStyle/>
                    <a:p>
                      <a:pPr algn="ctr">
                        <a:lnSpc>
                          <a:spcPct val="107000"/>
                        </a:lnSpc>
                        <a:spcAft>
                          <a:spcPts val="0"/>
                        </a:spcAft>
                      </a:pPr>
                      <a:r>
                        <a:rPr lang="pt-BR" sz="1800" dirty="0">
                          <a:effectLst/>
                        </a:rPr>
                        <a:t>PLANILHA DE RESPONSABILIDADE</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2044270012"/>
                  </a:ext>
                </a:extLst>
              </a:tr>
              <a:tr h="309013">
                <a:tc>
                  <a:txBody>
                    <a:bodyPr/>
                    <a:lstStyle/>
                    <a:p>
                      <a:pPr marL="196850" algn="ctr">
                        <a:lnSpc>
                          <a:spcPct val="107000"/>
                        </a:lnSpc>
                        <a:spcAft>
                          <a:spcPts val="0"/>
                        </a:spcAft>
                      </a:pPr>
                      <a:r>
                        <a:rPr lang="pt-BR" sz="1800" dirty="0">
                          <a:effectLst/>
                        </a:rPr>
                        <a:t>ITEM</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ENTE PÚBLICO</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INSTITUTO</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85348725"/>
                  </a:ext>
                </a:extLst>
              </a:tr>
              <a:tr h="448665">
                <a:tc>
                  <a:txBody>
                    <a:bodyPr/>
                    <a:lstStyle/>
                    <a:p>
                      <a:pPr marL="342900" lvl="0" indent="-342900" algn="just">
                        <a:lnSpc>
                          <a:spcPct val="107000"/>
                        </a:lnSpc>
                        <a:spcAft>
                          <a:spcPts val="0"/>
                        </a:spcAft>
                        <a:buFont typeface="+mj-lt"/>
                        <a:buAutoNum type="arabicPeriod"/>
                      </a:pPr>
                      <a:r>
                        <a:rPr lang="pt-BR" sz="1800">
                          <a:effectLst/>
                        </a:rPr>
                        <a:t>Estrutura Física e Manutenção Predial</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 </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X</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8253182"/>
                  </a:ext>
                </a:extLst>
              </a:tr>
              <a:tr h="618026">
                <a:tc>
                  <a:txBody>
                    <a:bodyPr/>
                    <a:lstStyle/>
                    <a:p>
                      <a:pPr marL="0" lvl="0" indent="0" algn="just">
                        <a:lnSpc>
                          <a:spcPct val="107000"/>
                        </a:lnSpc>
                        <a:spcAft>
                          <a:spcPts val="0"/>
                        </a:spcAft>
                        <a:buFont typeface="+mj-lt"/>
                        <a:buNone/>
                      </a:pPr>
                      <a:r>
                        <a:rPr lang="pt-BR" sz="1800" dirty="0">
                          <a:effectLst/>
                        </a:rPr>
                        <a:t>2.   Equipamentos permanentes e mobiliário médico-hospitalar</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X</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X</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73137563"/>
                  </a:ext>
                </a:extLst>
              </a:tr>
              <a:tr h="525451">
                <a:tc>
                  <a:txBody>
                    <a:bodyPr/>
                    <a:lstStyle/>
                    <a:p>
                      <a:pPr marL="0" lvl="0" indent="0" algn="just">
                        <a:lnSpc>
                          <a:spcPct val="107000"/>
                        </a:lnSpc>
                        <a:spcAft>
                          <a:spcPts val="0"/>
                        </a:spcAft>
                        <a:buFont typeface="+mj-lt"/>
                        <a:buNone/>
                      </a:pPr>
                      <a:r>
                        <a:rPr lang="pt-BR" sz="1800" dirty="0">
                          <a:effectLst/>
                        </a:rPr>
                        <a:t>3.   Equipamentos de laboratório (aquisição/locação)</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 </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X</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98449048"/>
                  </a:ext>
                </a:extLst>
              </a:tr>
              <a:tr h="678062">
                <a:tc>
                  <a:txBody>
                    <a:bodyPr/>
                    <a:lstStyle/>
                    <a:p>
                      <a:pPr marL="0" lvl="0" indent="0" algn="just">
                        <a:lnSpc>
                          <a:spcPct val="107000"/>
                        </a:lnSpc>
                        <a:spcAft>
                          <a:spcPts val="0"/>
                        </a:spcAft>
                        <a:buFont typeface="+mj-lt"/>
                        <a:buNone/>
                      </a:pPr>
                      <a:r>
                        <a:rPr lang="pt-BR" sz="1800" dirty="0">
                          <a:effectLst/>
                        </a:rPr>
                        <a:t>4.  Manutenção preventiva e corretiva de materiais hospitalares e não hospitalares</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 </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X</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5770432"/>
                  </a:ext>
                </a:extLst>
              </a:tr>
              <a:tr h="1136854">
                <a:tc>
                  <a:txBody>
                    <a:bodyPr/>
                    <a:lstStyle/>
                    <a:p>
                      <a:pPr marL="0" lvl="0" indent="0" algn="just">
                        <a:lnSpc>
                          <a:spcPct val="107000"/>
                        </a:lnSpc>
                        <a:spcAft>
                          <a:spcPts val="0"/>
                        </a:spcAft>
                        <a:buFont typeface="+mj-lt"/>
                        <a:buNone/>
                      </a:pPr>
                      <a:r>
                        <a:rPr lang="pt-BR" sz="1800" dirty="0">
                          <a:effectLst/>
                        </a:rPr>
                        <a:t>5.  Sistemas de Informação e Gerenciamento Complementar     de Dados, Sistemas de Regulação (Gestão da Informação), Internet, Intranet.</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X</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1800" dirty="0">
                          <a:effectLst/>
                        </a:rPr>
                        <a:t>X</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02027133"/>
                  </a:ext>
                </a:extLst>
              </a:tr>
            </a:tbl>
          </a:graphicData>
        </a:graphic>
      </p:graphicFrame>
    </p:spTree>
    <p:extLst>
      <p:ext uri="{BB962C8B-B14F-4D97-AF65-F5344CB8AC3E}">
        <p14:creationId xmlns:p14="http://schemas.microsoft.com/office/powerpoint/2010/main" val="42430652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84222" y="942367"/>
            <a:ext cx="10816935" cy="849141"/>
          </a:xfrm>
          <a:prstGeom prst="rect">
            <a:avLst/>
          </a:prstGeom>
        </p:spPr>
        <p:txBody>
          <a:bodyP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1200" b="1" dirty="0">
                <a:latin typeface="+mn-lt"/>
              </a:rPr>
              <a:t>GESTÃO DAS UNIDADES DE SAÚDE POR MEIO DE PARCERIAS COM O TERCEIRO SETOR (PUBLICIZAÇÃO)</a:t>
            </a:r>
          </a:p>
          <a:p>
            <a:pPr algn="ctr"/>
            <a:endParaRPr lang="pt-BR" sz="11200" dirty="0">
              <a:latin typeface="+mn-lt"/>
            </a:endParaRPr>
          </a:p>
          <a:p>
            <a:pPr algn="just"/>
            <a:endParaRPr lang="pt-BR" sz="9600" b="1" dirty="0">
              <a:latin typeface="+mn-lt"/>
            </a:endParaRPr>
          </a:p>
          <a:p>
            <a:endParaRPr lang="pt-BR" sz="4800" dirty="0">
              <a:latin typeface="+mn-lt"/>
            </a:endParaRPr>
          </a:p>
        </p:txBody>
      </p:sp>
      <p:sp>
        <p:nvSpPr>
          <p:cNvPr id="2" name="Retângulo 1"/>
          <p:cNvSpPr/>
          <p:nvPr/>
        </p:nvSpPr>
        <p:spPr>
          <a:xfrm>
            <a:off x="963454" y="1573872"/>
            <a:ext cx="10237703" cy="3539430"/>
          </a:xfrm>
          <a:prstGeom prst="rect">
            <a:avLst/>
          </a:prstGeom>
        </p:spPr>
        <p:txBody>
          <a:bodyPr wrap="square">
            <a:spAutoFit/>
          </a:bodyPr>
          <a:lstStyle/>
          <a:p>
            <a:pPr marL="457200" indent="-457200">
              <a:lnSpc>
                <a:spcPct val="150000"/>
              </a:lnSpc>
              <a:buAutoNum type="alphaLcParenR"/>
            </a:pPr>
            <a:r>
              <a:rPr lang="pt-BR" sz="2400" b="1" dirty="0"/>
              <a:t>Irregularidades na contratação das Associações (Institutos)</a:t>
            </a:r>
          </a:p>
          <a:p>
            <a:pPr>
              <a:lnSpc>
                <a:spcPct val="150000"/>
              </a:lnSpc>
            </a:pPr>
            <a:r>
              <a:rPr lang="pt-BR" sz="2400" b="1" dirty="0"/>
              <a:t>	</a:t>
            </a:r>
            <a:r>
              <a:rPr lang="pt-BR" sz="2400" dirty="0"/>
              <a:t>a.6) Ausência de critérios objetivos de avaliação da proposta técnica.</a:t>
            </a:r>
          </a:p>
          <a:p>
            <a:endParaRPr lang="pt-BR" sz="2400" b="1" dirty="0"/>
          </a:p>
          <a:p>
            <a:endParaRPr lang="pt-BR" sz="2400" b="1" dirty="0"/>
          </a:p>
          <a:p>
            <a:endParaRPr lang="pt-BR" sz="2400" b="1" dirty="0"/>
          </a:p>
          <a:p>
            <a:endParaRPr lang="pt-BR" sz="2000" b="1" dirty="0"/>
          </a:p>
          <a:p>
            <a:endParaRPr lang="pt-BR" sz="2000" b="1" dirty="0"/>
          </a:p>
          <a:p>
            <a:endParaRPr lang="pt-BR" sz="2000" b="1" dirty="0"/>
          </a:p>
          <a:p>
            <a:r>
              <a:rPr lang="pt-BR" sz="2000" b="1" dirty="0"/>
              <a:t>	</a:t>
            </a:r>
          </a:p>
        </p:txBody>
      </p:sp>
      <p:graphicFrame>
        <p:nvGraphicFramePr>
          <p:cNvPr id="3" name="Tabela 2"/>
          <p:cNvGraphicFramePr>
            <a:graphicFrameLocks noGrp="1"/>
          </p:cNvGraphicFramePr>
          <p:nvPr>
            <p:extLst/>
          </p:nvPr>
        </p:nvGraphicFramePr>
        <p:xfrm>
          <a:off x="1073887" y="2817628"/>
          <a:ext cx="9888279" cy="3955312"/>
        </p:xfrm>
        <a:graphic>
          <a:graphicData uri="http://schemas.openxmlformats.org/drawingml/2006/table">
            <a:tbl>
              <a:tblPr firstRow="1" bandRow="1">
                <a:tableStyleId>{5C22544A-7EE6-4342-B048-85BDC9FD1C3A}</a:tableStyleId>
              </a:tblPr>
              <a:tblGrid>
                <a:gridCol w="1623815">
                  <a:extLst>
                    <a:ext uri="{9D8B030D-6E8A-4147-A177-3AD203B41FA5}">
                      <a16:colId xmlns:a16="http://schemas.microsoft.com/office/drawing/2014/main" val="3735601440"/>
                    </a:ext>
                  </a:extLst>
                </a:gridCol>
                <a:gridCol w="1797431">
                  <a:extLst>
                    <a:ext uri="{9D8B030D-6E8A-4147-A177-3AD203B41FA5}">
                      <a16:colId xmlns:a16="http://schemas.microsoft.com/office/drawing/2014/main" val="3649053324"/>
                    </a:ext>
                  </a:extLst>
                </a:gridCol>
                <a:gridCol w="5188793">
                  <a:extLst>
                    <a:ext uri="{9D8B030D-6E8A-4147-A177-3AD203B41FA5}">
                      <a16:colId xmlns:a16="http://schemas.microsoft.com/office/drawing/2014/main" val="88156527"/>
                    </a:ext>
                  </a:extLst>
                </a:gridCol>
                <a:gridCol w="1278240">
                  <a:extLst>
                    <a:ext uri="{9D8B030D-6E8A-4147-A177-3AD203B41FA5}">
                      <a16:colId xmlns:a16="http://schemas.microsoft.com/office/drawing/2014/main" val="1056052497"/>
                    </a:ext>
                  </a:extLst>
                </a:gridCol>
              </a:tblGrid>
              <a:tr h="461349">
                <a:tc>
                  <a:txBody>
                    <a:bodyPr/>
                    <a:lstStyle/>
                    <a:p>
                      <a:pPr algn="ctr">
                        <a:lnSpc>
                          <a:spcPct val="107000"/>
                        </a:lnSpc>
                        <a:spcAft>
                          <a:spcPts val="800"/>
                        </a:spcAft>
                      </a:pPr>
                      <a:r>
                        <a:rPr lang="pt-BR" sz="2000" dirty="0">
                          <a:effectLst/>
                        </a:rPr>
                        <a:t>ITEM</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ctr">
                        <a:lnSpc>
                          <a:spcPct val="107000"/>
                        </a:lnSpc>
                        <a:spcAft>
                          <a:spcPts val="800"/>
                        </a:spcAft>
                      </a:pPr>
                      <a:r>
                        <a:rPr lang="pt-BR" sz="2000" dirty="0">
                          <a:effectLst/>
                        </a:rPr>
                        <a:t>SUBITEM</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ctr">
                        <a:lnSpc>
                          <a:spcPct val="107000"/>
                        </a:lnSpc>
                        <a:spcAft>
                          <a:spcPts val="800"/>
                        </a:spcAft>
                      </a:pPr>
                      <a:r>
                        <a:rPr lang="pt-BR" sz="2000" dirty="0">
                          <a:effectLst/>
                        </a:rPr>
                        <a:t>ITENS DE AVALIAÇÃO</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pt-BR" sz="2000">
                          <a:effectLst/>
                        </a:rPr>
                        <a:t>PONTOS</a:t>
                      </a:r>
                      <a:endParaRPr lang="pt-BR" sz="200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442400851"/>
                  </a:ext>
                </a:extLst>
              </a:tr>
              <a:tr h="1619071">
                <a:tc rowSpan="2">
                  <a:txBody>
                    <a:bodyPr/>
                    <a:lstStyle/>
                    <a:p>
                      <a:pPr>
                        <a:lnSpc>
                          <a:spcPct val="107000"/>
                        </a:lnSpc>
                        <a:spcAft>
                          <a:spcPts val="800"/>
                        </a:spcAft>
                      </a:pPr>
                      <a:r>
                        <a:rPr lang="pt-BR" sz="2000" dirty="0">
                          <a:effectLst/>
                        </a:rPr>
                        <a:t> </a:t>
                      </a:r>
                    </a:p>
                    <a:p>
                      <a:pPr>
                        <a:lnSpc>
                          <a:spcPct val="107000"/>
                        </a:lnSpc>
                        <a:spcAft>
                          <a:spcPts val="800"/>
                        </a:spcAft>
                      </a:pPr>
                      <a:r>
                        <a:rPr lang="pt-BR" sz="2000" dirty="0">
                          <a:effectLst/>
                        </a:rPr>
                        <a:t>Modelo de Gestão</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a:tc>
                <a:tc rowSpan="2">
                  <a:txBody>
                    <a:bodyPr/>
                    <a:lstStyle/>
                    <a:p>
                      <a:pPr>
                        <a:lnSpc>
                          <a:spcPct val="107000"/>
                        </a:lnSpc>
                        <a:spcAft>
                          <a:spcPts val="800"/>
                        </a:spcAft>
                      </a:pPr>
                      <a:endParaRPr lang="pt-BR" sz="2000" dirty="0">
                        <a:effectLst/>
                      </a:endParaRPr>
                    </a:p>
                    <a:p>
                      <a:pPr>
                        <a:lnSpc>
                          <a:spcPct val="107000"/>
                        </a:lnSpc>
                        <a:spcAft>
                          <a:spcPts val="800"/>
                        </a:spcAft>
                      </a:pPr>
                      <a:r>
                        <a:rPr lang="pt-BR" sz="2000" dirty="0">
                          <a:effectLst/>
                        </a:rPr>
                        <a:t>Gestão de Serviços</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just">
                        <a:lnSpc>
                          <a:spcPct val="107000"/>
                        </a:lnSpc>
                        <a:spcAft>
                          <a:spcPts val="800"/>
                        </a:spcAft>
                      </a:pPr>
                      <a:r>
                        <a:rPr lang="pt-BR" sz="2000" dirty="0">
                          <a:effectLst/>
                        </a:rPr>
                        <a:t>A proposta prevê a estrutura e estabelece normas e rotinas para o funcionamento do serviços médico de urgência e emergência.</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ctr">
                        <a:lnSpc>
                          <a:spcPct val="107000"/>
                        </a:lnSpc>
                        <a:spcAft>
                          <a:spcPts val="800"/>
                        </a:spcAft>
                      </a:pPr>
                      <a:endParaRPr lang="pt-BR" sz="2000" dirty="0">
                        <a:effectLst/>
                      </a:endParaRPr>
                    </a:p>
                    <a:p>
                      <a:pPr algn="ctr">
                        <a:lnSpc>
                          <a:spcPct val="107000"/>
                        </a:lnSpc>
                        <a:spcAft>
                          <a:spcPts val="800"/>
                        </a:spcAft>
                      </a:pPr>
                      <a:r>
                        <a:rPr lang="pt-BR" sz="2000" dirty="0">
                          <a:effectLst/>
                        </a:rPr>
                        <a:t>3,0</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714514919"/>
                  </a:ext>
                </a:extLst>
              </a:tr>
              <a:tr h="1874892">
                <a:tc vMerge="1">
                  <a:txBody>
                    <a:bodyPr/>
                    <a:lstStyle/>
                    <a:p>
                      <a:endParaRPr lang="pt-BR"/>
                    </a:p>
                  </a:txBody>
                  <a:tcPr/>
                </a:tc>
                <a:tc vMerge="1">
                  <a:txBody>
                    <a:bodyPr/>
                    <a:lstStyle/>
                    <a:p>
                      <a:endParaRPr lang="pt-BR"/>
                    </a:p>
                  </a:txBody>
                  <a:tcPr/>
                </a:tc>
                <a:tc>
                  <a:txBody>
                    <a:bodyPr/>
                    <a:lstStyle/>
                    <a:p>
                      <a:pPr algn="just">
                        <a:lnSpc>
                          <a:spcPct val="107000"/>
                        </a:lnSpc>
                        <a:spcAft>
                          <a:spcPts val="800"/>
                        </a:spcAft>
                      </a:pPr>
                      <a:r>
                        <a:rPr lang="pt-BR" sz="2000" dirty="0">
                          <a:effectLst/>
                        </a:rPr>
                        <a:t>A proposta prevê a estrutura e estabelece normas e rotinas para o funcionamento do serviços de enfermagem.</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ctr">
                        <a:lnSpc>
                          <a:spcPct val="107000"/>
                        </a:lnSpc>
                        <a:spcAft>
                          <a:spcPts val="800"/>
                        </a:spcAft>
                      </a:pPr>
                      <a:endParaRPr lang="pt-BR" sz="2000" dirty="0">
                        <a:effectLst/>
                      </a:endParaRPr>
                    </a:p>
                    <a:p>
                      <a:pPr algn="ctr">
                        <a:lnSpc>
                          <a:spcPct val="107000"/>
                        </a:lnSpc>
                        <a:spcAft>
                          <a:spcPts val="800"/>
                        </a:spcAft>
                      </a:pPr>
                      <a:r>
                        <a:rPr lang="pt-BR" sz="2000" dirty="0">
                          <a:effectLst/>
                        </a:rPr>
                        <a:t>3,0</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388809158"/>
                  </a:ext>
                </a:extLst>
              </a:tr>
            </a:tbl>
          </a:graphicData>
        </a:graphic>
      </p:graphicFrame>
    </p:spTree>
    <p:extLst>
      <p:ext uri="{BB962C8B-B14F-4D97-AF65-F5344CB8AC3E}">
        <p14:creationId xmlns:p14="http://schemas.microsoft.com/office/powerpoint/2010/main" val="20917040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84222" y="942367"/>
            <a:ext cx="10816935" cy="849141"/>
          </a:xfrm>
          <a:prstGeom prst="rect">
            <a:avLst/>
          </a:prstGeom>
        </p:spPr>
        <p:txBody>
          <a:bodyP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1200" b="1" dirty="0">
                <a:latin typeface="+mn-lt"/>
              </a:rPr>
              <a:t>GESTÃO DAS UNIDADES DE SAÚDE POR MEIO DE PARCERIAS COM O TERCEIRO SETOR (PUBLICIZAÇÃO)</a:t>
            </a:r>
          </a:p>
          <a:p>
            <a:pPr algn="ctr"/>
            <a:endParaRPr lang="pt-BR" sz="11200" dirty="0">
              <a:latin typeface="+mn-lt"/>
            </a:endParaRPr>
          </a:p>
          <a:p>
            <a:pPr algn="just"/>
            <a:endParaRPr lang="pt-BR" sz="9600" b="1" dirty="0">
              <a:latin typeface="+mn-lt"/>
            </a:endParaRPr>
          </a:p>
          <a:p>
            <a:endParaRPr lang="pt-BR" sz="4800" dirty="0">
              <a:latin typeface="+mn-lt"/>
            </a:endParaRPr>
          </a:p>
        </p:txBody>
      </p:sp>
      <p:sp>
        <p:nvSpPr>
          <p:cNvPr id="2" name="Retângulo 1"/>
          <p:cNvSpPr/>
          <p:nvPr/>
        </p:nvSpPr>
        <p:spPr>
          <a:xfrm>
            <a:off x="963454" y="1573872"/>
            <a:ext cx="10237703" cy="3539430"/>
          </a:xfrm>
          <a:prstGeom prst="rect">
            <a:avLst/>
          </a:prstGeom>
        </p:spPr>
        <p:txBody>
          <a:bodyPr wrap="square">
            <a:spAutoFit/>
          </a:bodyPr>
          <a:lstStyle/>
          <a:p>
            <a:pPr marL="457200" indent="-457200">
              <a:lnSpc>
                <a:spcPct val="150000"/>
              </a:lnSpc>
              <a:buAutoNum type="alphaLcParenR"/>
            </a:pPr>
            <a:r>
              <a:rPr lang="pt-BR" sz="2400" b="1" dirty="0"/>
              <a:t>Irregularidades na contratação das Associações (Institutos)</a:t>
            </a:r>
          </a:p>
          <a:p>
            <a:pPr>
              <a:lnSpc>
                <a:spcPct val="150000"/>
              </a:lnSpc>
            </a:pPr>
            <a:r>
              <a:rPr lang="pt-BR" sz="2400" b="1" dirty="0"/>
              <a:t>	</a:t>
            </a:r>
            <a:r>
              <a:rPr lang="pt-BR" sz="2400" dirty="0"/>
              <a:t>a.6) Alteração quantitativa sem fundamentação e terminologia díspares.</a:t>
            </a:r>
          </a:p>
          <a:p>
            <a:endParaRPr lang="pt-BR" sz="2400" b="1" dirty="0"/>
          </a:p>
          <a:p>
            <a:endParaRPr lang="pt-BR" sz="2400" b="1" dirty="0"/>
          </a:p>
          <a:p>
            <a:endParaRPr lang="pt-BR" sz="2400" b="1" dirty="0"/>
          </a:p>
          <a:p>
            <a:endParaRPr lang="pt-BR" sz="2000" b="1" dirty="0"/>
          </a:p>
          <a:p>
            <a:endParaRPr lang="pt-BR" sz="2000" b="1" dirty="0"/>
          </a:p>
          <a:p>
            <a:endParaRPr lang="pt-BR" sz="2000" b="1" dirty="0"/>
          </a:p>
          <a:p>
            <a:r>
              <a:rPr lang="pt-BR" sz="2000" b="1" dirty="0"/>
              <a:t>	</a:t>
            </a:r>
          </a:p>
        </p:txBody>
      </p:sp>
      <p:graphicFrame>
        <p:nvGraphicFramePr>
          <p:cNvPr id="5" name="Tabela 4"/>
          <p:cNvGraphicFramePr>
            <a:graphicFrameLocks noGrp="1"/>
          </p:cNvGraphicFramePr>
          <p:nvPr>
            <p:extLst/>
          </p:nvPr>
        </p:nvGraphicFramePr>
        <p:xfrm>
          <a:off x="384222" y="2924967"/>
          <a:ext cx="11237163" cy="3812286"/>
        </p:xfrm>
        <a:graphic>
          <a:graphicData uri="http://schemas.openxmlformats.org/drawingml/2006/table">
            <a:tbl>
              <a:tblPr firstRow="1" firstCol="1" bandRow="1">
                <a:tableStyleId>{5C22544A-7EE6-4342-B048-85BDC9FD1C3A}</a:tableStyleId>
              </a:tblPr>
              <a:tblGrid>
                <a:gridCol w="2632348">
                  <a:extLst>
                    <a:ext uri="{9D8B030D-6E8A-4147-A177-3AD203B41FA5}">
                      <a16:colId xmlns:a16="http://schemas.microsoft.com/office/drawing/2014/main" val="518136703"/>
                    </a:ext>
                  </a:extLst>
                </a:gridCol>
                <a:gridCol w="4826553">
                  <a:extLst>
                    <a:ext uri="{9D8B030D-6E8A-4147-A177-3AD203B41FA5}">
                      <a16:colId xmlns:a16="http://schemas.microsoft.com/office/drawing/2014/main" val="2594667370"/>
                    </a:ext>
                  </a:extLst>
                </a:gridCol>
                <a:gridCol w="2632348">
                  <a:extLst>
                    <a:ext uri="{9D8B030D-6E8A-4147-A177-3AD203B41FA5}">
                      <a16:colId xmlns:a16="http://schemas.microsoft.com/office/drawing/2014/main" val="1935448480"/>
                    </a:ext>
                  </a:extLst>
                </a:gridCol>
                <a:gridCol w="1145914">
                  <a:extLst>
                    <a:ext uri="{9D8B030D-6E8A-4147-A177-3AD203B41FA5}">
                      <a16:colId xmlns:a16="http://schemas.microsoft.com/office/drawing/2014/main" val="2668121466"/>
                    </a:ext>
                  </a:extLst>
                </a:gridCol>
              </a:tblGrid>
              <a:tr h="305609">
                <a:tc gridSpan="4">
                  <a:txBody>
                    <a:bodyPr/>
                    <a:lstStyle/>
                    <a:p>
                      <a:pPr algn="ctr">
                        <a:lnSpc>
                          <a:spcPct val="107000"/>
                        </a:lnSpc>
                        <a:spcAft>
                          <a:spcPts val="0"/>
                        </a:spcAft>
                      </a:pPr>
                      <a:r>
                        <a:rPr lang="pt-BR" sz="2000" dirty="0">
                          <a:effectLst/>
                        </a:rPr>
                        <a:t>SUPORTE DE SERVIÇOS</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3375262311"/>
                  </a:ext>
                </a:extLst>
              </a:tr>
              <a:tr h="305609">
                <a:tc>
                  <a:txBody>
                    <a:bodyPr/>
                    <a:lstStyle/>
                    <a:p>
                      <a:pPr algn="ctr">
                        <a:lnSpc>
                          <a:spcPct val="107000"/>
                        </a:lnSpc>
                        <a:spcAft>
                          <a:spcPts val="0"/>
                        </a:spcAft>
                      </a:pPr>
                      <a:r>
                        <a:rPr lang="pt-BR" sz="1100">
                          <a:effectLst/>
                        </a:rPr>
                        <a:t>ITEM</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2000" dirty="0">
                          <a:effectLst/>
                        </a:rPr>
                        <a:t>DESCRIÇÃO</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2000">
                          <a:effectLst/>
                        </a:rPr>
                        <a:t>OBSERVAÇÃO</a:t>
                      </a:r>
                      <a:endParaRPr lang="pt-B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2000">
                          <a:effectLst/>
                        </a:rPr>
                        <a:t>PONTOS</a:t>
                      </a:r>
                      <a:endParaRPr lang="pt-B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62429273"/>
                  </a:ext>
                </a:extLst>
              </a:tr>
              <a:tr h="305609">
                <a:tc rowSpan="3">
                  <a:txBody>
                    <a:bodyPr/>
                    <a:lstStyle/>
                    <a:p>
                      <a:pPr algn="ctr">
                        <a:lnSpc>
                          <a:spcPct val="107000"/>
                        </a:lnSpc>
                        <a:spcAft>
                          <a:spcPts val="0"/>
                        </a:spcAft>
                      </a:pPr>
                      <a:r>
                        <a:rPr lang="pt-BR" sz="1100" dirty="0">
                          <a:effectLst/>
                        </a:rPr>
                        <a:t> </a:t>
                      </a:r>
                    </a:p>
                    <a:p>
                      <a:pPr algn="ctr">
                        <a:lnSpc>
                          <a:spcPct val="107000"/>
                        </a:lnSpc>
                        <a:spcAft>
                          <a:spcPts val="0"/>
                        </a:spcAft>
                      </a:pPr>
                      <a:r>
                        <a:rPr lang="pt-BR" sz="1100" dirty="0">
                          <a:effectLst/>
                        </a:rPr>
                        <a:t>A.1</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3">
                  <a:txBody>
                    <a:bodyPr/>
                    <a:lstStyle/>
                    <a:p>
                      <a:pPr algn="just">
                        <a:lnSpc>
                          <a:spcPct val="107000"/>
                        </a:lnSpc>
                        <a:spcAft>
                          <a:spcPts val="0"/>
                        </a:spcAft>
                      </a:pPr>
                      <a:r>
                        <a:rPr lang="pt-BR" sz="2000" dirty="0">
                          <a:effectLst/>
                        </a:rPr>
                        <a:t>Atestado(s) de capacidade técnica que comprovem tempo de serviço em urgência e emergência.</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t-BR" sz="2000">
                          <a:effectLst/>
                        </a:rPr>
                        <a:t>Até 5 anos</a:t>
                      </a:r>
                      <a:endParaRPr lang="pt-B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2000">
                          <a:effectLst/>
                        </a:rPr>
                        <a:t>30</a:t>
                      </a:r>
                      <a:endParaRPr lang="pt-B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58471747"/>
                  </a:ext>
                </a:extLst>
              </a:tr>
              <a:tr h="305609">
                <a:tc vMerge="1">
                  <a:txBody>
                    <a:bodyPr/>
                    <a:lstStyle/>
                    <a:p>
                      <a:endParaRPr lang="pt-BR"/>
                    </a:p>
                  </a:txBody>
                  <a:tcPr/>
                </a:tc>
                <a:tc vMerge="1">
                  <a:txBody>
                    <a:bodyPr/>
                    <a:lstStyle/>
                    <a:p>
                      <a:endParaRPr lang="pt-BR"/>
                    </a:p>
                  </a:txBody>
                  <a:tcPr/>
                </a:tc>
                <a:tc>
                  <a:txBody>
                    <a:bodyPr/>
                    <a:lstStyle/>
                    <a:p>
                      <a:pPr>
                        <a:lnSpc>
                          <a:spcPct val="107000"/>
                        </a:lnSpc>
                        <a:spcAft>
                          <a:spcPts val="0"/>
                        </a:spcAft>
                      </a:pPr>
                      <a:r>
                        <a:rPr lang="pt-BR" sz="2000">
                          <a:effectLst/>
                        </a:rPr>
                        <a:t>De 5 a 10 anos</a:t>
                      </a:r>
                      <a:endParaRPr lang="pt-B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2000">
                          <a:effectLst/>
                        </a:rPr>
                        <a:t>70</a:t>
                      </a:r>
                      <a:endParaRPr lang="pt-B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97237403"/>
                  </a:ext>
                </a:extLst>
              </a:tr>
              <a:tr h="305609">
                <a:tc vMerge="1">
                  <a:txBody>
                    <a:bodyPr/>
                    <a:lstStyle/>
                    <a:p>
                      <a:endParaRPr lang="pt-BR"/>
                    </a:p>
                  </a:txBody>
                  <a:tcPr/>
                </a:tc>
                <a:tc vMerge="1">
                  <a:txBody>
                    <a:bodyPr/>
                    <a:lstStyle/>
                    <a:p>
                      <a:endParaRPr lang="pt-BR"/>
                    </a:p>
                  </a:txBody>
                  <a:tcPr/>
                </a:tc>
                <a:tc>
                  <a:txBody>
                    <a:bodyPr/>
                    <a:lstStyle/>
                    <a:p>
                      <a:pPr>
                        <a:lnSpc>
                          <a:spcPct val="107000"/>
                        </a:lnSpc>
                        <a:spcAft>
                          <a:spcPts val="0"/>
                        </a:spcAft>
                      </a:pPr>
                      <a:r>
                        <a:rPr lang="pt-BR" sz="2000" dirty="0">
                          <a:effectLst/>
                        </a:rPr>
                        <a:t>Acima de 10 anos</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2000">
                          <a:effectLst/>
                        </a:rPr>
                        <a:t>100</a:t>
                      </a:r>
                      <a:endParaRPr lang="pt-B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12158340"/>
                  </a:ext>
                </a:extLst>
              </a:tr>
              <a:tr h="625366">
                <a:tc rowSpan="3">
                  <a:txBody>
                    <a:bodyPr/>
                    <a:lstStyle/>
                    <a:p>
                      <a:pPr algn="ctr">
                        <a:lnSpc>
                          <a:spcPct val="107000"/>
                        </a:lnSpc>
                        <a:spcAft>
                          <a:spcPts val="0"/>
                        </a:spcAft>
                        <a:tabLst>
                          <a:tab pos="365760" algn="l"/>
                        </a:tabLst>
                      </a:pPr>
                      <a:r>
                        <a:rPr lang="pt-BR" sz="1100">
                          <a:effectLst/>
                        </a:rPr>
                        <a:t> </a:t>
                      </a:r>
                    </a:p>
                    <a:p>
                      <a:pPr algn="ctr">
                        <a:lnSpc>
                          <a:spcPct val="107000"/>
                        </a:lnSpc>
                        <a:spcAft>
                          <a:spcPts val="0"/>
                        </a:spcAft>
                        <a:tabLst>
                          <a:tab pos="365760" algn="l"/>
                        </a:tabLst>
                      </a:pPr>
                      <a:r>
                        <a:rPr lang="pt-BR" sz="1100">
                          <a:effectLst/>
                        </a:rPr>
                        <a:t> </a:t>
                      </a:r>
                    </a:p>
                    <a:p>
                      <a:pPr algn="ctr">
                        <a:lnSpc>
                          <a:spcPct val="107000"/>
                        </a:lnSpc>
                        <a:spcAft>
                          <a:spcPts val="0"/>
                        </a:spcAft>
                        <a:tabLst>
                          <a:tab pos="365760" algn="l"/>
                        </a:tabLst>
                      </a:pPr>
                      <a:r>
                        <a:rPr lang="pt-BR" sz="1100">
                          <a:effectLst/>
                        </a:rPr>
                        <a:t>A.2</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3">
                  <a:txBody>
                    <a:bodyPr/>
                    <a:lstStyle/>
                    <a:p>
                      <a:pPr algn="just">
                        <a:lnSpc>
                          <a:spcPct val="107000"/>
                        </a:lnSpc>
                        <a:spcAft>
                          <a:spcPts val="0"/>
                        </a:spcAft>
                      </a:pPr>
                      <a:r>
                        <a:rPr lang="pt-BR" sz="2000" dirty="0">
                          <a:effectLst/>
                        </a:rPr>
                        <a:t> </a:t>
                      </a:r>
                    </a:p>
                    <a:p>
                      <a:pPr algn="just">
                        <a:lnSpc>
                          <a:spcPct val="107000"/>
                        </a:lnSpc>
                        <a:spcAft>
                          <a:spcPts val="0"/>
                        </a:spcAft>
                      </a:pPr>
                      <a:r>
                        <a:rPr lang="pt-BR" sz="2000" dirty="0">
                          <a:effectLst/>
                        </a:rPr>
                        <a:t>Atestado(s) de capacidade técnica que comprovem quantitativo de </a:t>
                      </a:r>
                      <a:r>
                        <a:rPr lang="pt-BR" sz="2000" u="sng" dirty="0">
                          <a:effectLst/>
                        </a:rPr>
                        <a:t>procedimentos realizados</a:t>
                      </a:r>
                      <a:r>
                        <a:rPr lang="pt-BR" sz="2000" dirty="0">
                          <a:effectLst/>
                        </a:rPr>
                        <a:t> em urgência e emergência no período de 12 meses.</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pt-BR" sz="2000" dirty="0">
                          <a:effectLst/>
                        </a:rPr>
                        <a:t>De 200.000 a 300.000 </a:t>
                      </a:r>
                      <a:r>
                        <a:rPr lang="pt-BR" sz="2000" u="sng" dirty="0">
                          <a:effectLst/>
                        </a:rPr>
                        <a:t>atendimentos</a:t>
                      </a:r>
                      <a:endParaRPr lang="pt-BR" sz="2000" u="sng"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2000" dirty="0">
                          <a:effectLst/>
                        </a:rPr>
                        <a:t>30</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58927546"/>
                  </a:ext>
                </a:extLst>
              </a:tr>
              <a:tr h="625366">
                <a:tc vMerge="1">
                  <a:txBody>
                    <a:bodyPr/>
                    <a:lstStyle/>
                    <a:p>
                      <a:endParaRPr lang="pt-BR"/>
                    </a:p>
                  </a:txBody>
                  <a:tcPr/>
                </a:tc>
                <a:tc vMerge="1">
                  <a:txBody>
                    <a:bodyPr/>
                    <a:lstStyle/>
                    <a:p>
                      <a:endParaRPr lang="pt-BR"/>
                    </a:p>
                  </a:txBody>
                  <a:tcPr/>
                </a:tc>
                <a:tc>
                  <a:txBody>
                    <a:bodyPr/>
                    <a:lstStyle/>
                    <a:p>
                      <a:pPr>
                        <a:lnSpc>
                          <a:spcPct val="107000"/>
                        </a:lnSpc>
                        <a:spcAft>
                          <a:spcPts val="0"/>
                        </a:spcAft>
                      </a:pPr>
                      <a:r>
                        <a:rPr lang="pt-BR" sz="2000" dirty="0">
                          <a:effectLst/>
                        </a:rPr>
                        <a:t>De 301.000 a 400.000 </a:t>
                      </a:r>
                      <a:r>
                        <a:rPr lang="pt-BR" sz="2000" u="sng" dirty="0">
                          <a:effectLst/>
                        </a:rPr>
                        <a:t>atendimentos</a:t>
                      </a:r>
                      <a:endParaRPr lang="pt-BR" sz="2000" u="sng"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2000">
                          <a:effectLst/>
                        </a:rPr>
                        <a:t>70</a:t>
                      </a:r>
                      <a:endParaRPr lang="pt-B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74739664"/>
                  </a:ext>
                </a:extLst>
              </a:tr>
              <a:tr h="625366">
                <a:tc vMerge="1">
                  <a:txBody>
                    <a:bodyPr/>
                    <a:lstStyle/>
                    <a:p>
                      <a:endParaRPr lang="pt-BR"/>
                    </a:p>
                  </a:txBody>
                  <a:tcPr/>
                </a:tc>
                <a:tc vMerge="1">
                  <a:txBody>
                    <a:bodyPr/>
                    <a:lstStyle/>
                    <a:p>
                      <a:endParaRPr lang="pt-BR"/>
                    </a:p>
                  </a:txBody>
                  <a:tcPr/>
                </a:tc>
                <a:tc>
                  <a:txBody>
                    <a:bodyPr/>
                    <a:lstStyle/>
                    <a:p>
                      <a:pPr>
                        <a:lnSpc>
                          <a:spcPct val="107000"/>
                        </a:lnSpc>
                        <a:spcAft>
                          <a:spcPts val="0"/>
                        </a:spcAft>
                      </a:pPr>
                      <a:r>
                        <a:rPr lang="pt-BR" sz="2000" dirty="0">
                          <a:effectLst/>
                        </a:rPr>
                        <a:t>Acima de 401.000 </a:t>
                      </a:r>
                      <a:r>
                        <a:rPr lang="pt-BR" sz="2000" u="sng" dirty="0">
                          <a:effectLst/>
                        </a:rPr>
                        <a:t>atendimentos</a:t>
                      </a:r>
                      <a:endParaRPr lang="pt-BR" sz="2000" u="sng"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t-BR" sz="2000" dirty="0">
                          <a:effectLst/>
                        </a:rPr>
                        <a:t>100</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5839245"/>
                  </a:ext>
                </a:extLst>
              </a:tr>
              <a:tr h="305609">
                <a:tc gridSpan="3">
                  <a:txBody>
                    <a:bodyPr/>
                    <a:lstStyle/>
                    <a:p>
                      <a:pPr algn="ctr">
                        <a:lnSpc>
                          <a:spcPct val="107000"/>
                        </a:lnSpc>
                        <a:spcAft>
                          <a:spcPts val="0"/>
                        </a:spcAft>
                      </a:pPr>
                      <a:r>
                        <a:rPr lang="pt-BR" sz="2000" dirty="0">
                          <a:effectLst/>
                        </a:rPr>
                        <a:t>PONTUAÇÃO MÁXIMA</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pt-BR"/>
                    </a:p>
                  </a:txBody>
                  <a:tcPr/>
                </a:tc>
                <a:tc hMerge="1">
                  <a:txBody>
                    <a:bodyPr/>
                    <a:lstStyle/>
                    <a:p>
                      <a:endParaRPr lang="pt-BR"/>
                    </a:p>
                  </a:txBody>
                  <a:tcPr/>
                </a:tc>
                <a:tc>
                  <a:txBody>
                    <a:bodyPr/>
                    <a:lstStyle/>
                    <a:p>
                      <a:pPr algn="ctr">
                        <a:lnSpc>
                          <a:spcPct val="107000"/>
                        </a:lnSpc>
                        <a:spcAft>
                          <a:spcPts val="0"/>
                        </a:spcAft>
                      </a:pPr>
                      <a:r>
                        <a:rPr lang="pt-BR" sz="2000" dirty="0">
                          <a:effectLst/>
                        </a:rPr>
                        <a:t>200</a:t>
                      </a: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2081715"/>
                  </a:ext>
                </a:extLst>
              </a:tr>
            </a:tbl>
          </a:graphicData>
        </a:graphic>
      </p:graphicFrame>
    </p:spTree>
    <p:extLst>
      <p:ext uri="{BB962C8B-B14F-4D97-AF65-F5344CB8AC3E}">
        <p14:creationId xmlns:p14="http://schemas.microsoft.com/office/powerpoint/2010/main" val="2446032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1" y="1632020"/>
            <a:ext cx="11016111" cy="671851"/>
          </a:xfrm>
          <a:prstGeom prst="rect">
            <a:avLst/>
          </a:prstGeom>
          <a:noFill/>
        </p:spPr>
        <p:txBody>
          <a:bodyPr wrap="square" rtlCol="0">
            <a:spAutoFit/>
          </a:bodyPr>
          <a:lstStyle/>
          <a:p>
            <a:pPr marL="514350" lvl="1" indent="-514350">
              <a:lnSpc>
                <a:spcPct val="150000"/>
              </a:lnSpc>
              <a:buAutoNum type="alphaLcParenR"/>
            </a:pPr>
            <a:r>
              <a:rPr lang="pt-BR" sz="2800" dirty="0"/>
              <a:t>Ausência de estudos prévios e Orçamentos inexistentes/inidôneos</a:t>
            </a:r>
          </a:p>
        </p:txBody>
      </p:sp>
      <p:grpSp>
        <p:nvGrpSpPr>
          <p:cNvPr id="12" name="Agrupar 11">
            <a:extLst>
              <a:ext uri="{FF2B5EF4-FFF2-40B4-BE49-F238E27FC236}">
                <a16:creationId xmlns:a16="http://schemas.microsoft.com/office/drawing/2014/main" id="{DFF9DACF-3F63-42BB-9ECC-47ADA6DB153B}"/>
              </a:ext>
            </a:extLst>
          </p:cNvPr>
          <p:cNvGrpSpPr/>
          <p:nvPr/>
        </p:nvGrpSpPr>
        <p:grpSpPr>
          <a:xfrm>
            <a:off x="909567" y="2481161"/>
            <a:ext cx="3576955" cy="3418205"/>
            <a:chOff x="909567" y="2481161"/>
            <a:chExt cx="3576955" cy="3418205"/>
          </a:xfrm>
        </p:grpSpPr>
        <p:pic>
          <p:nvPicPr>
            <p:cNvPr id="7" name="Imagem 6">
              <a:extLst>
                <a:ext uri="{FF2B5EF4-FFF2-40B4-BE49-F238E27FC236}">
                  <a16:creationId xmlns:a16="http://schemas.microsoft.com/office/drawing/2014/main" id="{95FB72FE-60EB-4929-B085-2FF7A35756A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9567" y="2481161"/>
              <a:ext cx="3576955" cy="3418205"/>
            </a:xfrm>
            <a:prstGeom prst="rect">
              <a:avLst/>
            </a:prstGeom>
            <a:noFill/>
            <a:ln>
              <a:noFill/>
            </a:ln>
          </p:spPr>
        </p:pic>
        <p:sp>
          <p:nvSpPr>
            <p:cNvPr id="8" name="Elipse 7">
              <a:extLst>
                <a:ext uri="{FF2B5EF4-FFF2-40B4-BE49-F238E27FC236}">
                  <a16:creationId xmlns:a16="http://schemas.microsoft.com/office/drawing/2014/main" id="{71F6B03E-C3AF-4216-863B-D7019462D1F3}"/>
                </a:ext>
              </a:extLst>
            </p:cNvPr>
            <p:cNvSpPr/>
            <p:nvPr/>
          </p:nvSpPr>
          <p:spPr>
            <a:xfrm>
              <a:off x="2655822" y="4190263"/>
              <a:ext cx="572135" cy="612140"/>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grpSp>
      <p:grpSp>
        <p:nvGrpSpPr>
          <p:cNvPr id="11" name="Agrupar 10">
            <a:extLst>
              <a:ext uri="{FF2B5EF4-FFF2-40B4-BE49-F238E27FC236}">
                <a16:creationId xmlns:a16="http://schemas.microsoft.com/office/drawing/2014/main" id="{D37F2C3C-C185-48CA-B687-4A9A02A7E0DF}"/>
              </a:ext>
            </a:extLst>
          </p:cNvPr>
          <p:cNvGrpSpPr/>
          <p:nvPr/>
        </p:nvGrpSpPr>
        <p:grpSpPr>
          <a:xfrm>
            <a:off x="5577416" y="2433631"/>
            <a:ext cx="5169605" cy="2958847"/>
            <a:chOff x="5577416" y="2433631"/>
            <a:chExt cx="5169605" cy="2958847"/>
          </a:xfrm>
        </p:grpSpPr>
        <p:pic>
          <p:nvPicPr>
            <p:cNvPr id="9" name="Imagem 8">
              <a:extLst>
                <a:ext uri="{FF2B5EF4-FFF2-40B4-BE49-F238E27FC236}">
                  <a16:creationId xmlns:a16="http://schemas.microsoft.com/office/drawing/2014/main" id="{0759ADAD-0373-4364-98E5-522C404F781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77416" y="2433631"/>
              <a:ext cx="5169605" cy="2958847"/>
            </a:xfrm>
            <a:prstGeom prst="rect">
              <a:avLst/>
            </a:prstGeom>
            <a:noFill/>
            <a:ln>
              <a:noFill/>
            </a:ln>
          </p:spPr>
        </p:pic>
        <p:sp>
          <p:nvSpPr>
            <p:cNvPr id="10" name="Elipse 9">
              <a:extLst>
                <a:ext uri="{FF2B5EF4-FFF2-40B4-BE49-F238E27FC236}">
                  <a16:creationId xmlns:a16="http://schemas.microsoft.com/office/drawing/2014/main" id="{2613F5F2-F21F-41F7-BFA0-652009D5FF68}"/>
                </a:ext>
              </a:extLst>
            </p:cNvPr>
            <p:cNvSpPr/>
            <p:nvPr/>
          </p:nvSpPr>
          <p:spPr>
            <a:xfrm>
              <a:off x="7766757" y="3088498"/>
              <a:ext cx="2167466" cy="693280"/>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grpSp>
    </p:spTree>
    <p:extLst>
      <p:ext uri="{BB962C8B-B14F-4D97-AF65-F5344CB8AC3E}">
        <p14:creationId xmlns:p14="http://schemas.microsoft.com/office/powerpoint/2010/main" val="19435612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84222" y="878571"/>
            <a:ext cx="10816935" cy="849141"/>
          </a:xfrm>
          <a:prstGeom prst="rect">
            <a:avLst/>
          </a:prstGeom>
        </p:spPr>
        <p:txBody>
          <a:bodyP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1200" b="1" dirty="0">
                <a:latin typeface="+mn-lt"/>
              </a:rPr>
              <a:t>GESTÃO DAS UNIDADES DE SAÚDE POR MEIO DE PARCERIAS COM O TERCEIRO SETOR (PUBLICIZAÇÃO)</a:t>
            </a:r>
          </a:p>
          <a:p>
            <a:pPr algn="ctr"/>
            <a:endParaRPr lang="pt-BR" sz="11200" dirty="0">
              <a:latin typeface="+mn-lt"/>
            </a:endParaRPr>
          </a:p>
          <a:p>
            <a:pPr algn="just"/>
            <a:endParaRPr lang="pt-BR" sz="8000" dirty="0">
              <a:latin typeface="Arial Rounded MT Bold" panose="020F0704030504030204" pitchFamily="34" charset="0"/>
            </a:endParaRPr>
          </a:p>
          <a:p>
            <a:pPr algn="just"/>
            <a:endParaRPr lang="pt-BR" sz="8000" dirty="0">
              <a:latin typeface="Arial Rounded MT Bold" panose="020F0704030504030204" pitchFamily="34" charset="0"/>
            </a:endParaRPr>
          </a:p>
          <a:p>
            <a:pPr algn="just"/>
            <a:endParaRPr lang="pt-BR" sz="8000" dirty="0">
              <a:latin typeface="Arial Rounded MT Bold" panose="020F0704030504030204" pitchFamily="34" charset="0"/>
            </a:endParaRPr>
          </a:p>
          <a:p>
            <a:pPr algn="just"/>
            <a:endParaRPr lang="pt-BR" sz="8000" dirty="0">
              <a:latin typeface="Arial Rounded MT Bold" panose="020F0704030504030204" pitchFamily="34" charset="0"/>
            </a:endParaRPr>
          </a:p>
          <a:p>
            <a:pPr algn="just"/>
            <a:r>
              <a:rPr lang="pt-BR" sz="8000" dirty="0">
                <a:latin typeface="Arial Rounded MT Bold" panose="020F0704030504030204" pitchFamily="34" charset="0"/>
              </a:rPr>
              <a:t>     </a:t>
            </a:r>
          </a:p>
          <a:p>
            <a:pPr algn="ctr"/>
            <a:endParaRPr lang="pt-BR" sz="8000" dirty="0">
              <a:latin typeface="Arial Rounded MT Bold" panose="020F0704030504030204" pitchFamily="34" charset="0"/>
            </a:endParaRPr>
          </a:p>
          <a:p>
            <a:pPr algn="ctr"/>
            <a:endParaRPr lang="pt-BR" sz="8000" dirty="0">
              <a:latin typeface="Arial Rounded MT Bold" panose="020F0704030504030204" pitchFamily="34" charset="0"/>
            </a:endParaRPr>
          </a:p>
          <a:p>
            <a:pPr algn="ctr"/>
            <a:endParaRPr lang="pt-BR" sz="4800" dirty="0">
              <a:latin typeface="+mn-lt"/>
            </a:endParaRPr>
          </a:p>
          <a:p>
            <a:endParaRPr lang="pt-BR" sz="4800" dirty="0">
              <a:latin typeface="+mn-lt"/>
            </a:endParaRPr>
          </a:p>
          <a:p>
            <a:endParaRPr lang="pt-BR" sz="4800" dirty="0">
              <a:latin typeface="+mn-lt"/>
            </a:endParaRPr>
          </a:p>
          <a:p>
            <a:endParaRPr lang="pt-BR" sz="4800" dirty="0">
              <a:latin typeface="+mn-lt"/>
            </a:endParaRPr>
          </a:p>
        </p:txBody>
      </p:sp>
      <p:sp>
        <p:nvSpPr>
          <p:cNvPr id="2" name="Retângulo 1"/>
          <p:cNvSpPr/>
          <p:nvPr/>
        </p:nvSpPr>
        <p:spPr>
          <a:xfrm>
            <a:off x="963454" y="1627635"/>
            <a:ext cx="10237703" cy="4093428"/>
          </a:xfrm>
          <a:prstGeom prst="rect">
            <a:avLst/>
          </a:prstGeom>
        </p:spPr>
        <p:txBody>
          <a:bodyPr wrap="square">
            <a:spAutoFit/>
          </a:bodyPr>
          <a:lstStyle/>
          <a:p>
            <a:pPr marL="457200" indent="-457200">
              <a:lnSpc>
                <a:spcPct val="150000"/>
              </a:lnSpc>
              <a:buAutoNum type="alphaLcParenR" startAt="2"/>
            </a:pPr>
            <a:r>
              <a:rPr lang="pt-BR" sz="2400" b="1" dirty="0"/>
              <a:t>Irregularidades na execução dos contratos.</a:t>
            </a:r>
          </a:p>
          <a:p>
            <a:pPr algn="just"/>
            <a:r>
              <a:rPr lang="pt-BR" sz="2400" b="1" dirty="0"/>
              <a:t>	b.1) Superfaturamento por meio de majoração de encargos/tributos 	não incidentes sobre a remuneração (CLT).</a:t>
            </a:r>
          </a:p>
          <a:p>
            <a:pPr algn="just"/>
            <a:endParaRPr lang="pt-BR" sz="2400" b="1" dirty="0"/>
          </a:p>
          <a:p>
            <a:pPr algn="just"/>
            <a:endParaRPr lang="pt-BR" sz="2400" b="1" dirty="0"/>
          </a:p>
          <a:p>
            <a:endParaRPr lang="pt-BR" sz="2400" b="1" dirty="0"/>
          </a:p>
          <a:p>
            <a:endParaRPr lang="pt-BR" sz="2400" b="1" dirty="0"/>
          </a:p>
          <a:p>
            <a:endParaRPr lang="pt-BR" sz="2000" b="1" dirty="0"/>
          </a:p>
          <a:p>
            <a:endParaRPr lang="pt-BR" sz="2000" b="1" dirty="0"/>
          </a:p>
          <a:p>
            <a:endParaRPr lang="pt-BR" sz="2000" b="1" dirty="0"/>
          </a:p>
          <a:p>
            <a:r>
              <a:rPr lang="pt-BR" sz="2000" b="1" dirty="0"/>
              <a:t>	</a:t>
            </a:r>
          </a:p>
        </p:txBody>
      </p:sp>
      <p:graphicFrame>
        <p:nvGraphicFramePr>
          <p:cNvPr id="3" name="Tabela 2"/>
          <p:cNvGraphicFramePr>
            <a:graphicFrameLocks noGrp="1"/>
          </p:cNvGraphicFramePr>
          <p:nvPr>
            <p:extLst/>
          </p:nvPr>
        </p:nvGraphicFramePr>
        <p:xfrm>
          <a:off x="1307805" y="3253217"/>
          <a:ext cx="9371899" cy="3222011"/>
        </p:xfrm>
        <a:graphic>
          <a:graphicData uri="http://schemas.openxmlformats.org/drawingml/2006/table">
            <a:tbl>
              <a:tblPr firstRow="1" firstCol="1" bandRow="1">
                <a:tableStyleId>{5C22544A-7EE6-4342-B048-85BDC9FD1C3A}</a:tableStyleId>
              </a:tblPr>
              <a:tblGrid>
                <a:gridCol w="5180295">
                  <a:extLst>
                    <a:ext uri="{9D8B030D-6E8A-4147-A177-3AD203B41FA5}">
                      <a16:colId xmlns:a16="http://schemas.microsoft.com/office/drawing/2014/main" val="2550819317"/>
                    </a:ext>
                  </a:extLst>
                </a:gridCol>
                <a:gridCol w="2056258">
                  <a:extLst>
                    <a:ext uri="{9D8B030D-6E8A-4147-A177-3AD203B41FA5}">
                      <a16:colId xmlns:a16="http://schemas.microsoft.com/office/drawing/2014/main" val="1405058825"/>
                    </a:ext>
                  </a:extLst>
                </a:gridCol>
                <a:gridCol w="2135346">
                  <a:extLst>
                    <a:ext uri="{9D8B030D-6E8A-4147-A177-3AD203B41FA5}">
                      <a16:colId xmlns:a16="http://schemas.microsoft.com/office/drawing/2014/main" val="869001463"/>
                    </a:ext>
                  </a:extLst>
                </a:gridCol>
              </a:tblGrid>
              <a:tr h="791210">
                <a:tc>
                  <a:txBody>
                    <a:bodyPr/>
                    <a:lstStyle/>
                    <a:p>
                      <a:pPr algn="ctr">
                        <a:lnSpc>
                          <a:spcPct val="107000"/>
                        </a:lnSpc>
                        <a:spcAft>
                          <a:spcPts val="800"/>
                        </a:spcAft>
                      </a:pPr>
                      <a:r>
                        <a:rPr lang="pt-BR" sz="2000" dirty="0">
                          <a:effectLst/>
                          <a:latin typeface="+mn-lt"/>
                        </a:rPr>
                        <a:t>Recursos Humanos</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pt-BR" sz="2000" dirty="0">
                          <a:effectLst/>
                          <a:latin typeface="+mn-lt"/>
                        </a:rPr>
                        <a:t>Percentual</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pt-BR" sz="2000" dirty="0">
                          <a:effectLst/>
                          <a:latin typeface="+mn-lt"/>
                        </a:rPr>
                        <a:t>Valor (R$)</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690394155"/>
                  </a:ext>
                </a:extLst>
              </a:tr>
              <a:tr h="606425">
                <a:tc gridSpan="2">
                  <a:txBody>
                    <a:bodyPr/>
                    <a:lstStyle/>
                    <a:p>
                      <a:pPr>
                        <a:lnSpc>
                          <a:spcPct val="107000"/>
                        </a:lnSpc>
                        <a:spcAft>
                          <a:spcPts val="800"/>
                        </a:spcAft>
                      </a:pPr>
                      <a:r>
                        <a:rPr lang="pt-BR" sz="2000" dirty="0">
                          <a:effectLst/>
                          <a:latin typeface="+mn-lt"/>
                        </a:rPr>
                        <a:t>Remuneração</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tc hMerge="1">
                  <a:txBody>
                    <a:bodyPr/>
                    <a:lstStyle/>
                    <a:p>
                      <a:pPr>
                        <a:lnSpc>
                          <a:spcPct val="107000"/>
                        </a:lnSpc>
                        <a:spcAft>
                          <a:spcPts val="800"/>
                        </a:spcAft>
                      </a:pP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gn="r">
                        <a:lnSpc>
                          <a:spcPct val="107000"/>
                        </a:lnSpc>
                        <a:spcAft>
                          <a:spcPts val="800"/>
                        </a:spcAft>
                      </a:pPr>
                      <a:r>
                        <a:rPr lang="pt-BR" sz="2000" dirty="0">
                          <a:effectLst/>
                          <a:latin typeface="+mn-lt"/>
                        </a:rPr>
                        <a:t>1.629.782,80</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65352875"/>
                  </a:ext>
                </a:extLst>
              </a:tr>
              <a:tr h="606425">
                <a:tc>
                  <a:txBody>
                    <a:bodyPr/>
                    <a:lstStyle/>
                    <a:p>
                      <a:pPr>
                        <a:lnSpc>
                          <a:spcPct val="107000"/>
                        </a:lnSpc>
                        <a:spcAft>
                          <a:spcPts val="800"/>
                        </a:spcAft>
                      </a:pPr>
                      <a:r>
                        <a:rPr lang="pt-BR" sz="2000" dirty="0">
                          <a:effectLst/>
                          <a:latin typeface="+mn-lt"/>
                        </a:rPr>
                        <a:t>Encargos sociais e trabalhistas faturado</a:t>
                      </a:r>
                      <a:endParaRPr lang="pt-BR" sz="20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pt-BR" sz="2000" dirty="0">
                          <a:effectLst/>
                          <a:latin typeface="+mn-lt"/>
                        </a:rPr>
                        <a:t>70%</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gn="r">
                        <a:lnSpc>
                          <a:spcPct val="107000"/>
                        </a:lnSpc>
                        <a:spcAft>
                          <a:spcPts val="800"/>
                        </a:spcAft>
                      </a:pPr>
                      <a:r>
                        <a:rPr lang="pt-BR" sz="2000" dirty="0">
                          <a:effectLst/>
                          <a:latin typeface="+mn-lt"/>
                        </a:rPr>
                        <a:t>1.140.847,96</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42035327"/>
                  </a:ext>
                </a:extLst>
              </a:tr>
              <a:tr h="606425">
                <a:tc>
                  <a:txBody>
                    <a:bodyPr/>
                    <a:lstStyle/>
                    <a:p>
                      <a:pPr>
                        <a:lnSpc>
                          <a:spcPct val="107000"/>
                        </a:lnSpc>
                        <a:spcAft>
                          <a:spcPts val="800"/>
                        </a:spcAft>
                      </a:pPr>
                      <a:r>
                        <a:rPr lang="pt-BR" sz="2000" dirty="0">
                          <a:effectLst/>
                          <a:latin typeface="+mn-lt"/>
                        </a:rPr>
                        <a:t>Encargos sociais considerado devidos</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pt-BR" sz="2000" dirty="0">
                          <a:effectLst/>
                          <a:latin typeface="+mn-lt"/>
                        </a:rPr>
                        <a:t>38%</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gn="r">
                        <a:lnSpc>
                          <a:spcPct val="107000"/>
                        </a:lnSpc>
                        <a:spcAft>
                          <a:spcPts val="800"/>
                        </a:spcAft>
                      </a:pPr>
                      <a:r>
                        <a:rPr lang="pt-BR" sz="2000" dirty="0">
                          <a:effectLst/>
                          <a:latin typeface="+mn-lt"/>
                        </a:rPr>
                        <a:t>619.317,46</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549457595"/>
                  </a:ext>
                </a:extLst>
              </a:tr>
              <a:tr h="611526">
                <a:tc>
                  <a:txBody>
                    <a:bodyPr/>
                    <a:lstStyle/>
                    <a:p>
                      <a:pPr>
                        <a:lnSpc>
                          <a:spcPct val="107000"/>
                        </a:lnSpc>
                        <a:spcAft>
                          <a:spcPts val="800"/>
                        </a:spcAft>
                      </a:pPr>
                      <a:r>
                        <a:rPr lang="pt-BR" sz="2000" dirty="0">
                          <a:effectLst/>
                          <a:latin typeface="+mn-lt"/>
                        </a:rPr>
                        <a:t>Diferença – Valor superfaturado</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pt-BR" sz="2000" dirty="0">
                          <a:effectLst/>
                          <a:latin typeface="+mn-lt"/>
                        </a:rPr>
                        <a:t>32%</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gn="r">
                        <a:lnSpc>
                          <a:spcPct val="107000"/>
                        </a:lnSpc>
                        <a:spcAft>
                          <a:spcPts val="800"/>
                        </a:spcAft>
                      </a:pPr>
                      <a:r>
                        <a:rPr lang="pt-BR" sz="2000" dirty="0">
                          <a:effectLst/>
                          <a:latin typeface="+mn-lt"/>
                        </a:rPr>
                        <a:t>521.530,49</a:t>
                      </a:r>
                      <a:endParaRPr lang="pt-BR" sz="2000" dirty="0">
                        <a:effectLst/>
                        <a:latin typeface="+mn-lt"/>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000928624"/>
                  </a:ext>
                </a:extLst>
              </a:tr>
            </a:tbl>
          </a:graphicData>
        </a:graphic>
      </p:graphicFrame>
    </p:spTree>
    <p:extLst>
      <p:ext uri="{BB962C8B-B14F-4D97-AF65-F5344CB8AC3E}">
        <p14:creationId xmlns:p14="http://schemas.microsoft.com/office/powerpoint/2010/main" val="31789697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131450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a:p>
            <a:endParaRPr lang="pt-BR" sz="4800" dirty="0">
              <a:latin typeface="+mn-lt"/>
            </a:endParaRPr>
          </a:p>
          <a:p>
            <a:endParaRPr lang="pt-BR" sz="4800" dirty="0">
              <a:latin typeface="+mn-lt"/>
            </a:endParaRPr>
          </a:p>
        </p:txBody>
      </p:sp>
      <p:sp>
        <p:nvSpPr>
          <p:cNvPr id="5" name="CaixaDeTexto 4"/>
          <p:cNvSpPr txBox="1"/>
          <p:nvPr/>
        </p:nvSpPr>
        <p:spPr>
          <a:xfrm>
            <a:off x="394855" y="828743"/>
            <a:ext cx="10471618" cy="4154984"/>
          </a:xfrm>
          <a:prstGeom prst="rect">
            <a:avLst/>
          </a:prstGeom>
          <a:noFill/>
        </p:spPr>
        <p:txBody>
          <a:bodyPr wrap="square" rtlCol="0">
            <a:spAutoFit/>
          </a:bodyPr>
          <a:lstStyle/>
          <a:p>
            <a:endParaRPr lang="pt-BR" sz="2000" b="1" dirty="0"/>
          </a:p>
          <a:p>
            <a:r>
              <a:rPr lang="pt-BR" sz="2000" b="1" dirty="0"/>
              <a:t>	b.1) Superfaturamento por meio de majoração de encargos/tributos 	não incidentes 	sobre a remuneração (CLT).</a:t>
            </a:r>
          </a:p>
          <a:p>
            <a:endParaRPr lang="pt-BR" sz="2000" dirty="0">
              <a:latin typeface="Arial Rounded MT Bold" panose="020F0704030504030204" pitchFamily="34" charset="0"/>
            </a:endParaRPr>
          </a:p>
          <a:p>
            <a:pPr algn="just"/>
            <a:endParaRPr lang="pt-BR" sz="2000" dirty="0">
              <a:latin typeface="Arial Rounded MT Bold" panose="020F0704030504030204" pitchFamily="34" charset="0"/>
            </a:endParaRPr>
          </a:p>
          <a:p>
            <a:pPr algn="just"/>
            <a:endParaRPr lang="pt-BR" sz="2000" dirty="0">
              <a:latin typeface="Arial Rounded MT Bold" panose="020F0704030504030204" pitchFamily="34" charset="0"/>
            </a:endParaRPr>
          </a:p>
          <a:p>
            <a:endParaRPr lang="pt-BR" sz="2000" dirty="0">
              <a:latin typeface="Arial Rounded MT Bold" panose="020F0704030504030204" pitchFamily="34" charset="0"/>
            </a:endParaRPr>
          </a:p>
          <a:p>
            <a:pPr algn="just"/>
            <a:endParaRPr lang="pt-BR" sz="2000" dirty="0">
              <a:latin typeface="Arial Rounded MT Bold" panose="020F0704030504030204" pitchFamily="34" charset="0"/>
            </a:endParaRPr>
          </a:p>
          <a:p>
            <a:pPr algn="just"/>
            <a:endParaRPr lang="pt-BR" sz="2000" dirty="0">
              <a:latin typeface="Arial Rounded MT Bold" panose="020F0704030504030204" pitchFamily="34" charset="0"/>
            </a:endParaRPr>
          </a:p>
          <a:p>
            <a:endParaRPr lang="pt-BR" sz="2800" dirty="0"/>
          </a:p>
          <a:p>
            <a:endParaRPr lang="pt-BR" sz="2800" dirty="0"/>
          </a:p>
          <a:p>
            <a:endParaRPr lang="pt-BR" sz="2800" dirty="0"/>
          </a:p>
        </p:txBody>
      </p:sp>
      <p:graphicFrame>
        <p:nvGraphicFramePr>
          <p:cNvPr id="6" name="Tabela 5"/>
          <p:cNvGraphicFramePr>
            <a:graphicFrameLocks noGrp="1"/>
          </p:cNvGraphicFramePr>
          <p:nvPr>
            <p:extLst/>
          </p:nvPr>
        </p:nvGraphicFramePr>
        <p:xfrm>
          <a:off x="1121977" y="2163648"/>
          <a:ext cx="7330908" cy="4076700"/>
        </p:xfrm>
        <a:graphic>
          <a:graphicData uri="http://schemas.openxmlformats.org/drawingml/2006/table">
            <a:tbl>
              <a:tblPr>
                <a:tableStyleId>{5C22544A-7EE6-4342-B048-85BDC9FD1C3A}</a:tableStyleId>
              </a:tblPr>
              <a:tblGrid>
                <a:gridCol w="3288632">
                  <a:extLst>
                    <a:ext uri="{9D8B030D-6E8A-4147-A177-3AD203B41FA5}">
                      <a16:colId xmlns:a16="http://schemas.microsoft.com/office/drawing/2014/main" val="3126386519"/>
                    </a:ext>
                  </a:extLst>
                </a:gridCol>
                <a:gridCol w="2041692">
                  <a:extLst>
                    <a:ext uri="{9D8B030D-6E8A-4147-A177-3AD203B41FA5}">
                      <a16:colId xmlns:a16="http://schemas.microsoft.com/office/drawing/2014/main" val="4211375807"/>
                    </a:ext>
                  </a:extLst>
                </a:gridCol>
                <a:gridCol w="2000584">
                  <a:extLst>
                    <a:ext uri="{9D8B030D-6E8A-4147-A177-3AD203B41FA5}">
                      <a16:colId xmlns:a16="http://schemas.microsoft.com/office/drawing/2014/main" val="395039027"/>
                    </a:ext>
                  </a:extLst>
                </a:gridCol>
              </a:tblGrid>
              <a:tr h="257013">
                <a:tc>
                  <a:txBody>
                    <a:bodyPr/>
                    <a:lstStyle/>
                    <a:p>
                      <a:pPr algn="l" fontAlgn="b"/>
                      <a:r>
                        <a:rPr lang="pt-BR" sz="2000" u="none" strike="noStrike" dirty="0">
                          <a:effectLst/>
                        </a:rPr>
                        <a:t> ITEM</a:t>
                      </a:r>
                      <a:endParaRPr lang="pt-BR" sz="20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algn="ctr" fontAlgn="b"/>
                      <a:r>
                        <a:rPr lang="pt-BR" sz="2000" u="none" strike="noStrike">
                          <a:effectLst/>
                        </a:rPr>
                        <a:t>ENTIDADES</a:t>
                      </a:r>
                      <a:endParaRPr lang="pt-BR" sz="20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pt-BR"/>
                    </a:p>
                  </a:txBody>
                  <a:tcPr/>
                </a:tc>
                <a:extLst>
                  <a:ext uri="{0D108BD9-81ED-4DB2-BD59-A6C34878D82A}">
                    <a16:rowId xmlns:a16="http://schemas.microsoft.com/office/drawing/2014/main" val="2781632090"/>
                  </a:ext>
                </a:extLst>
              </a:tr>
              <a:tr h="257013">
                <a:tc>
                  <a:txBody>
                    <a:bodyPr/>
                    <a:lstStyle/>
                    <a:p>
                      <a:pPr algn="l" fontAlgn="b"/>
                      <a:r>
                        <a:rPr lang="pt-BR" sz="2000" u="none" strike="noStrike" dirty="0">
                          <a:effectLst/>
                        </a:rPr>
                        <a:t> </a:t>
                      </a:r>
                      <a:endParaRPr lang="pt-B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pt-BR" sz="2000" u="none" strike="noStrike" dirty="0">
                          <a:effectLst/>
                        </a:rPr>
                        <a:t>SEM CEBAS</a:t>
                      </a:r>
                      <a:endParaRPr lang="pt-B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pt-BR" sz="2000" u="none" strike="noStrike">
                          <a:effectLst/>
                        </a:rPr>
                        <a:t>COM CEBAS</a:t>
                      </a:r>
                      <a:endParaRPr lang="pt-B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55489077"/>
                  </a:ext>
                </a:extLst>
              </a:tr>
              <a:tr h="257013">
                <a:tc gridSpan="3">
                  <a:txBody>
                    <a:bodyPr/>
                    <a:lstStyle/>
                    <a:p>
                      <a:pPr algn="just" fontAlgn="ctr"/>
                      <a:r>
                        <a:rPr lang="pt-BR" sz="2000" u="none" strike="noStrike" dirty="0">
                          <a:effectLst/>
                        </a:rPr>
                        <a:t>GRUPO A</a:t>
                      </a:r>
                      <a:endParaRPr lang="pt-BR" sz="2000" b="1" i="0" u="none" strike="noStrike" dirty="0">
                        <a:solidFill>
                          <a:srgbClr val="000000"/>
                        </a:solidFill>
                        <a:effectLst/>
                        <a:latin typeface="Times New Roman" panose="02020603050405020304" pitchFamily="18" charset="0"/>
                      </a:endParaRPr>
                    </a:p>
                  </a:txBody>
                  <a:tcPr marL="9525" marR="9525" marT="9525" marB="0" anchor="ct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612735725"/>
                  </a:ext>
                </a:extLst>
              </a:tr>
              <a:tr h="257013">
                <a:tc>
                  <a:txBody>
                    <a:bodyPr/>
                    <a:lstStyle/>
                    <a:p>
                      <a:pPr algn="just" fontAlgn="ctr"/>
                      <a:r>
                        <a:rPr lang="pt-BR" sz="2000" u="none" strike="noStrike" dirty="0">
                          <a:effectLst/>
                        </a:rPr>
                        <a:t>A.01 INSS</a:t>
                      </a:r>
                      <a:endParaRPr lang="pt-BR" sz="20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dirty="0">
                          <a:effectLst/>
                        </a:rPr>
                        <a:t>20,00%</a:t>
                      </a:r>
                      <a:endParaRPr lang="pt-BR" sz="20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a:effectLst/>
                        </a:rPr>
                        <a:t>0,00%</a:t>
                      </a:r>
                      <a:endParaRPr lang="pt-BR" sz="20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781762369"/>
                  </a:ext>
                </a:extLst>
              </a:tr>
              <a:tr h="257013">
                <a:tc>
                  <a:txBody>
                    <a:bodyPr/>
                    <a:lstStyle/>
                    <a:p>
                      <a:pPr algn="just" fontAlgn="ctr"/>
                      <a:r>
                        <a:rPr lang="pt-BR" sz="2000" u="none" strike="noStrike" dirty="0">
                          <a:effectLst/>
                        </a:rPr>
                        <a:t>A.02 FGTS</a:t>
                      </a:r>
                      <a:endParaRPr lang="pt-BR" sz="20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a:effectLst/>
                        </a:rPr>
                        <a:t>8,00%</a:t>
                      </a:r>
                      <a:endParaRPr lang="pt-BR" sz="20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a:effectLst/>
                        </a:rPr>
                        <a:t>8,00%</a:t>
                      </a:r>
                      <a:endParaRPr lang="pt-BR" sz="20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51272496"/>
                  </a:ext>
                </a:extLst>
              </a:tr>
              <a:tr h="257013">
                <a:tc>
                  <a:txBody>
                    <a:bodyPr/>
                    <a:lstStyle/>
                    <a:p>
                      <a:pPr algn="just" fontAlgn="ctr"/>
                      <a:r>
                        <a:rPr lang="pt-BR" sz="2000" u="none" strike="noStrike" dirty="0">
                          <a:effectLst/>
                        </a:rPr>
                        <a:t>A.03 SESI/SESC</a:t>
                      </a:r>
                      <a:endParaRPr lang="pt-BR" sz="20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dirty="0">
                          <a:effectLst/>
                        </a:rPr>
                        <a:t>1,50%</a:t>
                      </a:r>
                      <a:endParaRPr lang="pt-BR" sz="20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a:effectLst/>
                        </a:rPr>
                        <a:t>0,00%</a:t>
                      </a:r>
                      <a:endParaRPr lang="pt-BR" sz="20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968235970"/>
                  </a:ext>
                </a:extLst>
              </a:tr>
              <a:tr h="257013">
                <a:tc>
                  <a:txBody>
                    <a:bodyPr/>
                    <a:lstStyle/>
                    <a:p>
                      <a:pPr algn="just" fontAlgn="ctr"/>
                      <a:r>
                        <a:rPr lang="pt-BR" sz="2000" u="none" strike="noStrike">
                          <a:effectLst/>
                        </a:rPr>
                        <a:t>A.04 SENAI/SENAC</a:t>
                      </a:r>
                      <a:endParaRPr lang="pt-BR" sz="20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dirty="0">
                          <a:effectLst/>
                        </a:rPr>
                        <a:t>1,00%</a:t>
                      </a:r>
                      <a:endParaRPr lang="pt-BR" sz="20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a:effectLst/>
                        </a:rPr>
                        <a:t>0,00%</a:t>
                      </a:r>
                      <a:endParaRPr lang="pt-BR" sz="20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121013447"/>
                  </a:ext>
                </a:extLst>
              </a:tr>
              <a:tr h="257013">
                <a:tc>
                  <a:txBody>
                    <a:bodyPr/>
                    <a:lstStyle/>
                    <a:p>
                      <a:pPr algn="just" fontAlgn="ctr"/>
                      <a:r>
                        <a:rPr lang="pt-BR" sz="2000" u="none" strike="noStrike">
                          <a:effectLst/>
                        </a:rPr>
                        <a:t>A.05 INCRA</a:t>
                      </a:r>
                      <a:endParaRPr lang="pt-BR" sz="20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dirty="0">
                          <a:effectLst/>
                        </a:rPr>
                        <a:t>0,20%</a:t>
                      </a:r>
                      <a:endParaRPr lang="pt-BR" sz="20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dirty="0">
                          <a:effectLst/>
                        </a:rPr>
                        <a:t>0,00%</a:t>
                      </a:r>
                      <a:endParaRPr lang="pt-BR" sz="20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195873852"/>
                  </a:ext>
                </a:extLst>
              </a:tr>
              <a:tr h="257013">
                <a:tc>
                  <a:txBody>
                    <a:bodyPr/>
                    <a:lstStyle/>
                    <a:p>
                      <a:pPr algn="just" fontAlgn="ctr"/>
                      <a:r>
                        <a:rPr lang="pt-BR" sz="2000" u="none" strike="noStrike" dirty="0">
                          <a:effectLst/>
                        </a:rPr>
                        <a:t>A.06 SEBRAE</a:t>
                      </a:r>
                      <a:endParaRPr lang="pt-BR" sz="20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dirty="0">
                          <a:effectLst/>
                        </a:rPr>
                        <a:t>0,60%</a:t>
                      </a:r>
                      <a:endParaRPr lang="pt-BR" sz="20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a:effectLst/>
                        </a:rPr>
                        <a:t>0,00%</a:t>
                      </a:r>
                      <a:endParaRPr lang="pt-BR" sz="20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981551415"/>
                  </a:ext>
                </a:extLst>
              </a:tr>
              <a:tr h="257013">
                <a:tc>
                  <a:txBody>
                    <a:bodyPr/>
                    <a:lstStyle/>
                    <a:p>
                      <a:pPr algn="just" fontAlgn="ctr"/>
                      <a:r>
                        <a:rPr lang="pt-BR" sz="2000" u="none" strike="noStrike">
                          <a:effectLst/>
                        </a:rPr>
                        <a:t>A.07 Salário Educação</a:t>
                      </a:r>
                      <a:endParaRPr lang="pt-BR" sz="20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dirty="0">
                          <a:effectLst/>
                        </a:rPr>
                        <a:t>2,50%</a:t>
                      </a:r>
                      <a:endParaRPr lang="pt-BR" sz="20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a:effectLst/>
                        </a:rPr>
                        <a:t>0,00%</a:t>
                      </a:r>
                      <a:endParaRPr lang="pt-BR" sz="20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3500385211"/>
                  </a:ext>
                </a:extLst>
              </a:tr>
              <a:tr h="506238">
                <a:tc>
                  <a:txBody>
                    <a:bodyPr/>
                    <a:lstStyle/>
                    <a:p>
                      <a:pPr algn="just" fontAlgn="ctr"/>
                      <a:r>
                        <a:rPr lang="pt-BR" sz="2000" u="none" strike="noStrike">
                          <a:effectLst/>
                        </a:rPr>
                        <a:t>A.08 Riscos Ambientais do Trabalho – RAT x FAP</a:t>
                      </a:r>
                      <a:endParaRPr lang="pt-BR" sz="20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dirty="0">
                          <a:effectLst/>
                        </a:rPr>
                        <a:t>3,00%</a:t>
                      </a:r>
                      <a:endParaRPr lang="pt-BR" sz="20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dirty="0">
                          <a:effectLst/>
                        </a:rPr>
                        <a:t>0,00%</a:t>
                      </a:r>
                      <a:endParaRPr lang="pt-BR" sz="20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3648777286"/>
                  </a:ext>
                </a:extLst>
              </a:tr>
              <a:tr h="257013">
                <a:tc>
                  <a:txBody>
                    <a:bodyPr/>
                    <a:lstStyle/>
                    <a:p>
                      <a:pPr algn="just" fontAlgn="ctr"/>
                      <a:r>
                        <a:rPr lang="pt-BR" sz="2000" u="none" strike="noStrike" dirty="0">
                          <a:effectLst/>
                        </a:rPr>
                        <a:t>TOTAL </a:t>
                      </a:r>
                      <a:endParaRPr lang="pt-BR" sz="2000" b="1"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a:effectLst/>
                        </a:rPr>
                        <a:t>36,80%</a:t>
                      </a:r>
                      <a:endParaRPr lang="pt-BR" sz="20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pt-BR" sz="2000" u="none" strike="noStrike" dirty="0">
                          <a:effectLst/>
                        </a:rPr>
                        <a:t>8,00%</a:t>
                      </a:r>
                      <a:endParaRPr lang="pt-BR" sz="2000" b="1"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149235524"/>
                  </a:ext>
                </a:extLst>
              </a:tr>
            </a:tbl>
          </a:graphicData>
        </a:graphic>
      </p:graphicFrame>
      <p:sp>
        <p:nvSpPr>
          <p:cNvPr id="2" name="Retângulo 1"/>
          <p:cNvSpPr/>
          <p:nvPr/>
        </p:nvSpPr>
        <p:spPr>
          <a:xfrm>
            <a:off x="1063740" y="6301837"/>
            <a:ext cx="7107623" cy="787652"/>
          </a:xfrm>
          <a:prstGeom prst="rect">
            <a:avLst/>
          </a:prstGeom>
        </p:spPr>
        <p:txBody>
          <a:bodyPr wrap="square">
            <a:spAutoFit/>
          </a:bodyPr>
          <a:lstStyle/>
          <a:p>
            <a:pPr>
              <a:lnSpc>
                <a:spcPct val="107000"/>
              </a:lnSpc>
              <a:spcAft>
                <a:spcPts val="800"/>
              </a:spcAft>
            </a:pPr>
            <a:r>
              <a:rPr lang="pt-BR" b="1" dirty="0">
                <a:latin typeface="Calibri" panose="020F0502020204030204" pitchFamily="34" charset="0"/>
                <a:ea typeface="Calibri" panose="020F0502020204030204" pitchFamily="34" charset="0"/>
                <a:cs typeface="Times New Roman" panose="02020603050405020304" pitchFamily="18" charset="0"/>
              </a:rPr>
              <a:t>IRPJ = 0%    ISS = 0%     COFINS = 0%     CSLL = 0%    PIS = 0% sobre a Folha.</a:t>
            </a:r>
          </a:p>
          <a:p>
            <a:pPr>
              <a:lnSpc>
                <a:spcPct val="107000"/>
              </a:lnSpc>
              <a:spcAft>
                <a:spcPts val="800"/>
              </a:spcAft>
            </a:pPr>
            <a:r>
              <a:rPr lang="pt-BR" dirty="0">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1000503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131450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a:p>
            <a:endParaRPr lang="pt-BR" sz="4800" dirty="0">
              <a:latin typeface="+mn-lt"/>
            </a:endParaRPr>
          </a:p>
          <a:p>
            <a:endParaRPr lang="pt-BR" sz="4800" dirty="0">
              <a:latin typeface="+mn-lt"/>
            </a:endParaRPr>
          </a:p>
        </p:txBody>
      </p:sp>
      <p:sp>
        <p:nvSpPr>
          <p:cNvPr id="5" name="CaixaDeTexto 4"/>
          <p:cNvSpPr txBox="1"/>
          <p:nvPr/>
        </p:nvSpPr>
        <p:spPr>
          <a:xfrm>
            <a:off x="394855" y="828743"/>
            <a:ext cx="10471618" cy="4770537"/>
          </a:xfrm>
          <a:prstGeom prst="rect">
            <a:avLst/>
          </a:prstGeom>
          <a:noFill/>
        </p:spPr>
        <p:txBody>
          <a:bodyPr wrap="square" rtlCol="0">
            <a:spAutoFit/>
          </a:bodyPr>
          <a:lstStyle/>
          <a:p>
            <a:pPr algn="just"/>
            <a:endParaRPr lang="pt-BR" sz="2000" b="1" dirty="0"/>
          </a:p>
          <a:p>
            <a:pPr algn="just"/>
            <a:r>
              <a:rPr lang="pt-BR" sz="2000" b="1" dirty="0"/>
              <a:t>	b.2) Superfaturamento por meio de majoração de encargos/tributos 	não incidentes 	(“</a:t>
            </a:r>
            <a:r>
              <a:rPr lang="pt-BR" sz="2000" b="1" dirty="0" err="1"/>
              <a:t>Pejotização</a:t>
            </a:r>
            <a:r>
              <a:rPr lang="pt-BR" sz="2000" b="1" dirty="0"/>
              <a:t>”).</a:t>
            </a:r>
          </a:p>
          <a:p>
            <a:pPr algn="just"/>
            <a:endParaRPr lang="pt-BR" sz="2000" b="1" dirty="0"/>
          </a:p>
          <a:p>
            <a:pPr algn="just"/>
            <a:r>
              <a:rPr lang="pt-BR" sz="2000" b="1" dirty="0"/>
              <a:t>	</a:t>
            </a:r>
          </a:p>
          <a:p>
            <a:endParaRPr lang="pt-BR" sz="2000" dirty="0">
              <a:latin typeface="Arial Rounded MT Bold" panose="020F0704030504030204" pitchFamily="34" charset="0"/>
            </a:endParaRPr>
          </a:p>
          <a:p>
            <a:pPr algn="just"/>
            <a:endParaRPr lang="pt-BR" sz="2000" dirty="0">
              <a:latin typeface="Arial Rounded MT Bold" panose="020F0704030504030204" pitchFamily="34" charset="0"/>
            </a:endParaRPr>
          </a:p>
          <a:p>
            <a:pPr algn="just"/>
            <a:endParaRPr lang="pt-BR" sz="2000" dirty="0">
              <a:latin typeface="Arial Rounded MT Bold" panose="020F0704030504030204" pitchFamily="34" charset="0"/>
            </a:endParaRPr>
          </a:p>
          <a:p>
            <a:endParaRPr lang="pt-BR" sz="2000" dirty="0">
              <a:latin typeface="Arial Rounded MT Bold" panose="020F0704030504030204" pitchFamily="34" charset="0"/>
            </a:endParaRPr>
          </a:p>
          <a:p>
            <a:pPr algn="just"/>
            <a:endParaRPr lang="pt-BR" sz="2000" dirty="0">
              <a:latin typeface="Arial Rounded MT Bold" panose="020F0704030504030204" pitchFamily="34" charset="0"/>
            </a:endParaRPr>
          </a:p>
          <a:p>
            <a:pPr algn="just"/>
            <a:endParaRPr lang="pt-BR" sz="2000" dirty="0">
              <a:latin typeface="Arial Rounded MT Bold" panose="020F0704030504030204" pitchFamily="34" charset="0"/>
            </a:endParaRPr>
          </a:p>
          <a:p>
            <a:endParaRPr lang="pt-BR" sz="2800" dirty="0"/>
          </a:p>
          <a:p>
            <a:endParaRPr lang="pt-BR" sz="2800" dirty="0"/>
          </a:p>
          <a:p>
            <a:endParaRPr lang="pt-BR" sz="2800" dirty="0"/>
          </a:p>
        </p:txBody>
      </p:sp>
      <p:sp>
        <p:nvSpPr>
          <p:cNvPr id="2" name="Retângulo 1"/>
          <p:cNvSpPr/>
          <p:nvPr/>
        </p:nvSpPr>
        <p:spPr>
          <a:xfrm>
            <a:off x="1063740" y="6301837"/>
            <a:ext cx="7107623" cy="787652"/>
          </a:xfrm>
          <a:prstGeom prst="rect">
            <a:avLst/>
          </a:prstGeom>
        </p:spPr>
        <p:txBody>
          <a:bodyPr wrap="square">
            <a:spAutoFit/>
          </a:bodyPr>
          <a:lstStyle/>
          <a:p>
            <a:pPr>
              <a:lnSpc>
                <a:spcPct val="107000"/>
              </a:lnSpc>
              <a:spcAft>
                <a:spcPts val="800"/>
              </a:spcAft>
            </a:pPr>
            <a:endParaRPr lang="pt-BR"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BR" dirty="0">
                <a:latin typeface="Calibri" panose="020F0502020204030204" pitchFamily="34" charset="0"/>
                <a:ea typeface="Calibri" panose="020F0502020204030204" pitchFamily="34" charset="0"/>
                <a:cs typeface="Times New Roman" panose="02020603050405020304" pitchFamily="18" charset="0"/>
              </a:rPr>
              <a:t> </a:t>
            </a:r>
          </a:p>
        </p:txBody>
      </p:sp>
      <p:graphicFrame>
        <p:nvGraphicFramePr>
          <p:cNvPr id="7" name="Tabela 6"/>
          <p:cNvGraphicFramePr>
            <a:graphicFrameLocks noGrp="1"/>
          </p:cNvGraphicFramePr>
          <p:nvPr>
            <p:extLst/>
          </p:nvPr>
        </p:nvGraphicFramePr>
        <p:xfrm>
          <a:off x="1399658" y="2242073"/>
          <a:ext cx="8729079" cy="1644553"/>
        </p:xfrm>
        <a:graphic>
          <a:graphicData uri="http://schemas.openxmlformats.org/drawingml/2006/table">
            <a:tbl>
              <a:tblPr firstRow="1" firstCol="1" bandRow="1">
                <a:tableStyleId>{5C22544A-7EE6-4342-B048-85BDC9FD1C3A}</a:tableStyleId>
              </a:tblPr>
              <a:tblGrid>
                <a:gridCol w="5445286">
                  <a:extLst>
                    <a:ext uri="{9D8B030D-6E8A-4147-A177-3AD203B41FA5}">
                      <a16:colId xmlns:a16="http://schemas.microsoft.com/office/drawing/2014/main" val="3344074696"/>
                    </a:ext>
                  </a:extLst>
                </a:gridCol>
                <a:gridCol w="3283793">
                  <a:extLst>
                    <a:ext uri="{9D8B030D-6E8A-4147-A177-3AD203B41FA5}">
                      <a16:colId xmlns:a16="http://schemas.microsoft.com/office/drawing/2014/main" val="1643734765"/>
                    </a:ext>
                  </a:extLst>
                </a:gridCol>
              </a:tblGrid>
              <a:tr h="329321">
                <a:tc>
                  <a:txBody>
                    <a:bodyPr/>
                    <a:lstStyle/>
                    <a:p>
                      <a:pPr algn="ctr">
                        <a:lnSpc>
                          <a:spcPct val="115000"/>
                        </a:lnSpc>
                        <a:spcAft>
                          <a:spcPts val="0"/>
                        </a:spcAft>
                      </a:pPr>
                      <a:r>
                        <a:rPr lang="pt-BR" sz="2000" dirty="0">
                          <a:effectLst/>
                        </a:rPr>
                        <a:t>Discriminação</a:t>
                      </a:r>
                      <a:endParaRPr lang="pt-BR" sz="2000" dirty="0">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lnSpc>
                          <a:spcPct val="115000"/>
                        </a:lnSpc>
                        <a:spcAft>
                          <a:spcPts val="0"/>
                        </a:spcAft>
                      </a:pPr>
                      <a:r>
                        <a:rPr lang="pt-BR" sz="2000">
                          <a:effectLst/>
                        </a:rPr>
                        <a:t>Valores (R$)</a:t>
                      </a:r>
                      <a:endParaRPr lang="pt-BR" sz="200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3815145002"/>
                  </a:ext>
                </a:extLst>
              </a:tr>
              <a:tr h="282338">
                <a:tc>
                  <a:txBody>
                    <a:bodyPr/>
                    <a:lstStyle/>
                    <a:p>
                      <a:pPr algn="just">
                        <a:lnSpc>
                          <a:spcPct val="115000"/>
                        </a:lnSpc>
                        <a:spcAft>
                          <a:spcPts val="0"/>
                        </a:spcAft>
                      </a:pPr>
                      <a:r>
                        <a:rPr lang="pt-BR" sz="2000" dirty="0">
                          <a:effectLst/>
                        </a:rPr>
                        <a:t>Vencimentos dos Profissionais</a:t>
                      </a:r>
                      <a:endParaRPr lang="pt-BR" sz="2000" dirty="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lnSpc>
                          <a:spcPct val="115000"/>
                        </a:lnSpc>
                        <a:spcAft>
                          <a:spcPts val="0"/>
                        </a:spcAft>
                      </a:pPr>
                      <a:r>
                        <a:rPr lang="pt-BR" sz="2000">
                          <a:effectLst/>
                        </a:rPr>
                        <a:t>500.000,00</a:t>
                      </a:r>
                      <a:endParaRPr lang="pt-BR" sz="200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3139813679"/>
                  </a:ext>
                </a:extLst>
              </a:tr>
              <a:tr h="245445">
                <a:tc>
                  <a:txBody>
                    <a:bodyPr/>
                    <a:lstStyle/>
                    <a:p>
                      <a:pPr algn="just">
                        <a:lnSpc>
                          <a:spcPct val="115000"/>
                        </a:lnSpc>
                        <a:spcAft>
                          <a:spcPts val="0"/>
                        </a:spcAft>
                      </a:pPr>
                      <a:r>
                        <a:rPr lang="pt-BR" sz="2000" dirty="0">
                          <a:effectLst/>
                        </a:rPr>
                        <a:t>Encargos Sociais e Trabalhistas/Provisionamento</a:t>
                      </a:r>
                      <a:endParaRPr lang="pt-BR" sz="2000" dirty="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lnSpc>
                          <a:spcPct val="115000"/>
                        </a:lnSpc>
                        <a:spcAft>
                          <a:spcPts val="0"/>
                        </a:spcAft>
                      </a:pPr>
                      <a:r>
                        <a:rPr lang="pt-BR" sz="2000" dirty="0">
                          <a:effectLst/>
                        </a:rPr>
                        <a:t>350.000,00</a:t>
                      </a:r>
                      <a:endParaRPr lang="pt-BR" sz="2000" dirty="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4011532992"/>
                  </a:ext>
                </a:extLst>
              </a:tr>
              <a:tr h="329321">
                <a:tc>
                  <a:txBody>
                    <a:bodyPr/>
                    <a:lstStyle/>
                    <a:p>
                      <a:pPr algn="just">
                        <a:lnSpc>
                          <a:spcPct val="115000"/>
                        </a:lnSpc>
                        <a:spcAft>
                          <a:spcPts val="0"/>
                        </a:spcAft>
                      </a:pPr>
                      <a:r>
                        <a:rPr lang="pt-BR" sz="2000" dirty="0">
                          <a:effectLst/>
                        </a:rPr>
                        <a:t>Taxa de Administração 5%</a:t>
                      </a:r>
                      <a:endParaRPr lang="pt-BR" sz="2000" dirty="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lnSpc>
                          <a:spcPct val="115000"/>
                        </a:lnSpc>
                        <a:spcAft>
                          <a:spcPts val="0"/>
                        </a:spcAft>
                      </a:pPr>
                      <a:r>
                        <a:rPr lang="pt-BR" sz="2000" dirty="0">
                          <a:effectLst/>
                        </a:rPr>
                        <a:t>44.736,84</a:t>
                      </a:r>
                      <a:endParaRPr lang="pt-BR" sz="2000" dirty="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1612334711"/>
                  </a:ext>
                </a:extLst>
              </a:tr>
              <a:tr h="329321">
                <a:tc>
                  <a:txBody>
                    <a:bodyPr/>
                    <a:lstStyle/>
                    <a:p>
                      <a:pPr algn="just">
                        <a:lnSpc>
                          <a:spcPct val="115000"/>
                        </a:lnSpc>
                        <a:spcAft>
                          <a:spcPts val="0"/>
                        </a:spcAft>
                      </a:pPr>
                      <a:r>
                        <a:rPr lang="pt-BR" sz="2000">
                          <a:effectLst/>
                        </a:rPr>
                        <a:t>Total</a:t>
                      </a:r>
                      <a:endParaRPr lang="pt-BR" sz="20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lnSpc>
                          <a:spcPct val="115000"/>
                        </a:lnSpc>
                        <a:spcAft>
                          <a:spcPts val="0"/>
                        </a:spcAft>
                      </a:pPr>
                      <a:r>
                        <a:rPr lang="pt-BR" sz="2000" dirty="0">
                          <a:effectLst/>
                        </a:rPr>
                        <a:t>894.736,80</a:t>
                      </a:r>
                      <a:endParaRPr lang="pt-BR" sz="2000" dirty="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3837668193"/>
                  </a:ext>
                </a:extLst>
              </a:tr>
            </a:tbl>
          </a:graphicData>
        </a:graphic>
      </p:graphicFrame>
      <p:graphicFrame>
        <p:nvGraphicFramePr>
          <p:cNvPr id="8" name="Tabela 7"/>
          <p:cNvGraphicFramePr>
            <a:graphicFrameLocks noGrp="1"/>
          </p:cNvGraphicFramePr>
          <p:nvPr>
            <p:extLst/>
          </p:nvPr>
        </p:nvGraphicFramePr>
        <p:xfrm>
          <a:off x="1399659" y="4186446"/>
          <a:ext cx="8729078" cy="2004266"/>
        </p:xfrm>
        <a:graphic>
          <a:graphicData uri="http://schemas.openxmlformats.org/drawingml/2006/table">
            <a:tbl>
              <a:tblPr firstRow="1" firstCol="1" bandRow="1">
                <a:tableStyleId>{5C22544A-7EE6-4342-B048-85BDC9FD1C3A}</a:tableStyleId>
              </a:tblPr>
              <a:tblGrid>
                <a:gridCol w="5056143">
                  <a:extLst>
                    <a:ext uri="{9D8B030D-6E8A-4147-A177-3AD203B41FA5}">
                      <a16:colId xmlns:a16="http://schemas.microsoft.com/office/drawing/2014/main" val="727433009"/>
                    </a:ext>
                  </a:extLst>
                </a:gridCol>
                <a:gridCol w="3672935">
                  <a:extLst>
                    <a:ext uri="{9D8B030D-6E8A-4147-A177-3AD203B41FA5}">
                      <a16:colId xmlns:a16="http://schemas.microsoft.com/office/drawing/2014/main" val="1548808015"/>
                    </a:ext>
                  </a:extLst>
                </a:gridCol>
              </a:tblGrid>
              <a:tr h="306259">
                <a:tc>
                  <a:txBody>
                    <a:bodyPr/>
                    <a:lstStyle/>
                    <a:p>
                      <a:pPr algn="ctr">
                        <a:lnSpc>
                          <a:spcPct val="115000"/>
                        </a:lnSpc>
                        <a:spcAft>
                          <a:spcPts val="0"/>
                        </a:spcAft>
                      </a:pPr>
                      <a:r>
                        <a:rPr lang="pt-BR" sz="2000" dirty="0">
                          <a:effectLst/>
                        </a:rPr>
                        <a:t>Discriminação</a:t>
                      </a:r>
                      <a:endParaRPr lang="pt-BR" sz="2000" dirty="0">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lnSpc>
                          <a:spcPct val="115000"/>
                        </a:lnSpc>
                        <a:spcAft>
                          <a:spcPts val="0"/>
                        </a:spcAft>
                      </a:pPr>
                      <a:r>
                        <a:rPr lang="pt-BR" sz="2000">
                          <a:effectLst/>
                        </a:rPr>
                        <a:t>Valores (R$)</a:t>
                      </a:r>
                      <a:endParaRPr lang="pt-BR" sz="200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530672120"/>
                  </a:ext>
                </a:extLst>
              </a:tr>
              <a:tr h="306259">
                <a:tc>
                  <a:txBody>
                    <a:bodyPr/>
                    <a:lstStyle/>
                    <a:p>
                      <a:pPr algn="just">
                        <a:lnSpc>
                          <a:spcPct val="115000"/>
                        </a:lnSpc>
                        <a:spcAft>
                          <a:spcPts val="0"/>
                        </a:spcAft>
                      </a:pPr>
                      <a:r>
                        <a:rPr lang="pt-BR" sz="2000" dirty="0">
                          <a:effectLst/>
                        </a:rPr>
                        <a:t>Vencimentos dos Profissionais</a:t>
                      </a:r>
                      <a:endParaRPr lang="pt-BR" sz="2000" dirty="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lnSpc>
                          <a:spcPct val="115000"/>
                        </a:lnSpc>
                        <a:spcAft>
                          <a:spcPts val="0"/>
                        </a:spcAft>
                      </a:pPr>
                      <a:r>
                        <a:rPr lang="pt-BR" sz="2000">
                          <a:effectLst/>
                        </a:rPr>
                        <a:t>500.000,00</a:t>
                      </a:r>
                      <a:endParaRPr lang="pt-BR" sz="200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2430850818"/>
                  </a:ext>
                </a:extLst>
              </a:tr>
              <a:tr h="362791">
                <a:tc>
                  <a:txBody>
                    <a:bodyPr/>
                    <a:lstStyle/>
                    <a:p>
                      <a:pPr algn="just">
                        <a:lnSpc>
                          <a:spcPct val="115000"/>
                        </a:lnSpc>
                        <a:spcAft>
                          <a:spcPts val="0"/>
                        </a:spcAft>
                      </a:pPr>
                      <a:r>
                        <a:rPr lang="pt-BR" sz="2000" dirty="0">
                          <a:effectLst/>
                        </a:rPr>
                        <a:t>Encargos Sociais e Trabalhistas</a:t>
                      </a:r>
                      <a:endParaRPr lang="pt-BR" sz="2000" dirty="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lnSpc>
                          <a:spcPct val="115000"/>
                        </a:lnSpc>
                        <a:spcAft>
                          <a:spcPts val="0"/>
                        </a:spcAft>
                      </a:pPr>
                      <a:r>
                        <a:rPr lang="pt-BR" sz="2000" dirty="0">
                          <a:effectLst/>
                        </a:rPr>
                        <a:t>Inexistente</a:t>
                      </a:r>
                      <a:endParaRPr lang="pt-BR" sz="2000" dirty="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2761975675"/>
                  </a:ext>
                </a:extLst>
              </a:tr>
              <a:tr h="306259">
                <a:tc>
                  <a:txBody>
                    <a:bodyPr/>
                    <a:lstStyle/>
                    <a:p>
                      <a:pPr algn="just">
                        <a:lnSpc>
                          <a:spcPct val="115000"/>
                        </a:lnSpc>
                        <a:spcAft>
                          <a:spcPts val="0"/>
                        </a:spcAft>
                      </a:pPr>
                      <a:r>
                        <a:rPr lang="pt-BR" sz="2000" dirty="0">
                          <a:effectLst/>
                        </a:rPr>
                        <a:t>Provisionamento</a:t>
                      </a:r>
                      <a:endParaRPr lang="pt-BR" sz="2000" dirty="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lnSpc>
                          <a:spcPct val="115000"/>
                        </a:lnSpc>
                        <a:spcAft>
                          <a:spcPts val="0"/>
                        </a:spcAft>
                      </a:pPr>
                      <a:r>
                        <a:rPr lang="pt-BR" sz="2000" dirty="0">
                          <a:effectLst/>
                        </a:rPr>
                        <a:t>Inexistente</a:t>
                      </a:r>
                      <a:endParaRPr lang="pt-BR" sz="2000" dirty="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264964280"/>
                  </a:ext>
                </a:extLst>
              </a:tr>
              <a:tr h="306259">
                <a:tc>
                  <a:txBody>
                    <a:bodyPr/>
                    <a:lstStyle/>
                    <a:p>
                      <a:pPr algn="just">
                        <a:lnSpc>
                          <a:spcPct val="115000"/>
                        </a:lnSpc>
                        <a:spcAft>
                          <a:spcPts val="0"/>
                        </a:spcAft>
                      </a:pPr>
                      <a:r>
                        <a:rPr lang="pt-BR" sz="2000">
                          <a:effectLst/>
                        </a:rPr>
                        <a:t>Taxa de Administração 5%</a:t>
                      </a:r>
                      <a:endParaRPr lang="pt-BR" sz="20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lnSpc>
                          <a:spcPct val="115000"/>
                        </a:lnSpc>
                        <a:spcAft>
                          <a:spcPts val="0"/>
                        </a:spcAft>
                      </a:pPr>
                      <a:r>
                        <a:rPr lang="pt-BR" sz="2000" dirty="0">
                          <a:effectLst/>
                        </a:rPr>
                        <a:t>26.315,79</a:t>
                      </a:r>
                      <a:endParaRPr lang="pt-BR" sz="2000" dirty="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3047539092"/>
                  </a:ext>
                </a:extLst>
              </a:tr>
              <a:tr h="306259">
                <a:tc>
                  <a:txBody>
                    <a:bodyPr/>
                    <a:lstStyle/>
                    <a:p>
                      <a:pPr algn="just">
                        <a:lnSpc>
                          <a:spcPct val="115000"/>
                        </a:lnSpc>
                        <a:spcAft>
                          <a:spcPts val="0"/>
                        </a:spcAft>
                      </a:pPr>
                      <a:r>
                        <a:rPr lang="pt-BR" sz="2000">
                          <a:effectLst/>
                        </a:rPr>
                        <a:t>Total</a:t>
                      </a:r>
                      <a:endParaRPr lang="pt-BR" sz="2000">
                        <a:effectLst/>
                        <a:latin typeface="Times New Roman" panose="02020603050405020304" pitchFamily="18" charset="0"/>
                        <a:ea typeface="Calibri" panose="020F0502020204030204" pitchFamily="34" charset="0"/>
                      </a:endParaRPr>
                    </a:p>
                  </a:txBody>
                  <a:tcPr marL="68580" marR="68580" marT="0" marB="0" anchor="b"/>
                </a:tc>
                <a:tc>
                  <a:txBody>
                    <a:bodyPr/>
                    <a:lstStyle/>
                    <a:p>
                      <a:pPr algn="r">
                        <a:lnSpc>
                          <a:spcPct val="115000"/>
                        </a:lnSpc>
                        <a:spcAft>
                          <a:spcPts val="0"/>
                        </a:spcAft>
                      </a:pPr>
                      <a:r>
                        <a:rPr lang="pt-BR" sz="2000" dirty="0">
                          <a:effectLst/>
                        </a:rPr>
                        <a:t>526.315,80</a:t>
                      </a:r>
                      <a:endParaRPr lang="pt-BR" sz="2000" dirty="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2983134693"/>
                  </a:ext>
                </a:extLst>
              </a:tr>
            </a:tbl>
          </a:graphicData>
        </a:graphic>
      </p:graphicFrame>
      <p:sp>
        <p:nvSpPr>
          <p:cNvPr id="9" name="Retângulo 8"/>
          <p:cNvSpPr/>
          <p:nvPr/>
        </p:nvSpPr>
        <p:spPr>
          <a:xfrm>
            <a:off x="2291023" y="6392820"/>
            <a:ext cx="7526216" cy="410882"/>
          </a:xfrm>
          <a:prstGeom prst="rect">
            <a:avLst/>
          </a:prstGeom>
        </p:spPr>
        <p:txBody>
          <a:bodyPr wrap="square">
            <a:spAutoFit/>
          </a:bodyPr>
          <a:lstStyle/>
          <a:p>
            <a:pPr algn="just">
              <a:lnSpc>
                <a:spcPct val="115000"/>
              </a:lnSpc>
              <a:spcAft>
                <a:spcPts val="1000"/>
              </a:spcAft>
            </a:pPr>
            <a:r>
              <a:rPr lang="pt-BR" dirty="0">
                <a:latin typeface="Times New Roman" panose="02020603050405020304" pitchFamily="18" charset="0"/>
                <a:ea typeface="Calibri" panose="020F0502020204030204" pitchFamily="34" charset="0"/>
              </a:rPr>
              <a:t>SUPERFATURAMENTO:  894.736,80 – 526.315,80 = </a:t>
            </a:r>
            <a:r>
              <a:rPr lang="pt-BR" b="1" dirty="0">
                <a:latin typeface="Times New Roman" panose="02020603050405020304" pitchFamily="18" charset="0"/>
                <a:ea typeface="Calibri" panose="020F0502020204030204" pitchFamily="34" charset="0"/>
              </a:rPr>
              <a:t>368.421,00 (70%)</a:t>
            </a:r>
            <a:endParaRPr lang="pt-BR" dirty="0">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9160354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394855" y="1314507"/>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a:p>
            <a:endParaRPr lang="pt-BR" sz="4800" dirty="0">
              <a:latin typeface="+mn-lt"/>
            </a:endParaRPr>
          </a:p>
          <a:p>
            <a:endParaRPr lang="pt-BR" sz="4800" dirty="0">
              <a:latin typeface="+mn-lt"/>
            </a:endParaRPr>
          </a:p>
        </p:txBody>
      </p:sp>
      <p:sp>
        <p:nvSpPr>
          <p:cNvPr id="5" name="CaixaDeTexto 4"/>
          <p:cNvSpPr txBox="1"/>
          <p:nvPr/>
        </p:nvSpPr>
        <p:spPr>
          <a:xfrm>
            <a:off x="394856" y="935069"/>
            <a:ext cx="10950084" cy="6124754"/>
          </a:xfrm>
          <a:prstGeom prst="rect">
            <a:avLst/>
          </a:prstGeom>
          <a:noFill/>
        </p:spPr>
        <p:txBody>
          <a:bodyPr wrap="square" rtlCol="0">
            <a:spAutoFit/>
          </a:bodyPr>
          <a:lstStyle/>
          <a:p>
            <a:pPr algn="just"/>
            <a:r>
              <a:rPr lang="pt-BR" sz="2000" dirty="0">
                <a:latin typeface="Arial Rounded MT Bold" panose="020F0704030504030204" pitchFamily="34" charset="0"/>
              </a:rPr>
              <a:t>b.3) </a:t>
            </a:r>
            <a:r>
              <a:rPr lang="pt-BR" sz="2400" dirty="0"/>
              <a:t>Alocação e número de profissionais menor que o previsto no contrato.</a:t>
            </a:r>
          </a:p>
          <a:p>
            <a:pPr algn="just"/>
            <a:endParaRPr lang="pt-BR" sz="2400" dirty="0"/>
          </a:p>
          <a:p>
            <a:pPr marL="800100" lvl="1" indent="-342900">
              <a:buFont typeface="Wingdings" panose="05000000000000000000" pitchFamily="2" charset="2"/>
              <a:buChar char="Ø"/>
            </a:pPr>
            <a:r>
              <a:rPr lang="pt-BR" sz="2400" dirty="0"/>
              <a:t>Médicos</a:t>
            </a:r>
          </a:p>
          <a:p>
            <a:pPr marL="800100" lvl="1" indent="-342900">
              <a:buFont typeface="Wingdings" panose="05000000000000000000" pitchFamily="2" charset="2"/>
              <a:buChar char="Ø"/>
            </a:pPr>
            <a:r>
              <a:rPr lang="pt-BR" sz="2400" dirty="0"/>
              <a:t>Enfermeiros</a:t>
            </a:r>
          </a:p>
          <a:p>
            <a:pPr marL="800100" lvl="1" indent="-342900">
              <a:buFont typeface="Wingdings" panose="05000000000000000000" pitchFamily="2" charset="2"/>
              <a:buChar char="Ø"/>
            </a:pPr>
            <a:r>
              <a:rPr lang="pt-BR" sz="2400" dirty="0"/>
              <a:t>Técnicos em enfermagem</a:t>
            </a:r>
          </a:p>
          <a:p>
            <a:pPr marL="800100" lvl="1" indent="-342900">
              <a:buFont typeface="Wingdings" panose="05000000000000000000" pitchFamily="2" charset="2"/>
              <a:buChar char="Ø"/>
            </a:pPr>
            <a:r>
              <a:rPr lang="pt-BR" sz="2400" dirty="0"/>
              <a:t>Odontólogos</a:t>
            </a:r>
          </a:p>
          <a:p>
            <a:endParaRPr lang="pt-BR" sz="2400" dirty="0"/>
          </a:p>
          <a:p>
            <a:pPr algn="just"/>
            <a:r>
              <a:rPr lang="pt-BR" sz="2400" dirty="0"/>
              <a:t>b.4) Apropriação de custos relativos à folha de profissionais que não atuaram na upa.</a:t>
            </a:r>
          </a:p>
          <a:p>
            <a:endParaRPr lang="pt-BR" sz="2400" dirty="0"/>
          </a:p>
          <a:p>
            <a:r>
              <a:rPr lang="pt-BR" sz="2400" dirty="0"/>
              <a:t>b.5) Despesas inelegíveis.</a:t>
            </a:r>
          </a:p>
          <a:p>
            <a:pPr marL="800100" lvl="1" indent="-342900" algn="just">
              <a:buFont typeface="Wingdings" panose="05000000000000000000" pitchFamily="2" charset="2"/>
              <a:buChar char="Ø"/>
            </a:pPr>
            <a:r>
              <a:rPr lang="pt-BR" sz="2400" dirty="0"/>
              <a:t>Serviços advocatícios</a:t>
            </a:r>
          </a:p>
          <a:p>
            <a:pPr marL="800100" lvl="1" indent="-342900" algn="just">
              <a:buFont typeface="Wingdings" panose="05000000000000000000" pitchFamily="2" charset="2"/>
              <a:buChar char="Ø"/>
            </a:pPr>
            <a:r>
              <a:rPr lang="pt-BR" sz="2400" dirty="0"/>
              <a:t>Serviços de publicidade</a:t>
            </a:r>
          </a:p>
          <a:p>
            <a:pPr algn="just"/>
            <a:endParaRPr lang="pt-BR" sz="2000" dirty="0">
              <a:latin typeface="Arial Rounded MT Bold" panose="020F0704030504030204" pitchFamily="34" charset="0"/>
            </a:endParaRPr>
          </a:p>
          <a:p>
            <a:endParaRPr lang="pt-BR" sz="2800" dirty="0"/>
          </a:p>
          <a:p>
            <a:endParaRPr lang="pt-BR" sz="2800" dirty="0"/>
          </a:p>
          <a:p>
            <a:endParaRPr lang="pt-BR" sz="2800" dirty="0"/>
          </a:p>
        </p:txBody>
      </p:sp>
    </p:spTree>
    <p:extLst>
      <p:ext uri="{BB962C8B-B14F-4D97-AF65-F5344CB8AC3E}">
        <p14:creationId xmlns:p14="http://schemas.microsoft.com/office/powerpoint/2010/main" val="37420884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Timbre">
            <a:extLst>
              <a:ext uri="{FF2B5EF4-FFF2-40B4-BE49-F238E27FC236}">
                <a16:creationId xmlns:a16="http://schemas.microsoft.com/office/drawing/2014/main" id="{4A03DCEF-A071-471A-8F4C-4AD2E96C15C3}"/>
              </a:ext>
            </a:extLst>
          </p:cNvPr>
          <p:cNvSpPr>
            <a:spLocks noChangeAspect="1" noChangeArrowheads="1"/>
          </p:cNvSpPr>
          <p:nvPr/>
        </p:nvSpPr>
        <p:spPr bwMode="auto">
          <a:xfrm>
            <a:off x="155575" y="-4857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1028" name="Picture 4" descr="https://brazilsouth1-mediap.svc.ms/transform/thumbnail?provider=spo&amp;inputFormat=png&amp;cs=fFNQTw&amp;docid=https%3A%2F%2Fcgugovbr.sharepoint.com%3A443%2F_api%2Fv2.0%2Fdrives%2Fb!wyIuxiYAf0OdjRLH7yY965rW72c-bwtLsva2edc1LPEnl0HqRcUSQ5mL8B52Refb%2Fitems%2F01JRSWCE5HEMKLJNBLYVCYZ7GFQTNWIYPW%3Fversion%3DPublished&amp;access_token=eyJ0eXAiOiJKV1QiLCJhbGciOiJub25lIn0.eyJhdWQiOiIwMDAwMDAwMy0wMDAwLTBmZjEtY2UwMC0wMDAwMDAwMDAwMDAvY2d1Z292YnIuc2hhcmVwb2ludC5jb21ANjY3OGQ5ZmUtMDkyMS00MTdkLTg0MTEtNWYxYzE4ZGVmYmJiIiwiaXNzIjoiMDAwMDAwMDMtMDAwMC0wZmYxLWNlMDAtMDAwMDAwMDAwMDAwIiwibmJmIjoiMTUzNjg2Njk3NyIsImV4cCI6IjE1MzY4ODg1NzciLCJlbmRwb2ludHVybCI6IlZRNkxNUG5HOE1pQTIwSU9NMTJDOEdSSStvTXdYQk41T3NSS1ZJNzdVdFE9IiwiZW5kcG9pbnR1cmxMZW5ndGgiOiIxMTUiLCJpc2xvb3BiYWNrIjoiVHJ1ZSIsImNpZCI6Ik5XUTJPVGhsT1dVdE5qQm1OQzB3TURBd0xURXlNelV0TUdRM016Y3pZV0kyWldJeCIsInZlciI6Imhhc2hlZHByb29mdG9rZW4iLCJzaXRlaWQiOiJZell5WlRJeVl6TXRNREF5TmkwME16ZG1MVGxrT0dRdE1USmpOMlZtTWpZelpHVmkiLCJuYW1laWQiOiIwIy5mfG1lbWJlcnNoaXB8ZmVybmFuZG8uc291emFAY2d1Lmdvdi5iciIsIm5paSI6Im1pY3Jvc29mdC5zaGFyZXBvaW50IiwiaXN1c2VyIjoidHJ1ZSIsImNhY2hla2V5IjoiMGguZnxtZW1iZXJzaGlwfDEwMDM3ZmZlOTQ5OGM3MjBAbGl2ZS5jb20iLCJ0dCI6IjAiLCJ1c2VQZXJzaXN0ZW50Q29va2llIjoiMiJ9.Qk9ITm9aNmN5eklMdnk3QytkZy9OUHlqS1FmTTdsazJtaWlUNHE5Vjdhbz0&amp;encodeFailures=1&amp;width=373&amp;height=373&amp;srcWidth=373&amp;srcHeight=373">
            <a:extLst>
              <a:ext uri="{FF2B5EF4-FFF2-40B4-BE49-F238E27FC236}">
                <a16:creationId xmlns:a16="http://schemas.microsoft.com/office/drawing/2014/main" id="{EF218415-D8B0-453E-AE8B-4A6BF2C9C5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4806" y="446472"/>
            <a:ext cx="5965056" cy="5965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8507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253D7B93-F869-4384-B317-48B5FC9B5D64}"/>
              </a:ext>
            </a:extLst>
          </p:cNvPr>
          <p:cNvGrpSpPr>
            <a:grpSpLocks noChangeAspect="1"/>
          </p:cNvGrpSpPr>
          <p:nvPr/>
        </p:nvGrpSpPr>
        <p:grpSpPr bwMode="auto">
          <a:xfrm>
            <a:off x="2506133" y="1476102"/>
            <a:ext cx="6051988" cy="5184342"/>
            <a:chOff x="1537" y="1028"/>
            <a:chExt cx="3739" cy="3203"/>
          </a:xfrm>
        </p:grpSpPr>
        <p:sp>
          <p:nvSpPr>
            <p:cNvPr id="3" name="AutoShape 3">
              <a:extLst>
                <a:ext uri="{FF2B5EF4-FFF2-40B4-BE49-F238E27FC236}">
                  <a16:creationId xmlns:a16="http://schemas.microsoft.com/office/drawing/2014/main" id="{462ED742-E6CD-4E7E-BB7E-752EAFBF427A}"/>
                </a:ext>
              </a:extLst>
            </p:cNvPr>
            <p:cNvSpPr>
              <a:spLocks noChangeAspect="1" noChangeArrowheads="1" noTextEdit="1"/>
            </p:cNvSpPr>
            <p:nvPr/>
          </p:nvSpPr>
          <p:spPr bwMode="auto">
            <a:xfrm>
              <a:off x="1537" y="1028"/>
              <a:ext cx="3739" cy="3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pic>
          <p:nvPicPr>
            <p:cNvPr id="1029" name="Picture 5">
              <a:extLst>
                <a:ext uri="{FF2B5EF4-FFF2-40B4-BE49-F238E27FC236}">
                  <a16:creationId xmlns:a16="http://schemas.microsoft.com/office/drawing/2014/main" id="{79350C82-A4E0-4AAB-86BC-06DA44FB3C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7" y="1028"/>
              <a:ext cx="3742" cy="3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Título 4"/>
          <p:cNvSpPr txBox="1">
            <a:spLocks/>
          </p:cNvSpPr>
          <p:nvPr/>
        </p:nvSpPr>
        <p:spPr>
          <a:xfrm>
            <a:off x="543711" y="1006163"/>
            <a:ext cx="10816935" cy="849141"/>
          </a:xfrm>
          <a:prstGeom prst="rect">
            <a:avLst/>
          </a:prstGeom>
          <a:solidFill>
            <a:schemeClr val="bg1"/>
          </a:solidFill>
          <a:effectLst>
            <a:outerShdw blurRad="50800" dist="50800" dir="5400000" algn="ctr" rotWithShape="0">
              <a:schemeClr val="bg1"/>
            </a:outerShdw>
          </a:effectLst>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7" name="Retângulo 6">
            <a:extLst>
              <a:ext uri="{FF2B5EF4-FFF2-40B4-BE49-F238E27FC236}">
                <a16:creationId xmlns:a16="http://schemas.microsoft.com/office/drawing/2014/main" id="{4D97DDD3-81EB-417B-A583-55642C5EC263}"/>
              </a:ext>
            </a:extLst>
          </p:cNvPr>
          <p:cNvSpPr/>
          <p:nvPr/>
        </p:nvSpPr>
        <p:spPr>
          <a:xfrm>
            <a:off x="543710" y="1591730"/>
            <a:ext cx="10816936" cy="541869"/>
          </a:xfrm>
          <a:prstGeom prst="rect">
            <a:avLst/>
          </a:prstGeom>
          <a:solidFill>
            <a:schemeClr val="bg1"/>
          </a:solidFill>
          <a:effectLst>
            <a:outerShdw blurRad="50800" dist="50800" dir="5400000" algn="ctr" rotWithShape="0">
              <a:schemeClr val="bg1"/>
            </a:outerShdw>
          </a:effectLst>
        </p:spPr>
        <p:txBody>
          <a:bodyPr>
            <a:noAutofit/>
          </a:bodyPr>
          <a:lstStyle/>
          <a:p>
            <a:r>
              <a:rPr lang="pt-BR" sz="2800" dirty="0"/>
              <a:t>b) Ausência/insuficiência de especificação dos serviços (projeto básico)</a:t>
            </a:r>
          </a:p>
        </p:txBody>
      </p:sp>
    </p:spTree>
    <p:extLst>
      <p:ext uri="{BB962C8B-B14F-4D97-AF65-F5344CB8AC3E}">
        <p14:creationId xmlns:p14="http://schemas.microsoft.com/office/powerpoint/2010/main" val="1202607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a:solidFill>
            <a:schemeClr val="bg1"/>
          </a:solidFill>
          <a:effectLst>
            <a:outerShdw blurRad="50800" dist="50800" dir="5400000" algn="ctr" rotWithShape="0">
              <a:schemeClr val="bg1"/>
            </a:outerShdw>
          </a:effectLst>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Retângulo 4">
            <a:extLst>
              <a:ext uri="{FF2B5EF4-FFF2-40B4-BE49-F238E27FC236}">
                <a16:creationId xmlns:a16="http://schemas.microsoft.com/office/drawing/2014/main" id="{8682A68C-B8D2-482B-AF04-C74136650C74}"/>
              </a:ext>
            </a:extLst>
          </p:cNvPr>
          <p:cNvSpPr/>
          <p:nvPr/>
        </p:nvSpPr>
        <p:spPr>
          <a:xfrm>
            <a:off x="587944" y="2383295"/>
            <a:ext cx="11016111" cy="3337709"/>
          </a:xfrm>
          <a:prstGeom prst="rect">
            <a:avLst/>
          </a:prstGeom>
        </p:spPr>
        <p:txBody>
          <a:bodyPr wrap="square">
            <a:spAutoFit/>
          </a:bodyPr>
          <a:lstStyle/>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“Causa espécie perceber que o edital ora impugnado não se refere a qualquer Termo de Referência ou Projeto Básico.</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Sobre o tema, é necessário dizer que a simples inserção de planilha orçamentária sobre a composição de custos de mão de obra não se confunde com o Projeto Básico necessário à licitação. Em verdade, a planilha é mero componente que instrui o Projeto Básico, que constitui peça fundamental da licitação, pois congrega todos os elementos técnicos e econômicos imprescindíveis para a formação de propostas de preços por parte dos licitantes.</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Na certeza de que a licitação desguarnecida de informações inerentes a um Projeto Básico ou Termo de Referência conduzirá ao cometimento de ilegalidades, com a realização de certame nitidamente ineficiente e incapaz de nortear a formalização de propostas de preços precisas, requeremos que a licitação seja suspensa e reavaliada. Isto, sob pena de ser invalidada judicialmente, pelo Ministério Público ou por outros legitimados para tanto.”</a:t>
            </a:r>
            <a:endParaRPr lang="pt-BR"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Retângulo 7">
            <a:extLst>
              <a:ext uri="{FF2B5EF4-FFF2-40B4-BE49-F238E27FC236}">
                <a16:creationId xmlns:a16="http://schemas.microsoft.com/office/drawing/2014/main" id="{E5FBB94D-9A3A-45C4-B270-E242AA927D59}"/>
              </a:ext>
            </a:extLst>
          </p:cNvPr>
          <p:cNvSpPr/>
          <p:nvPr/>
        </p:nvSpPr>
        <p:spPr>
          <a:xfrm>
            <a:off x="543710" y="1591730"/>
            <a:ext cx="10816936" cy="541869"/>
          </a:xfrm>
          <a:prstGeom prst="rect">
            <a:avLst/>
          </a:prstGeom>
          <a:solidFill>
            <a:schemeClr val="bg1"/>
          </a:solidFill>
          <a:effectLst>
            <a:outerShdw blurRad="50800" dist="50800" dir="5400000" algn="ctr" rotWithShape="0">
              <a:schemeClr val="bg1"/>
            </a:outerShdw>
          </a:effectLst>
        </p:spPr>
        <p:txBody>
          <a:bodyPr>
            <a:noAutofit/>
          </a:bodyPr>
          <a:lstStyle/>
          <a:p>
            <a:r>
              <a:rPr lang="pt-BR" sz="2800" dirty="0"/>
              <a:t>b) Ausência/insuficiência de especificação dos serviços (projeto básico)</a:t>
            </a:r>
          </a:p>
        </p:txBody>
      </p:sp>
    </p:spTree>
    <p:extLst>
      <p:ext uri="{BB962C8B-B14F-4D97-AF65-F5344CB8AC3E}">
        <p14:creationId xmlns:p14="http://schemas.microsoft.com/office/powerpoint/2010/main" val="2211248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a:solidFill>
            <a:schemeClr val="bg1"/>
          </a:solidFill>
          <a:effectLst>
            <a:outerShdw blurRad="50800" dist="50800" dir="5400000" algn="ctr" rotWithShape="0">
              <a:schemeClr val="bg1"/>
            </a:outerShdw>
          </a:effectLst>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Retângulo 4">
            <a:extLst>
              <a:ext uri="{FF2B5EF4-FFF2-40B4-BE49-F238E27FC236}">
                <a16:creationId xmlns:a16="http://schemas.microsoft.com/office/drawing/2014/main" id="{8682A68C-B8D2-482B-AF04-C74136650C74}"/>
              </a:ext>
            </a:extLst>
          </p:cNvPr>
          <p:cNvSpPr/>
          <p:nvPr/>
        </p:nvSpPr>
        <p:spPr>
          <a:xfrm>
            <a:off x="543711" y="2168806"/>
            <a:ext cx="11016111" cy="4819524"/>
          </a:xfrm>
          <a:prstGeom prst="rect">
            <a:avLst/>
          </a:prstGeom>
        </p:spPr>
        <p:txBody>
          <a:bodyPr wrap="square">
            <a:spAutoFit/>
          </a:bodyPr>
          <a:lstStyle/>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“Com efeito, não há menção sobre uma gama de informações imprescindíveis, tais como:</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 especificações técnicas de funcionamento das policlínicas e </a:t>
            </a:r>
            <a:r>
              <a:rPr lang="pt-BR" dirty="0" err="1">
                <a:latin typeface="Times New Roman" panose="02020603050405020304" pitchFamily="18" charset="0"/>
                <a:ea typeface="Calibri" panose="020F0502020204030204" pitchFamily="34" charset="0"/>
                <a:cs typeface="Times New Roman" panose="02020603050405020304" pitchFamily="18" charset="0"/>
              </a:rPr>
              <a:t>UBSs</a:t>
            </a:r>
            <a:r>
              <a:rPr lang="pt-BR" dirty="0">
                <a:latin typeface="Times New Roman" panose="02020603050405020304" pitchFamily="18" charset="0"/>
                <a:ea typeface="Calibri" panose="020F0502020204030204" pitchFamily="34" charset="0"/>
                <a:cs typeface="Times New Roman" panose="02020603050405020304" pitchFamily="18" charset="0"/>
              </a:rPr>
              <a:t>, seus públicos-alvo e rotinas de trabalho;</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 horários de atendimento das Unidades, com a quantidade de profissionais por Unidade; a metodologia de revezamento de equipes de trabalho com respectivas jornadas diárias, semanais e mensais;</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 esclarecimento quanto ao gerenciamento de pessoal em relação às obrigações da SMS, definindo-se a repartição de obrigações quanto à hierarquia e responsabilidades sobre os serviços profissionais;</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 normas de segurança e convenções coletivas de trabalho a serem observadas pela contratada e para a formação de propostas de preços;</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 metodologia de gerenciamento de pagamento de encargos sociais, esclarecendo-se se existirão mecanismos fiscalizatórios sobre isto ou a possibilidade de retenção de faturas em caso de atraso no pagamento de encargos;</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 requisitos mínimos de experiência e qualificação técnica dos profissionais a serem empregados, tendo em vista a enorme pluralidade de especialidades aplicáveis aos profissionais de medicina, enfermagem, veterinária, psicologia, odontologia, etc.</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 </a:t>
            </a:r>
            <a:endParaRPr lang="pt-B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BR" dirty="0">
                <a:latin typeface="Times New Roman" panose="02020603050405020304" pitchFamily="18" charset="0"/>
                <a:ea typeface="Calibri" panose="020F0502020204030204" pitchFamily="34" charset="0"/>
                <a:cs typeface="Times New Roman" panose="02020603050405020304" pitchFamily="18" charset="0"/>
              </a:rPr>
              <a:t>E muitas outras informações poderiam ser adicionadas ao imenso rol de dados inexistentes no edital em comento, considerando-se adequadamente as necessidades da Administração Pública e os preceitos legais aplicáveis.”</a:t>
            </a:r>
            <a:endParaRPr lang="pt-BR"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tângulo 5">
            <a:extLst>
              <a:ext uri="{FF2B5EF4-FFF2-40B4-BE49-F238E27FC236}">
                <a16:creationId xmlns:a16="http://schemas.microsoft.com/office/drawing/2014/main" id="{76C84857-5FF6-4206-A3ED-90D07DAE06CF}"/>
              </a:ext>
            </a:extLst>
          </p:cNvPr>
          <p:cNvSpPr/>
          <p:nvPr/>
        </p:nvSpPr>
        <p:spPr>
          <a:xfrm>
            <a:off x="543710" y="1591730"/>
            <a:ext cx="10816936" cy="541869"/>
          </a:xfrm>
          <a:prstGeom prst="rect">
            <a:avLst/>
          </a:prstGeom>
          <a:solidFill>
            <a:schemeClr val="bg1"/>
          </a:solidFill>
          <a:effectLst>
            <a:outerShdw blurRad="50800" dist="50800" dir="5400000" algn="ctr" rotWithShape="0">
              <a:schemeClr val="bg1"/>
            </a:outerShdw>
          </a:effectLst>
        </p:spPr>
        <p:txBody>
          <a:bodyPr>
            <a:noAutofit/>
          </a:bodyPr>
          <a:lstStyle/>
          <a:p>
            <a:r>
              <a:rPr lang="pt-BR" sz="2800" dirty="0"/>
              <a:t>b) Ausência/insuficiência de especificação dos serviços (projeto básico)</a:t>
            </a:r>
          </a:p>
        </p:txBody>
      </p:sp>
    </p:spTree>
    <p:extLst>
      <p:ext uri="{BB962C8B-B14F-4D97-AF65-F5344CB8AC3E}">
        <p14:creationId xmlns:p14="http://schemas.microsoft.com/office/powerpoint/2010/main" val="3155894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43711" y="1006163"/>
            <a:ext cx="1081693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1200"/>
              </a:spcAft>
              <a:buFont typeface="Wingdings" panose="05000000000000000000" pitchFamily="2" charset="2"/>
              <a:buChar char="Ø"/>
            </a:pPr>
            <a:r>
              <a:rPr lang="pt-BR" sz="3200" b="1" dirty="0"/>
              <a:t>Irregularidades no processo de contratação de terceirização</a:t>
            </a:r>
          </a:p>
        </p:txBody>
      </p:sp>
      <p:sp>
        <p:nvSpPr>
          <p:cNvPr id="5" name="CaixaDeTexto 4"/>
          <p:cNvSpPr txBox="1"/>
          <p:nvPr/>
        </p:nvSpPr>
        <p:spPr>
          <a:xfrm>
            <a:off x="543712" y="1699754"/>
            <a:ext cx="11104578" cy="3554819"/>
          </a:xfrm>
          <a:prstGeom prst="rect">
            <a:avLst/>
          </a:prstGeom>
          <a:noFill/>
        </p:spPr>
        <p:txBody>
          <a:bodyPr wrap="square" rtlCol="0">
            <a:spAutoFit/>
          </a:bodyPr>
          <a:lstStyle/>
          <a:p>
            <a:pPr algn="just">
              <a:spcBef>
                <a:spcPts val="600"/>
              </a:spcBef>
              <a:spcAft>
                <a:spcPts val="1200"/>
              </a:spcAft>
            </a:pPr>
            <a:r>
              <a:rPr lang="pt-BR" sz="2800" dirty="0"/>
              <a:t>c) Inclusão de diversas funções num mesmo lote (médicos, motorista, porteiros, enfermeiros, serviços gerais, telefonista etc.).</a:t>
            </a:r>
          </a:p>
          <a:p>
            <a:pPr algn="just">
              <a:spcBef>
                <a:spcPts val="600"/>
              </a:spcBef>
              <a:spcAft>
                <a:spcPts val="1200"/>
              </a:spcAft>
            </a:pPr>
            <a:r>
              <a:rPr lang="pt-BR" sz="2400" dirty="0"/>
              <a:t>- inviabiliza uma legítima empresa de terceirização ou uma legítima cooperativa</a:t>
            </a:r>
          </a:p>
          <a:p>
            <a:pPr algn="just">
              <a:spcBef>
                <a:spcPts val="600"/>
              </a:spcBef>
              <a:spcAft>
                <a:spcPts val="1200"/>
              </a:spcAft>
            </a:pPr>
            <a:r>
              <a:rPr lang="pt-BR" sz="2400" b="1" dirty="0"/>
              <a:t>Súmula TCU 247</a:t>
            </a:r>
            <a:r>
              <a:rPr lang="pt-BR" sz="2400" dirty="0"/>
              <a:t>: caso haja viabilidade técnica e econômica, qualquer contratação deve ser dividida em contratações menores, de forma a possibilitar maior competitividade e melhor aproveitamento das oportunidades do mercado.</a:t>
            </a:r>
          </a:p>
          <a:p>
            <a:pPr algn="just">
              <a:spcBef>
                <a:spcPts val="600"/>
              </a:spcBef>
              <a:spcAft>
                <a:spcPts val="1200"/>
              </a:spcAft>
            </a:pPr>
            <a:endParaRPr lang="pt-BR" sz="2800" dirty="0"/>
          </a:p>
        </p:txBody>
      </p:sp>
    </p:spTree>
    <p:extLst>
      <p:ext uri="{BB962C8B-B14F-4D97-AF65-F5344CB8AC3E}">
        <p14:creationId xmlns:p14="http://schemas.microsoft.com/office/powerpoint/2010/main" val="1827079520"/>
      </p:ext>
    </p:extLst>
  </p:cSld>
  <p:clrMapOvr>
    <a:masterClrMapping/>
  </p:clrMapOvr>
</p:sld>
</file>

<file path=ppt/theme/theme1.xml><?xml version="1.0" encoding="utf-8"?>
<a:theme xmlns:a="http://schemas.openxmlformats.org/drawingml/2006/main" name="1_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4049</TotalTime>
  <Words>3981</Words>
  <Application>Microsoft Office PowerPoint</Application>
  <PresentationFormat>Widescreen</PresentationFormat>
  <Paragraphs>670</Paragraphs>
  <Slides>54</Slides>
  <Notes>0</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54</vt:i4>
      </vt:variant>
    </vt:vector>
  </HeadingPairs>
  <TitlesOfParts>
    <vt:vector size="62" baseType="lpstr">
      <vt:lpstr>Arial</vt:lpstr>
      <vt:lpstr>Arial Rounded MT Bold</vt:lpstr>
      <vt:lpstr>Calibri</vt:lpstr>
      <vt:lpstr>Calibri Light</vt:lpstr>
      <vt:lpstr>Courier New</vt:lpstr>
      <vt:lpstr>Times New Roman</vt:lpstr>
      <vt:lpstr>Wingdings</vt:lpstr>
      <vt:lpstr>1_Tema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Anne Nogueira Hernandes</dc:creator>
  <cp:lastModifiedBy>Luciana Ribeiro Suffi</cp:lastModifiedBy>
  <cp:revision>274</cp:revision>
  <dcterms:created xsi:type="dcterms:W3CDTF">2017-06-05T18:09:13Z</dcterms:created>
  <dcterms:modified xsi:type="dcterms:W3CDTF">2019-03-19T14:22:16Z</dcterms:modified>
</cp:coreProperties>
</file>