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48"/>
  </p:notesMasterIdLst>
  <p:handoutMasterIdLst>
    <p:handoutMasterId r:id="rId49"/>
  </p:handoutMasterIdLst>
  <p:sldIdLst>
    <p:sldId id="256" r:id="rId2"/>
    <p:sldId id="277" r:id="rId3"/>
    <p:sldId id="259" r:id="rId4"/>
    <p:sldId id="328" r:id="rId5"/>
    <p:sldId id="304" r:id="rId6"/>
    <p:sldId id="321" r:id="rId7"/>
    <p:sldId id="278" r:id="rId8"/>
    <p:sldId id="323" r:id="rId9"/>
    <p:sldId id="324" r:id="rId10"/>
    <p:sldId id="325" r:id="rId11"/>
    <p:sldId id="326" r:id="rId12"/>
    <p:sldId id="327" r:id="rId13"/>
    <p:sldId id="336" r:id="rId14"/>
    <p:sldId id="339" r:id="rId15"/>
    <p:sldId id="312" r:id="rId16"/>
    <p:sldId id="311" r:id="rId17"/>
    <p:sldId id="314" r:id="rId18"/>
    <p:sldId id="315" r:id="rId19"/>
    <p:sldId id="318" r:id="rId20"/>
    <p:sldId id="319" r:id="rId21"/>
    <p:sldId id="271" r:id="rId22"/>
    <p:sldId id="294" r:id="rId23"/>
    <p:sldId id="295" r:id="rId24"/>
    <p:sldId id="292" r:id="rId25"/>
    <p:sldId id="291" r:id="rId26"/>
    <p:sldId id="285" r:id="rId27"/>
    <p:sldId id="287" r:id="rId28"/>
    <p:sldId id="337" r:id="rId29"/>
    <p:sldId id="299" r:id="rId30"/>
    <p:sldId id="329" r:id="rId31"/>
    <p:sldId id="266" r:id="rId32"/>
    <p:sldId id="263" r:id="rId33"/>
    <p:sldId id="307" r:id="rId34"/>
    <p:sldId id="341" r:id="rId35"/>
    <p:sldId id="342" r:id="rId36"/>
    <p:sldId id="309" r:id="rId37"/>
    <p:sldId id="343" r:id="rId38"/>
    <p:sldId id="338" r:id="rId39"/>
    <p:sldId id="340" r:id="rId40"/>
    <p:sldId id="276" r:id="rId41"/>
    <p:sldId id="330" r:id="rId42"/>
    <p:sldId id="268" r:id="rId43"/>
    <p:sldId id="269" r:id="rId44"/>
    <p:sldId id="270" r:id="rId45"/>
    <p:sldId id="334" r:id="rId46"/>
    <p:sldId id="344" r:id="rId4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6327"/>
    <a:srgbClr val="0E68A3"/>
    <a:srgbClr val="00942D"/>
    <a:srgbClr val="006B33"/>
    <a:srgbClr val="162759"/>
    <a:srgbClr val="009630"/>
    <a:srgbClr val="E1462E"/>
    <a:srgbClr val="606060"/>
    <a:srgbClr val="92A9D2"/>
    <a:srgbClr val="2397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Estilo Claro 2 - Ênfas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03" autoAdjust="0"/>
    <p:restoredTop sz="94660"/>
  </p:normalViewPr>
  <p:slideViewPr>
    <p:cSldViewPr snapToGrid="0">
      <p:cViewPr varScale="1">
        <p:scale>
          <a:sx n="87" d="100"/>
          <a:sy n="87" d="100"/>
        </p:scale>
        <p:origin x="34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64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23837D9F-38EC-45A0-A0BA-F79461C4C5F4}"/>
    <pc:docChg chg="modSld">
      <pc:chgData name="" userId="" providerId="" clId="Web-{23837D9F-38EC-45A0-A0BA-F79461C4C5F4}" dt="2017-11-30T14:01:01.447" v="3"/>
      <pc:docMkLst>
        <pc:docMk/>
      </pc:docMkLst>
      <pc:sldChg chg="addSp delSp modSp">
        <pc:chgData name="" userId="" providerId="" clId="Web-{23837D9F-38EC-45A0-A0BA-F79461C4C5F4}" dt="2017-11-30T14:01:01.447" v="3"/>
        <pc:sldMkLst>
          <pc:docMk/>
          <pc:sldMk cId="1058244281" sldId="256"/>
        </pc:sldMkLst>
        <pc:picChg chg="add mod">
          <ac:chgData name="" userId="" providerId="" clId="Web-{23837D9F-38EC-45A0-A0BA-F79461C4C5F4}" dt="2017-11-30T14:01:01.447" v="3"/>
          <ac:picMkLst>
            <pc:docMk/>
            <pc:sldMk cId="1058244281" sldId="256"/>
            <ac:picMk id="2" creationId="{45B64FC0-FAC7-40E7-8A55-027CBCEA4DBA}"/>
          </ac:picMkLst>
        </pc:picChg>
        <pc:picChg chg="del">
          <ac:chgData name="" userId="" providerId="" clId="Web-{23837D9F-38EC-45A0-A0BA-F79461C4C5F4}" dt="2017-11-30T13:59:41.878" v="0"/>
          <ac:picMkLst>
            <pc:docMk/>
            <pc:sldMk cId="1058244281" sldId="256"/>
            <ac:picMk id="4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uilhermegf\AppData\Local\Microsoft\Windows\Temporary%20Internet%20Files\Content.Outlook\33E1RDVU\C&#243;pia%20de%20GRAFIC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fc-restrito\OPERA&#199;&#213;ES%20ESPECIAIS%20GABINETE\0-Administrativo\1%20-%20CONTROLE%20DE%20OPERA&#199;&#213;ES\Opera&#231;&#245;es%20em%20andamento%20-%20deflagradas%20-%20pris&#245;es%20e%20preju&#237;zo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fc-restrito\x\OPERA&#199;&#213;ES%20ESPECIAIS%20GABINETE\0-Administrativo\3%20-%20ORGANIZA&#199;&#195;O%20GSOPE\LEVANTAMENTOS%20REALIZADOS\OPERA&#199;&#213;ES%20%20AUTORIZADAS%20(EM%20ANDAMENTO)\Opera&#231;&#245;es%20por%20&#225;rea%20(%20junho%202015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ctorlfj\Desktop\FEF%20V04\1%20-%20FEF%20-%20Pnae%20-%20Percentuais%20V03-V0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ctorlfj\Desktop\FEF%20V04\2%20-%20FEF%20-%20Pnate%20-%20Percentuais%20V03%20-%20V0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'[Cópia de GRAFICOS.xlsx]Planilha1'!$F$44</c:f>
              <c:strCache>
                <c:ptCount val="1"/>
                <c:pt idx="0">
                  <c:v>Empresas que solicitaram acesso</c:v>
                </c:pt>
              </c:strCache>
            </c:strRef>
          </c:tx>
          <c:spPr>
            <a:solidFill>
              <a:schemeClr val="accent6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GRAFICOS.xlsx]Planilha1'!$H$44:$J$44</c:f>
              <c:numCache>
                <c:formatCode>General</c:formatCode>
                <c:ptCount val="3"/>
                <c:pt idx="0">
                  <c:v>97</c:v>
                </c:pt>
                <c:pt idx="1">
                  <c:v>195</c:v>
                </c:pt>
                <c:pt idx="2">
                  <c:v>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A-4579-B3A1-54366A2FB6A7}"/>
            </c:ext>
          </c:extLst>
        </c:ser>
        <c:ser>
          <c:idx val="1"/>
          <c:order val="1"/>
          <c:tx>
            <c:strRef>
              <c:f>'[Cópia de GRAFICOS.xlsx]Planilha1'!$F$45</c:f>
              <c:strCache>
                <c:ptCount val="1"/>
                <c:pt idx="0">
                  <c:v>Empresas que finalizaram o questionário</c:v>
                </c:pt>
              </c:strCache>
            </c:strRef>
          </c:tx>
          <c:spPr>
            <a:solidFill>
              <a:schemeClr val="accent6">
                <a:shade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GRAFICOS.xlsx]Planilha1'!$H$45:$J$45</c:f>
              <c:numCache>
                <c:formatCode>General</c:formatCode>
                <c:ptCount val="3"/>
                <c:pt idx="0">
                  <c:v>56</c:v>
                </c:pt>
                <c:pt idx="1">
                  <c:v>91</c:v>
                </c:pt>
                <c:pt idx="2">
                  <c:v>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0A-4579-B3A1-54366A2FB6A7}"/>
            </c:ext>
          </c:extLst>
        </c:ser>
        <c:ser>
          <c:idx val="2"/>
          <c:order val="2"/>
          <c:tx>
            <c:strRef>
              <c:f>'[Cópia de GRAFICOS.xlsx]Planilha1'!$F$46</c:f>
              <c:strCache>
                <c:ptCount val="1"/>
                <c:pt idx="0">
                  <c:v>Empresas avaliadas</c:v>
                </c:pt>
              </c:strCache>
            </c:strRef>
          </c:tx>
          <c:spPr>
            <a:solidFill>
              <a:schemeClr val="accent6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GRAFICOS.xlsx]Planilha1'!$H$46:$J$46</c:f>
              <c:numCache>
                <c:formatCode>General</c:formatCode>
                <c:ptCount val="3"/>
                <c:pt idx="0">
                  <c:v>33</c:v>
                </c:pt>
                <c:pt idx="1">
                  <c:v>74</c:v>
                </c:pt>
                <c:pt idx="2">
                  <c:v>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0A-4579-B3A1-54366A2FB6A7}"/>
            </c:ext>
          </c:extLst>
        </c:ser>
        <c:ser>
          <c:idx val="3"/>
          <c:order val="3"/>
          <c:tx>
            <c:strRef>
              <c:f>'[Cópia de GRAFICOS.xlsx]Planilha1'!$F$47</c:f>
              <c:strCache>
                <c:ptCount val="1"/>
                <c:pt idx="0">
                  <c:v>Empresas aprovadas</c:v>
                </c:pt>
              </c:strCache>
            </c:strRef>
          </c:tx>
          <c:spPr>
            <a:solidFill>
              <a:schemeClr val="accent6">
                <a:tint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rgbClr val="00942D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GRAFICOS.xlsx]Planilha1'!$H$47:$J$47</c:f>
              <c:numCache>
                <c:formatCode>General</c:formatCode>
                <c:ptCount val="3"/>
                <c:pt idx="0">
                  <c:v>19</c:v>
                </c:pt>
                <c:pt idx="1">
                  <c:v>25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0A-4579-B3A1-54366A2FB6A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64765056"/>
        <c:axId val="564765888"/>
      </c:barChart>
      <c:catAx>
        <c:axId val="56476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64765888"/>
        <c:crosses val="autoZero"/>
        <c:auto val="1"/>
        <c:lblAlgn val="ctr"/>
        <c:lblOffset val="100"/>
        <c:noMultiLvlLbl val="0"/>
      </c:catAx>
      <c:valAx>
        <c:axId val="56476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64765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032363345886115E-2"/>
          <c:y val="7.4678338527291832E-2"/>
          <c:w val="0.94977438534468905"/>
          <c:h val="0.8323285025989268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DEFLAGRADAS!$P$5</c:f>
              <c:strCache>
                <c:ptCount val="1"/>
              </c:strCache>
            </c:strRef>
          </c:tx>
          <c:spPr>
            <a:solidFill>
              <a:srgbClr val="00942D"/>
            </a:solidFill>
          </c:spPr>
          <c:invertIfNegative val="0"/>
          <c:dLbls>
            <c:dLbl>
              <c:idx val="0"/>
              <c:layout>
                <c:manualLayout>
                  <c:x val="3.9215686274509803E-3"/>
                  <c:y val="-4.6376803126453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C1-4C1F-9DD5-EC7CD3CB7430}"/>
                </c:ext>
              </c:extLst>
            </c:dLbl>
            <c:dLbl>
              <c:idx val="1"/>
              <c:layout>
                <c:manualLayout>
                  <c:x val="0"/>
                  <c:y val="-4.6376803126453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BC1-4C1F-9DD5-EC7CD3CB7430}"/>
                </c:ext>
              </c:extLst>
            </c:dLbl>
            <c:dLbl>
              <c:idx val="2"/>
              <c:layout>
                <c:manualLayout>
                  <c:x val="9.9850753949873913E-4"/>
                  <c:y val="-9.27536062529076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BC1-4C1F-9DD5-EC7CD3CB7430}"/>
                </c:ext>
              </c:extLst>
            </c:dLbl>
            <c:dLbl>
              <c:idx val="3"/>
              <c:layout>
                <c:manualLayout>
                  <c:x val="1.6400596984200504E-3"/>
                  <c:y val="-2.3188766734905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BC1-4C1F-9DD5-EC7CD3CB7430}"/>
                </c:ext>
              </c:extLst>
            </c:dLbl>
            <c:dLbl>
              <c:idx val="4"/>
              <c:layout>
                <c:manualLayout>
                  <c:x val="3.2799135402192372E-3"/>
                  <c:y val="-1.85510864222596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BC1-4C1F-9DD5-EC7CD3CB7430}"/>
                </c:ext>
              </c:extLst>
            </c:dLbl>
            <c:dLbl>
              <c:idx val="5"/>
              <c:layout>
                <c:manualLayout>
                  <c:x val="9.9852140374951585E-4"/>
                  <c:y val="-3.2463762188517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BC1-4C1F-9DD5-EC7CD3CB7430}"/>
                </c:ext>
              </c:extLst>
            </c:dLbl>
            <c:dLbl>
              <c:idx val="6"/>
              <c:layout>
                <c:manualLayout>
                  <c:x val="1.30718954248366E-3"/>
                  <c:y val="-3.2463762188517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BC1-4C1F-9DD5-EC7CD3CB7430}"/>
                </c:ext>
              </c:extLst>
            </c:dLbl>
            <c:dLbl>
              <c:idx val="7"/>
              <c:layout>
                <c:manualLayout>
                  <c:x val="2.453504294060983E-3"/>
                  <c:y val="-6.49278895487135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BC1-4C1F-9DD5-EC7CD3CB7430}"/>
                </c:ext>
              </c:extLst>
            </c:dLbl>
            <c:dLbl>
              <c:idx val="8"/>
              <c:layout>
                <c:manualLayout>
                  <c:x val="9.1130431537013608E-4"/>
                  <c:y val="-6.95652046896808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BC1-4C1F-9DD5-EC7CD3CB7430}"/>
                </c:ext>
              </c:extLst>
            </c:dLbl>
            <c:dLbl>
              <c:idx val="9"/>
              <c:layout>
                <c:manualLayout>
                  <c:x val="2.4037067643421883E-3"/>
                  <c:y val="-7.4202885002326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BC1-4C1F-9DD5-EC7CD3CB7430}"/>
                </c:ext>
              </c:extLst>
            </c:dLbl>
            <c:dLbl>
              <c:idx val="10"/>
              <c:layout>
                <c:manualLayout>
                  <c:x val="2.2665969310820279E-3"/>
                  <c:y val="-9.73912865655531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BC1-4C1F-9DD5-EC7CD3CB7430}"/>
                </c:ext>
              </c:extLst>
            </c:dLbl>
            <c:dLbl>
              <c:idx val="11"/>
              <c:layout>
                <c:manualLayout>
                  <c:x val="6.5079563217565386E-4"/>
                  <c:y val="-9.27536062529077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BC1-4C1F-9DD5-EC7CD3CB7430}"/>
                </c:ext>
              </c:extLst>
            </c:dLbl>
            <c:dLbl>
              <c:idx val="12"/>
              <c:layout>
                <c:manualLayout>
                  <c:x val="1.2923553936389101E-3"/>
                  <c:y val="-8.8115925940262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BC1-4C1F-9DD5-EC7CD3CB7430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r>
                      <a:rPr lang="en-US"/>
                      <a:t>60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520-49CF-B50F-B9E4B3840C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baseline="0"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DEFLAGRADAS!$S$4:$AG$4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DEFLAGRADAS!$S$5:$AG$5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  <c:pt idx="4">
                  <c:v>8</c:v>
                </c:pt>
                <c:pt idx="5">
                  <c:v>13</c:v>
                </c:pt>
                <c:pt idx="6">
                  <c:v>12</c:v>
                </c:pt>
                <c:pt idx="7">
                  <c:v>26</c:v>
                </c:pt>
                <c:pt idx="8">
                  <c:v>25</c:v>
                </c:pt>
                <c:pt idx="9">
                  <c:v>26</c:v>
                </c:pt>
                <c:pt idx="10">
                  <c:v>21</c:v>
                </c:pt>
                <c:pt idx="11">
                  <c:v>21</c:v>
                </c:pt>
                <c:pt idx="12">
                  <c:v>32</c:v>
                </c:pt>
                <c:pt idx="13">
                  <c:v>53</c:v>
                </c:pt>
                <c:pt idx="1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8BC1-4C1F-9DD5-EC7CD3CB7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52736"/>
        <c:axId val="116581504"/>
        <c:axId val="0"/>
      </c:bar3DChart>
      <c:catAx>
        <c:axId val="11645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581504"/>
        <c:crosses val="autoZero"/>
        <c:auto val="1"/>
        <c:lblAlgn val="ctr"/>
        <c:lblOffset val="100"/>
        <c:noMultiLvlLbl val="0"/>
      </c:catAx>
      <c:valAx>
        <c:axId val="116581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6452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092372986280949"/>
          <c:y val="8.0025510903170671E-2"/>
          <c:w val="0.5837752248182092"/>
          <c:h val="0.69923955690752959"/>
        </c:manualLayout>
      </c:layout>
      <c:pie3DChart>
        <c:varyColors val="1"/>
        <c:ser>
          <c:idx val="0"/>
          <c:order val="0"/>
          <c:explosion val="15"/>
          <c:dPt>
            <c:idx val="0"/>
            <c:bubble3D val="0"/>
            <c:explosion val="6"/>
            <c:spPr>
              <a:solidFill>
                <a:srgbClr val="99CCFF"/>
              </a:solidFill>
              <a:ln>
                <a:solidFill>
                  <a:srgbClr val="91A8D1"/>
                </a:solidFill>
              </a:ln>
              <a:effectLst/>
              <a:sp3d>
                <a:contourClr>
                  <a:srgbClr val="91A8D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832-4519-AEEE-6CEC8A380B55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7832-4519-AEEE-6CEC8A380B55}"/>
              </c:ext>
            </c:extLst>
          </c:dPt>
          <c:dPt>
            <c:idx val="2"/>
            <c:bubble3D val="0"/>
            <c:spPr>
              <a:solidFill>
                <a:srgbClr val="16275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7832-4519-AEEE-6CEC8A380B55}"/>
              </c:ext>
            </c:extLst>
          </c:dPt>
          <c:dPt>
            <c:idx val="3"/>
            <c:bubble3D val="0"/>
            <c:spPr>
              <a:solidFill>
                <a:srgbClr val="0A6637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7832-4519-AEEE-6CEC8A380B55}"/>
              </c:ext>
            </c:extLst>
          </c:dPt>
          <c:dLbls>
            <c:dLbl>
              <c:idx val="0"/>
              <c:layout>
                <c:manualLayout>
                  <c:x val="-0.13252618817829898"/>
                  <c:y val="6.1101945546018617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SAÚDE</a:t>
                    </a:r>
                    <a:r>
                      <a:rPr lang="en-US" sz="1600" b="1" baseline="0">
                        <a:solidFill>
                          <a:schemeClr val="bg1"/>
                        </a:solidFill>
                      </a:rPr>
                      <a:t> 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30%</a:t>
                    </a:r>
                    <a:endParaRPr lang="en-US" sz="160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32-4519-AEEE-6CEC8A380B55}"/>
                </c:ext>
              </c:extLst>
            </c:dLbl>
            <c:dLbl>
              <c:idx val="1"/>
              <c:layout>
                <c:manualLayout>
                  <c:x val="-0.13388353976702769"/>
                  <c:y val="-0.17707778682998149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14%</a:t>
                    </a:r>
                    <a:endParaRPr lang="en-US" sz="160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832-4519-AEEE-6CEC8A380B55}"/>
                </c:ext>
              </c:extLst>
            </c:dLbl>
            <c:dLbl>
              <c:idx val="2"/>
              <c:layout>
                <c:manualLayout>
                  <c:x val="0.13602293085912809"/>
                  <c:y val="-0.25847588048313136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SAÚDE/EDUCAÇÃO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23%</a:t>
                    </a:r>
                    <a:endParaRPr lang="en-US" sz="160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832-4519-AEEE-6CEC8A380B55}"/>
                </c:ext>
              </c:extLst>
            </c:dLbl>
            <c:dLbl>
              <c:idx val="3"/>
              <c:layout>
                <c:manualLayout>
                  <c:x val="0.17388199076068728"/>
                  <c:y val="7.0776515123039188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DEMAIS</a:t>
                    </a:r>
                    <a:r>
                      <a:rPr lang="en-US" sz="1600" b="1" baseline="0">
                        <a:solidFill>
                          <a:schemeClr val="bg1"/>
                        </a:solidFill>
                      </a:rPr>
                      <a:t> ÁREAS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33%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832-4519-AEEE-6CEC8A380B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Plan1!$E$180:$H$180</c:f>
              <c:strCache>
                <c:ptCount val="4"/>
                <c:pt idx="0">
                  <c:v>Saúde</c:v>
                </c:pt>
                <c:pt idx="1">
                  <c:v>Educação</c:v>
                </c:pt>
                <c:pt idx="2">
                  <c:v>Sáude/Educação</c:v>
                </c:pt>
                <c:pt idx="3">
                  <c:v>Demais Áreas</c:v>
                </c:pt>
              </c:strCache>
            </c:strRef>
          </c:cat>
          <c:val>
            <c:numRef>
              <c:f>Plan1!$E$181:$H$181</c:f>
              <c:numCache>
                <c:formatCode>General</c:formatCode>
                <c:ptCount val="4"/>
                <c:pt idx="0">
                  <c:v>53</c:v>
                </c:pt>
                <c:pt idx="1">
                  <c:v>24</c:v>
                </c:pt>
                <c:pt idx="2">
                  <c:v>41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832-4519-AEEE-6CEC8A380B5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Programa Nacional de Alimentação Escolar (Pnae)</a:t>
            </a:r>
          </a:p>
          <a:p>
            <a:pPr>
              <a:defRPr/>
            </a:pPr>
            <a:r>
              <a:rPr lang="pt-BR"/>
              <a:t>Fiscalização de Entes Federativos: V03 - V04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1.5389998197706724E-2"/>
          <c:y val="0.38779476976512839"/>
          <c:w val="0.9692200036045866"/>
          <c:h val="0.236097950282981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FEF!$A$1</c:f>
              <c:strCache>
                <c:ptCount val="1"/>
                <c:pt idx="0">
                  <c:v>FEF V03 - Ocorrência/nº de Municípios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FEF!$F$3:$G$12</c:f>
              <c:multiLvlStrCache>
                <c:ptCount val="10"/>
                <c:lvl>
                  <c:pt idx="0">
                    <c:v>Dano ao erário</c:v>
                  </c:pt>
                  <c:pt idx="1">
                    <c:v>Armazenamento inadequado</c:v>
                  </c:pt>
                  <c:pt idx="2">
                    <c:v>Preparo inadequado</c:v>
                  </c:pt>
                  <c:pt idx="3">
                    <c:v>Falta de oferta de alimentação escolar</c:v>
                  </c:pt>
                  <c:pt idx="4">
                    <c:v>Falhas na atuação do nutricionista</c:v>
                  </c:pt>
                  <c:pt idx="5">
                    <c:v>Falhas no Conselho de Alimentação Escolar</c:v>
                  </c:pt>
                  <c:pt idx="6">
                    <c:v>Movimentação financeira em desacordo com o Decreto nº 7.507/2011 e a Resolução CD/FNDE nº 44/2011</c:v>
                  </c:pt>
                  <c:pt idx="7">
                    <c:v>Ausência de prestação de contas dos recursos recebidos</c:v>
                  </c:pt>
                  <c:pt idx="8">
                    <c:v>Descumprimento da Resolução FNDE nº 26/2013 quanto ao processo de aquisição</c:v>
                  </c:pt>
                  <c:pt idx="9">
                    <c:v>Falhas licitatórias sem dano apurado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</c:multiLvlStrCache>
            </c:multiLvlStrRef>
          </c:cat>
          <c:val>
            <c:numRef>
              <c:f>FEF!$D$3:$D$10</c:f>
              <c:numCache>
                <c:formatCode>0.00%</c:formatCode>
                <c:ptCount val="8"/>
                <c:pt idx="0">
                  <c:v>0.31818181818181818</c:v>
                </c:pt>
                <c:pt idx="1">
                  <c:v>0.48484848484848486</c:v>
                </c:pt>
                <c:pt idx="2">
                  <c:v>0.42424242424242425</c:v>
                </c:pt>
                <c:pt idx="3">
                  <c:v>0.13636363636363635</c:v>
                </c:pt>
                <c:pt idx="4">
                  <c:v>0.68181818181818177</c:v>
                </c:pt>
                <c:pt idx="5">
                  <c:v>6.0606060606060608E-2</c:v>
                </c:pt>
                <c:pt idx="6">
                  <c:v>0.13636363636363635</c:v>
                </c:pt>
                <c:pt idx="7">
                  <c:v>4.5454545454545456E-2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8-47F3-AA43-9A871AC3D211}"/>
            </c:ext>
          </c:extLst>
        </c:ser>
        <c:ser>
          <c:idx val="1"/>
          <c:order val="1"/>
          <c:tx>
            <c:strRef>
              <c:f>FEF!$F$1</c:f>
              <c:strCache>
                <c:ptCount val="1"/>
                <c:pt idx="0">
                  <c:v>FEF V04 - Ocorrência/nº de Municípios</c:v>
                </c:pt>
              </c:strCache>
            </c:strRef>
          </c:tx>
          <c:spPr>
            <a:solidFill>
              <a:schemeClr val="accent5">
                <a:lumMod val="75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FEF!$F$3:$G$12</c:f>
              <c:multiLvlStrCache>
                <c:ptCount val="10"/>
                <c:lvl>
                  <c:pt idx="0">
                    <c:v>Dano ao erário</c:v>
                  </c:pt>
                  <c:pt idx="1">
                    <c:v>Armazenamento inadequado</c:v>
                  </c:pt>
                  <c:pt idx="2">
                    <c:v>Preparo inadequado</c:v>
                  </c:pt>
                  <c:pt idx="3">
                    <c:v>Falta de oferta de alimentação escolar</c:v>
                  </c:pt>
                  <c:pt idx="4">
                    <c:v>Falhas na atuação do nutricionista</c:v>
                  </c:pt>
                  <c:pt idx="5">
                    <c:v>Falhas no Conselho de Alimentação Escolar</c:v>
                  </c:pt>
                  <c:pt idx="6">
                    <c:v>Movimentação financeira em desacordo com o Decreto nº 7.507/2011 e a Resolução CD/FNDE nº 44/2011</c:v>
                  </c:pt>
                  <c:pt idx="7">
                    <c:v>Ausência de prestação de contas dos recursos recebidos</c:v>
                  </c:pt>
                  <c:pt idx="8">
                    <c:v>Descumprimento da Resolução FNDE nº 26/2013 quanto ao processo de aquisição</c:v>
                  </c:pt>
                  <c:pt idx="9">
                    <c:v>Falhas licitatórias sem dano apurado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</c:multiLvlStrCache>
            </c:multiLvlStrRef>
          </c:cat>
          <c:val>
            <c:numRef>
              <c:f>FEF!$I$3:$I$12</c:f>
              <c:numCache>
                <c:formatCode>0.00%</c:formatCode>
                <c:ptCount val="10"/>
                <c:pt idx="0">
                  <c:v>0.3888888888888889</c:v>
                </c:pt>
                <c:pt idx="1">
                  <c:v>0.80555555555555558</c:v>
                </c:pt>
                <c:pt idx="2">
                  <c:v>0.5</c:v>
                </c:pt>
                <c:pt idx="3">
                  <c:v>0.3888888888888889</c:v>
                </c:pt>
                <c:pt idx="4">
                  <c:v>0.83333333333333337</c:v>
                </c:pt>
                <c:pt idx="5">
                  <c:v>0.69444444444444442</c:v>
                </c:pt>
                <c:pt idx="6">
                  <c:v>5.5555555555555552E-2</c:v>
                </c:pt>
                <c:pt idx="7">
                  <c:v>5.5555555555555552E-2</c:v>
                </c:pt>
                <c:pt idx="8">
                  <c:v>0.55555555555555558</c:v>
                </c:pt>
                <c:pt idx="9">
                  <c:v>0.44444444444444442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C8-47F3-AA43-9A871AC3D21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54678128"/>
        <c:axId val="154677712"/>
      </c:barChart>
      <c:catAx>
        <c:axId val="1546781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l"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 sz="1600" b="1" i="0" baseline="0" dirty="0">
                    <a:effectLst/>
                  </a:rPr>
                  <a:t>Fiscalizações:</a:t>
                </a:r>
                <a:endParaRPr lang="pt-BR" sz="1600" dirty="0">
                  <a:effectLst/>
                </a:endParaRPr>
              </a:p>
              <a:p>
                <a:pPr algn="l">
                  <a:defRPr sz="1400"/>
                </a:pPr>
                <a:r>
                  <a:rPr lang="pt-BR" sz="1600" b="1" i="0" baseline="0" dirty="0">
                    <a:effectLst/>
                  </a:rPr>
                  <a:t>- V03: 66</a:t>
                </a:r>
                <a:endParaRPr lang="pt-BR" sz="1600" dirty="0">
                  <a:effectLst/>
                </a:endParaRPr>
              </a:p>
              <a:p>
                <a:pPr algn="l">
                  <a:defRPr sz="1400"/>
                </a:pPr>
                <a:r>
                  <a:rPr lang="pt-BR" sz="1600" b="1" i="0" baseline="0" dirty="0">
                    <a:effectLst/>
                  </a:rPr>
                  <a:t>- V04: 34</a:t>
                </a:r>
                <a:endParaRPr lang="pt-BR" sz="1600" dirty="0"/>
              </a:p>
            </c:rich>
          </c:tx>
          <c:layout>
            <c:manualLayout>
              <c:xMode val="edge"/>
              <c:yMode val="edge"/>
              <c:x val="1.942631991542882E-2"/>
              <c:y val="0.143511664896277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l"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54677712"/>
        <c:crosses val="autoZero"/>
        <c:auto val="1"/>
        <c:lblAlgn val="ctr"/>
        <c:lblOffset val="100"/>
        <c:noMultiLvlLbl val="0"/>
      </c:catAx>
      <c:valAx>
        <c:axId val="154677712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154678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 anchor="ctr" anchorCtr="1"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800"/>
              <a:t>Programa Nacional de Apoio ao Transporte do Escolar (Pnate) </a:t>
            </a:r>
          </a:p>
          <a:p>
            <a:pPr>
              <a:defRPr/>
            </a:pPr>
            <a:r>
              <a:rPr lang="pt-BR" sz="1800"/>
              <a:t>Fiscalização de Entes Federativos: V03</a:t>
            </a:r>
            <a:r>
              <a:rPr lang="pt-BR" sz="1800" baseline="0"/>
              <a:t> - V04</a:t>
            </a:r>
            <a:endParaRPr lang="pt-BR" sz="1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1.493550577053632E-2"/>
          <c:y val="0.34385169883430133"/>
          <c:w val="0.97012898845892737"/>
          <c:h val="0.356707878792334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FEF!$A$1</c:f>
              <c:strCache>
                <c:ptCount val="1"/>
                <c:pt idx="0">
                  <c:v>FEF V03 - Ocorrências/nº de Municípios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FEF!$G$3:$G$10</c:f>
              <c:strCache>
                <c:ptCount val="8"/>
                <c:pt idx="0">
                  <c:v>Dano ao erário</c:v>
                </c:pt>
                <c:pt idx="1">
                  <c:v>Existência de alunos não atendidos pelo Pnate</c:v>
                </c:pt>
                <c:pt idx="2">
                  <c:v>Utilização de veículos inadequados para o transporte de alunos</c:v>
                </c:pt>
                <c:pt idx="3">
                  <c:v>Falta de emissão do Parecer Conclusivo sobre a Prestação de Contas do Pnate,  pelo Conselho do Fundeb</c:v>
                </c:pt>
                <c:pt idx="4">
                  <c:v>Movimentação financeira em desacordo com o Decreto nº 7.507/2011 e a Resolução CD/FNDE nº 44/2011</c:v>
                </c:pt>
                <c:pt idx="5">
                  <c:v>Irregularidade no atendimento do público alvo do Pnate</c:v>
                </c:pt>
                <c:pt idx="6">
                  <c:v>Impropriedades na atuação do Conselho</c:v>
                </c:pt>
                <c:pt idx="7">
                  <c:v>Falhas no processo licitatório e/ou contratação</c:v>
                </c:pt>
              </c:strCache>
            </c:strRef>
          </c:cat>
          <c:val>
            <c:numRef>
              <c:f>FEF!$D$3:$D$7</c:f>
              <c:numCache>
                <c:formatCode>0.00%</c:formatCode>
                <c:ptCount val="5"/>
                <c:pt idx="0">
                  <c:v>0.45098039215686275</c:v>
                </c:pt>
                <c:pt idx="1">
                  <c:v>7.8431372549019607E-2</c:v>
                </c:pt>
                <c:pt idx="2">
                  <c:v>0.47058823529411764</c:v>
                </c:pt>
                <c:pt idx="3">
                  <c:v>5.8823529411764705E-2</c:v>
                </c:pt>
                <c:pt idx="4">
                  <c:v>1.9607843137254902E-2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AB-4956-894E-2D9A7EF4757E}"/>
            </c:ext>
          </c:extLst>
        </c:ser>
        <c:ser>
          <c:idx val="1"/>
          <c:order val="1"/>
          <c:tx>
            <c:strRef>
              <c:f>FEF!$F$1</c:f>
              <c:strCache>
                <c:ptCount val="1"/>
                <c:pt idx="0">
                  <c:v>FEF V04 - Ocorrências/nº de Municípios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FEF!$G$3:$G$10</c:f>
              <c:strCache>
                <c:ptCount val="8"/>
                <c:pt idx="0">
                  <c:v>Dano ao erário</c:v>
                </c:pt>
                <c:pt idx="1">
                  <c:v>Existência de alunos não atendidos pelo Pnate</c:v>
                </c:pt>
                <c:pt idx="2">
                  <c:v>Utilização de veículos inadequados para o transporte de alunos</c:v>
                </c:pt>
                <c:pt idx="3">
                  <c:v>Falta de emissão do Parecer Conclusivo sobre a Prestação de Contas do Pnate,  pelo Conselho do Fundeb</c:v>
                </c:pt>
                <c:pt idx="4">
                  <c:v>Movimentação financeira em desacordo com o Decreto nº 7.507/2011 e a Resolução CD/FNDE nº 44/2011</c:v>
                </c:pt>
                <c:pt idx="5">
                  <c:v>Irregularidade no atendimento do público alvo do Pnate</c:v>
                </c:pt>
                <c:pt idx="6">
                  <c:v>Impropriedades na atuação do Conselho</c:v>
                </c:pt>
                <c:pt idx="7">
                  <c:v>Falhas no processo licitatório e/ou contratação</c:v>
                </c:pt>
              </c:strCache>
            </c:strRef>
          </c:cat>
          <c:val>
            <c:numRef>
              <c:f>FEF!$I$3:$I$10</c:f>
              <c:numCache>
                <c:formatCode>General</c:formatCode>
                <c:ptCount val="8"/>
                <c:pt idx="0" formatCode="0.00%">
                  <c:v>0.31034482758620691</c:v>
                </c:pt>
                <c:pt idx="2" formatCode="0.00%">
                  <c:v>0.48275862068965519</c:v>
                </c:pt>
                <c:pt idx="4" formatCode="0.00%">
                  <c:v>0.17241379310344829</c:v>
                </c:pt>
                <c:pt idx="5" formatCode="0.00%">
                  <c:v>0.37931034482758619</c:v>
                </c:pt>
                <c:pt idx="6" formatCode="0.00%">
                  <c:v>0.68965517241379315</c:v>
                </c:pt>
                <c:pt idx="7" formatCode="0.00%">
                  <c:v>0.86206896551724133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AB-4956-894E-2D9A7EF4757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66942288"/>
        <c:axId val="466936048"/>
      </c:barChart>
      <c:catAx>
        <c:axId val="4669422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l"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 sz="1600" dirty="0"/>
                  <a:t>Fiscalizações:</a:t>
                </a:r>
              </a:p>
              <a:p>
                <a:pPr algn="l">
                  <a:defRPr/>
                </a:pPr>
                <a:r>
                  <a:rPr lang="pt-BR" sz="1600" dirty="0"/>
                  <a:t>- V03: 51</a:t>
                </a:r>
              </a:p>
              <a:p>
                <a:pPr algn="l">
                  <a:defRPr/>
                </a:pPr>
                <a:r>
                  <a:rPr lang="pt-BR" sz="1600" b="1" i="0" kern="1200" baseline="0" dirty="0">
                    <a:solidFill>
                      <a:srgbClr val="404040"/>
                    </a:solidFill>
                    <a:effectLst/>
                  </a:rPr>
                  <a:t>- V04: 29</a:t>
                </a:r>
                <a:endParaRPr lang="pt-BR" sz="1600" dirty="0"/>
              </a:p>
            </c:rich>
          </c:tx>
          <c:layout>
            <c:manualLayout>
              <c:xMode val="edge"/>
              <c:yMode val="edge"/>
              <c:x val="2.1398506449422944E-2"/>
              <c:y val="0.142275793339928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l">
                <a:defRPr sz="9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66936048"/>
        <c:crosses val="autoZero"/>
        <c:auto val="1"/>
        <c:lblAlgn val="ctr"/>
        <c:lblOffset val="100"/>
        <c:noMultiLvlLbl val="0"/>
      </c:catAx>
      <c:valAx>
        <c:axId val="46693604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466942288"/>
        <c:crossesAt val="1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8515D-69AE-44D4-9282-744081F6226F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87C47-FCF5-44F8-8CA4-37794C83D3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68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86E44-5743-4DD5-A6D9-6A570AAF8DDA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90407-50E1-48C0-946E-284B06A34D3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9528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145D68-AECA-42F6-98D5-747DD272AA9B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0264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145D68-AECA-42F6-98D5-747DD272AA9B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7596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145D68-AECA-42F6-98D5-747DD272AA9B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3887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44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938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88" y="119162"/>
            <a:ext cx="12047913" cy="78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93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17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035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4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55661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91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098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817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319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2232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232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510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06/12/2017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432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8749F87-B330-4CE1-B624-08AB1141778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66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9" r:id="rId12"/>
    <p:sldLayoutId id="214748370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microsoft.com/office/2007/relationships/hdphoto" Target="../media/hdphoto2.wdp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g"/><Relationship Id="rId7" Type="http://schemas.openxmlformats.org/officeDocument/2006/relationships/image" Target="../media/image50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slide" Target="slide33.xml"/><Relationship Id="rId4" Type="http://schemas.openxmlformats.org/officeDocument/2006/relationships/slide" Target="slide3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Projecao_wide.png">
            <a:extLst>
              <a:ext uri="{FF2B5EF4-FFF2-40B4-BE49-F238E27FC236}">
                <a16:creationId xmlns:a16="http://schemas.microsoft.com/office/drawing/2014/main" id="{9CB5DA31-C554-4F13-A4DF-14AFC1FFA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27084" cy="693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44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>
            <a:extLst>
              <a:ext uri="{FF2B5EF4-FFF2-40B4-BE49-F238E27FC236}">
                <a16:creationId xmlns:a16="http://schemas.microsoft.com/office/drawing/2014/main" id="{238B4E40-934E-404A-B996-B45A6DD8C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58" y="2889493"/>
            <a:ext cx="2753287" cy="338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EC9E67D8-AD92-42DD-87CE-165086EA1CE0}"/>
              </a:ext>
            </a:extLst>
          </p:cNvPr>
          <p:cNvSpPr txBox="1"/>
          <p:nvPr/>
        </p:nvSpPr>
        <p:spPr>
          <a:xfrm>
            <a:off x="1281887" y="1755750"/>
            <a:ext cx="8885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Parceria com o SEBRAE leva integridade para micro e pequenas empresas (</a:t>
            </a:r>
            <a:r>
              <a:rPr lang="pt-BR" sz="2000" dirty="0" err="1">
                <a:solidFill>
                  <a:srgbClr val="002060"/>
                </a:solidFill>
              </a:rPr>
              <a:t>MPEs</a:t>
            </a:r>
            <a:r>
              <a:rPr lang="pt-BR" sz="2000" dirty="0">
                <a:solidFill>
                  <a:srgbClr val="002060"/>
                </a:solidFill>
              </a:rPr>
              <a:t>). </a:t>
            </a:r>
          </a:p>
          <a:p>
            <a:r>
              <a:rPr lang="pt-BR" sz="2000" dirty="0">
                <a:solidFill>
                  <a:srgbClr val="002060"/>
                </a:solidFill>
              </a:rPr>
              <a:t>Conteúdo: infográficos, vídeos e cartilhas.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4BC6E6E4-F0D8-4324-8B92-B24F5C3A6EFF}"/>
              </a:ext>
            </a:extLst>
          </p:cNvPr>
          <p:cNvSpPr txBox="1"/>
          <p:nvPr/>
        </p:nvSpPr>
        <p:spPr>
          <a:xfrm>
            <a:off x="1281887" y="1180849"/>
            <a:ext cx="7326353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PROGRAMA EMPRESA ÍNTEGRA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D1BF727-4B7B-4E91-AA3E-57E8DECB5F2E}"/>
              </a:ext>
            </a:extLst>
          </p:cNvPr>
          <p:cNvSpPr txBox="1"/>
          <p:nvPr/>
        </p:nvSpPr>
        <p:spPr>
          <a:xfrm>
            <a:off x="4399079" y="2765315"/>
            <a:ext cx="76888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REI – Rede Nacional Empresa Íntegra</a:t>
            </a:r>
          </a:p>
          <a:p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 Estados (CGU/SEBRAE)</a:t>
            </a: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2º sem/2017 - Cerca de 3 mil pequenos negócios</a:t>
            </a: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alcançados pelo programa</a:t>
            </a:r>
          </a:p>
          <a:p>
            <a:endParaRPr lang="pt-BR" sz="2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034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m relacionada">
            <a:extLst>
              <a:ext uri="{FF2B5EF4-FFF2-40B4-BE49-F238E27FC236}">
                <a16:creationId xmlns:a16="http://schemas.microsoft.com/office/drawing/2014/main" id="{2EC2036A-2B76-4D47-9D2C-C41A544C8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230" y="2442921"/>
            <a:ext cx="3242651" cy="307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2FB59F35-75CF-40F5-80FD-C6378A316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738" y="2442922"/>
            <a:ext cx="1864357" cy="3314412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EB5889E7-270B-4BDF-AD58-5348F1B37610}"/>
              </a:ext>
            </a:extLst>
          </p:cNvPr>
          <p:cNvSpPr/>
          <p:nvPr/>
        </p:nvSpPr>
        <p:spPr>
          <a:xfrm>
            <a:off x="671512" y="1138687"/>
            <a:ext cx="551343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PARCERIA ALLIANCE FOR INTEGRITY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B4D9C4A-C922-4FEA-B5C4-C4A2CD5DCE1B}"/>
              </a:ext>
            </a:extLst>
          </p:cNvPr>
          <p:cNvSpPr/>
          <p:nvPr/>
        </p:nvSpPr>
        <p:spPr>
          <a:xfrm>
            <a:off x="671512" y="1631695"/>
            <a:ext cx="91197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Parceria Internacional que leva integridade para pequenas e médias empresas - </a:t>
            </a:r>
            <a:r>
              <a:rPr lang="pt-BR" sz="2000" dirty="0" err="1">
                <a:solidFill>
                  <a:srgbClr val="002060"/>
                </a:solidFill>
              </a:rPr>
              <a:t>PMEs</a:t>
            </a:r>
            <a:r>
              <a:rPr lang="pt-BR" sz="20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622B758-0408-4300-BC96-727F1BD7F908}"/>
              </a:ext>
            </a:extLst>
          </p:cNvPr>
          <p:cNvSpPr txBox="1"/>
          <p:nvPr/>
        </p:nvSpPr>
        <p:spPr>
          <a:xfrm>
            <a:off x="2727286" y="2365615"/>
            <a:ext cx="2669823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Lançamento do </a:t>
            </a:r>
            <a:r>
              <a:rPr lang="pt-BR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pt-BR" sz="20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Integrity</a:t>
            </a:r>
            <a:r>
              <a:rPr lang="pt-BR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App 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para micros e pequenas empresas avaliarem os planos de integridade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E9A8918-E913-44D4-80F6-609B51330A2B}"/>
              </a:ext>
            </a:extLst>
          </p:cNvPr>
          <p:cNvSpPr txBox="1"/>
          <p:nvPr/>
        </p:nvSpPr>
        <p:spPr>
          <a:xfrm>
            <a:off x="9400072" y="2341468"/>
            <a:ext cx="2791928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Capacitações presenciais (DEPE – De Empresas para Empresas), webinars, Debates</a:t>
            </a:r>
          </a:p>
        </p:txBody>
      </p:sp>
    </p:spTree>
    <p:extLst>
      <p:ext uri="{BB962C8B-B14F-4D97-AF65-F5344CB8AC3E}">
        <p14:creationId xmlns:p14="http://schemas.microsoft.com/office/powerpoint/2010/main" val="226618882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E97C3BFF-33E5-4BE4-B872-DDFEFCC2AB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334" y="2557388"/>
            <a:ext cx="1597664" cy="70265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304E3AD2-4FEC-4B3E-8671-F2A6D344064A}"/>
              </a:ext>
            </a:extLst>
          </p:cNvPr>
          <p:cNvSpPr/>
          <p:nvPr/>
        </p:nvSpPr>
        <p:spPr>
          <a:xfrm>
            <a:off x="668650" y="3603790"/>
            <a:ext cx="5292017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pt-BR" sz="2000" dirty="0">
                <a:solidFill>
                  <a:srgbClr val="575656"/>
                </a:solidFill>
              </a:rPr>
              <a:t>Elaboração de </a:t>
            </a:r>
            <a:r>
              <a:rPr lang="pt-BR" sz="2000" b="1" dirty="0">
                <a:solidFill>
                  <a:srgbClr val="575656"/>
                </a:solidFill>
              </a:rPr>
              <a:t>guia</a:t>
            </a:r>
            <a:r>
              <a:rPr lang="pt-BR" sz="2000" dirty="0">
                <a:solidFill>
                  <a:srgbClr val="575656"/>
                </a:solidFill>
              </a:rPr>
              <a:t> sobre assistência técnica para implementação da Convenção da ONU</a:t>
            </a:r>
          </a:p>
          <a:p>
            <a:endParaRPr lang="pt-BR" sz="2000" dirty="0">
              <a:solidFill>
                <a:srgbClr val="575656"/>
              </a:solidFill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1FD21E7F-EA1F-48E9-AAEE-12F6B03B0DF3}"/>
              </a:ext>
            </a:extLst>
          </p:cNvPr>
          <p:cNvSpPr txBox="1">
            <a:spLocks/>
          </p:cNvSpPr>
          <p:nvPr/>
        </p:nvSpPr>
        <p:spPr>
          <a:xfrm>
            <a:off x="668649" y="2042675"/>
            <a:ext cx="3459333" cy="121737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rgbClr val="002060"/>
                </a:solidFill>
                <a:latin typeface="+mn-lt"/>
              </a:rPr>
              <a:t>GRUPO DE</a:t>
            </a:r>
          </a:p>
          <a:p>
            <a:r>
              <a:rPr lang="pt-BR" sz="2400" b="1" dirty="0">
                <a:solidFill>
                  <a:srgbClr val="002060"/>
                </a:solidFill>
                <a:latin typeface="+mn-lt"/>
              </a:rPr>
              <a:t>TRABALHO DO G-20 ANTICORRUPÇÃO</a:t>
            </a:r>
          </a:p>
          <a:p>
            <a:r>
              <a:rPr lang="pt-BR" sz="2000" dirty="0" err="1">
                <a:solidFill>
                  <a:srgbClr val="002060"/>
                </a:solidFill>
                <a:latin typeface="+mn-lt"/>
              </a:rPr>
              <a:t>Co-presidência</a:t>
            </a:r>
            <a:r>
              <a:rPr lang="pt-BR" sz="2000" dirty="0">
                <a:solidFill>
                  <a:srgbClr val="002060"/>
                </a:solidFill>
                <a:latin typeface="+mn-lt"/>
              </a:rPr>
              <a:t> Brasil - 2017 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D6A1DBE-4F73-4399-ADA0-AF746CA4A4C6}"/>
              </a:ext>
            </a:extLst>
          </p:cNvPr>
          <p:cNvSpPr/>
          <p:nvPr/>
        </p:nvSpPr>
        <p:spPr>
          <a:xfrm>
            <a:off x="6671222" y="3603791"/>
            <a:ext cx="55207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575656"/>
                </a:solidFill>
              </a:rPr>
              <a:t>Acordos bilaterais na </a:t>
            </a:r>
            <a:r>
              <a:rPr lang="pt-BR" sz="2000" b="1" dirty="0">
                <a:solidFill>
                  <a:srgbClr val="575656"/>
                </a:solidFill>
              </a:rPr>
              <a:t>América Latina</a:t>
            </a:r>
            <a:r>
              <a:rPr lang="pt-BR" sz="2000" dirty="0">
                <a:solidFill>
                  <a:srgbClr val="575656"/>
                </a:solidFill>
              </a:rPr>
              <a:t> para intercâmbio de informações</a:t>
            </a:r>
            <a:endParaRPr lang="pt-BR" sz="2000" dirty="0">
              <a:solidFill>
                <a:srgbClr val="002060"/>
              </a:solidFill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0308615-5242-49E4-9D2D-9DE08592E342}"/>
              </a:ext>
            </a:extLst>
          </p:cNvPr>
          <p:cNvSpPr txBox="1">
            <a:spLocks/>
          </p:cNvSpPr>
          <p:nvPr/>
        </p:nvSpPr>
        <p:spPr>
          <a:xfrm>
            <a:off x="6717458" y="2031898"/>
            <a:ext cx="5121020" cy="127103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rgbClr val="002060"/>
                </a:solidFill>
                <a:latin typeface="+mn-lt"/>
              </a:rPr>
              <a:t>PROCEDIMENTOS ADMINISTRATIVOS - ANTICORRUPÇÃO</a:t>
            </a:r>
          </a:p>
          <a:p>
            <a:r>
              <a:rPr lang="pt-BR" sz="2000" dirty="0">
                <a:solidFill>
                  <a:srgbClr val="002060"/>
                </a:solidFill>
                <a:latin typeface="+mn-lt"/>
              </a:rPr>
              <a:t>Investigação e sanção de pessoas jurídicas na esfera administrativa</a:t>
            </a:r>
          </a:p>
          <a:p>
            <a:endParaRPr lang="pt-BR" sz="2400" b="1" dirty="0">
              <a:solidFill>
                <a:srgbClr val="002060"/>
              </a:solidFill>
              <a:latin typeface="+mn-lt"/>
            </a:endParaRPr>
          </a:p>
          <a:p>
            <a:endParaRPr lang="pt-BR" sz="2400" b="1" dirty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E08BADBF-28E1-4EB7-83C7-B93C02338DF2}"/>
              </a:ext>
            </a:extLst>
          </p:cNvPr>
          <p:cNvCxnSpPr/>
          <p:nvPr/>
        </p:nvCxnSpPr>
        <p:spPr>
          <a:xfrm>
            <a:off x="668649" y="3465397"/>
            <a:ext cx="51001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EC1E05CC-291E-452E-9C78-6204F1F10E1D}"/>
              </a:ext>
            </a:extLst>
          </p:cNvPr>
          <p:cNvCxnSpPr>
            <a:cxnSpLocks/>
          </p:cNvCxnSpPr>
          <p:nvPr/>
        </p:nvCxnSpPr>
        <p:spPr>
          <a:xfrm>
            <a:off x="6659932" y="3453363"/>
            <a:ext cx="5081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Resultado de imagem para OECD">
            <a:extLst>
              <a:ext uri="{FF2B5EF4-FFF2-40B4-BE49-F238E27FC236}">
                <a16:creationId xmlns:a16="http://schemas.microsoft.com/office/drawing/2014/main" id="{18A03A08-91CF-4D5D-B70F-7BA5695F4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810" y="5490017"/>
            <a:ext cx="2249946" cy="69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Resultado de imagem para ONU LOGO">
            <a:extLst>
              <a:ext uri="{FF2B5EF4-FFF2-40B4-BE49-F238E27FC236}">
                <a16:creationId xmlns:a16="http://schemas.microsoft.com/office/drawing/2014/main" id="{0869CA82-E110-425B-8531-7D777EB57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617" y="5328489"/>
            <a:ext cx="1199312" cy="101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Resultado de imagem para OEA LOGO">
            <a:extLst>
              <a:ext uri="{FF2B5EF4-FFF2-40B4-BE49-F238E27FC236}">
                <a16:creationId xmlns:a16="http://schemas.microsoft.com/office/drawing/2014/main" id="{4E1DCF3F-D9B0-420A-8880-D21348AA6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56" y="5283333"/>
            <a:ext cx="971380" cy="121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ítulo 1">
            <a:extLst>
              <a:ext uri="{FF2B5EF4-FFF2-40B4-BE49-F238E27FC236}">
                <a16:creationId xmlns:a16="http://schemas.microsoft.com/office/drawing/2014/main" id="{D0737875-893B-4310-9CC9-9EB2FBF0B860}"/>
              </a:ext>
            </a:extLst>
          </p:cNvPr>
          <p:cNvSpPr txBox="1">
            <a:spLocks/>
          </p:cNvSpPr>
          <p:nvPr/>
        </p:nvSpPr>
        <p:spPr>
          <a:xfrm>
            <a:off x="699422" y="4767285"/>
            <a:ext cx="3459333" cy="26520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rgbClr val="002060"/>
                </a:solidFill>
                <a:latin typeface="+mn-lt"/>
              </a:rPr>
              <a:t>CONVENÇÕES</a:t>
            </a:r>
            <a:endParaRPr lang="pt-BR" sz="2000" dirty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21" name="Conector reto 20">
            <a:extLst>
              <a:ext uri="{FF2B5EF4-FFF2-40B4-BE49-F238E27FC236}">
                <a16:creationId xmlns:a16="http://schemas.microsoft.com/office/drawing/2014/main" id="{DE2EE29D-A97B-404C-B6A0-9344475A9221}"/>
              </a:ext>
            </a:extLst>
          </p:cNvPr>
          <p:cNvCxnSpPr/>
          <p:nvPr/>
        </p:nvCxnSpPr>
        <p:spPr>
          <a:xfrm>
            <a:off x="699422" y="5174532"/>
            <a:ext cx="51001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ângulo 21">
            <a:extLst>
              <a:ext uri="{FF2B5EF4-FFF2-40B4-BE49-F238E27FC236}">
                <a16:creationId xmlns:a16="http://schemas.microsoft.com/office/drawing/2014/main" id="{35FA50BF-A74F-4D7D-8D21-8FDD725EF916}"/>
              </a:ext>
            </a:extLst>
          </p:cNvPr>
          <p:cNvSpPr/>
          <p:nvPr/>
        </p:nvSpPr>
        <p:spPr>
          <a:xfrm>
            <a:off x="671512" y="1138687"/>
            <a:ext cx="4841390" cy="5749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COOPERAÇÃO INTERNACIONAL</a:t>
            </a:r>
          </a:p>
        </p:txBody>
      </p:sp>
    </p:spTree>
    <p:extLst>
      <p:ext uri="{BB962C8B-B14F-4D97-AF65-F5344CB8AC3E}">
        <p14:creationId xmlns:p14="http://schemas.microsoft.com/office/powerpoint/2010/main" val="3593469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6FC0D9C-BB08-4E77-B475-15793315F2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19" y="2688124"/>
            <a:ext cx="5706318" cy="3209648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14CA32EC-7A6C-4612-B5CA-0DBFEB9F3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5171" y="2524813"/>
            <a:ext cx="529682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5 mil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participantes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 mil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prefeitos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2 mil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municípios representados</a:t>
            </a:r>
          </a:p>
          <a:p>
            <a:pPr eaLnBrk="1" hangingPunct="1">
              <a:spcBef>
                <a:spcPct val="0"/>
              </a:spcBef>
              <a:buNone/>
            </a:pPr>
            <a:b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</a:br>
            <a:endParaRPr lang="pt-BR" altLang="pt-BR" sz="24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2EF5F71-782D-4B9F-AF2D-93DFD72771ED}"/>
              </a:ext>
            </a:extLst>
          </p:cNvPr>
          <p:cNvSpPr/>
          <p:nvPr/>
        </p:nvSpPr>
        <p:spPr>
          <a:xfrm>
            <a:off x="6895171" y="4983372"/>
            <a:ext cx="4224449" cy="1017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  <a:latin typeface="Humanst521 BT" pitchFamily="34" charset="0"/>
              </a:rPr>
              <a:t>Orientações sobre medidas de aperfeiçoamento da gestão; de prevenção e combate à corrupção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E811C0D-FC13-47B3-9DCD-2373A345BA20}"/>
              </a:ext>
            </a:extLst>
          </p:cNvPr>
          <p:cNvSpPr/>
          <p:nvPr/>
        </p:nvSpPr>
        <p:spPr>
          <a:xfrm>
            <a:off x="671512" y="1138687"/>
            <a:ext cx="593893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ECONTRO MUNICÍPIO TRANSPARENTE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DCB2BBE4-DF69-4915-A9D8-1440E1BD352E}"/>
              </a:ext>
            </a:extLst>
          </p:cNvPr>
          <p:cNvSpPr/>
          <p:nvPr/>
        </p:nvSpPr>
        <p:spPr>
          <a:xfrm>
            <a:off x="671512" y="1631695"/>
            <a:ext cx="91197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Orientação de prefeitos e gestores municipais </a:t>
            </a:r>
          </a:p>
        </p:txBody>
      </p:sp>
    </p:spTree>
    <p:extLst>
      <p:ext uri="{BB962C8B-B14F-4D97-AF65-F5344CB8AC3E}">
        <p14:creationId xmlns:p14="http://schemas.microsoft.com/office/powerpoint/2010/main" val="1461787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1E811C0D-FC13-47B3-9DCD-2373A345BA20}"/>
              </a:ext>
            </a:extLst>
          </p:cNvPr>
          <p:cNvSpPr/>
          <p:nvPr/>
        </p:nvSpPr>
        <p:spPr>
          <a:xfrm>
            <a:off x="671512" y="1138687"/>
            <a:ext cx="593893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ECONTRO MUNICÍPIO TRANSPARENTE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DCB2BBE4-DF69-4915-A9D8-1440E1BD352E}"/>
              </a:ext>
            </a:extLst>
          </p:cNvPr>
          <p:cNvSpPr/>
          <p:nvPr/>
        </p:nvSpPr>
        <p:spPr>
          <a:xfrm>
            <a:off x="671512" y="1631695"/>
            <a:ext cx="91197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Orientação de prefeitos e gestores municipais 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7CC06E7-5627-4377-9887-C37BF5337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37" y="2524813"/>
            <a:ext cx="5193255" cy="2967574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8DB640A5-0F50-4040-B3F7-33FAAF3D04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968" y="2524813"/>
            <a:ext cx="5193255" cy="296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28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EFFF280C-C724-4C26-AA12-F63D52B477F3}"/>
              </a:ext>
            </a:extLst>
          </p:cNvPr>
          <p:cNvSpPr txBox="1"/>
          <p:nvPr/>
        </p:nvSpPr>
        <p:spPr>
          <a:xfrm>
            <a:off x="739129" y="1610076"/>
            <a:ext cx="748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Dados gerais sobre pedidos e respostas – Governo Federal*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3CB670DC-B139-4E9A-A733-BD913975D69A}"/>
              </a:ext>
            </a:extLst>
          </p:cNvPr>
          <p:cNvSpPr txBox="1"/>
          <p:nvPr/>
        </p:nvSpPr>
        <p:spPr>
          <a:xfrm>
            <a:off x="4758346" y="6165280"/>
            <a:ext cx="4721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50000"/>
                  </a:schemeClr>
                </a:solidFill>
              </a:rPr>
              <a:t>*Período: maio de 2012 até novembro de 2017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BBEA224B-6CA4-43E4-9267-2D159431EAF1}"/>
              </a:ext>
            </a:extLst>
          </p:cNvPr>
          <p:cNvSpPr txBox="1"/>
          <p:nvPr/>
        </p:nvSpPr>
        <p:spPr>
          <a:xfrm>
            <a:off x="5661524" y="2446557"/>
            <a:ext cx="5424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560 mil</a:t>
            </a:r>
            <a:r>
              <a:rPr lang="pt-BR" sz="1400" b="1" dirty="0">
                <a:solidFill>
                  <a:schemeClr val="accent2"/>
                </a:solidFill>
              </a:rPr>
              <a:t>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pedidos recebidos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3AA9B6C3-559A-4036-B50E-FBDD75C1D705}"/>
              </a:ext>
            </a:extLst>
          </p:cNvPr>
          <p:cNvSpPr txBox="1"/>
          <p:nvPr/>
        </p:nvSpPr>
        <p:spPr>
          <a:xfrm>
            <a:off x="5661523" y="3480561"/>
            <a:ext cx="61239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559 mil (99%)</a:t>
            </a:r>
            <a:r>
              <a:rPr lang="pt-BR" sz="1400" b="1" dirty="0">
                <a:solidFill>
                  <a:schemeClr val="accent2"/>
                </a:solidFill>
              </a:rPr>
              <a:t>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pedidos respondidos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82DA3A4F-E747-4F42-9FFC-98586CAFE692}"/>
              </a:ext>
            </a:extLst>
          </p:cNvPr>
          <p:cNvSpPr txBox="1"/>
          <p:nvPr/>
        </p:nvSpPr>
        <p:spPr>
          <a:xfrm>
            <a:off x="5661523" y="4460020"/>
            <a:ext cx="5841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14 dias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em média para resposta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F2C47235-2933-4AEA-8C77-4375B6CACC06}"/>
              </a:ext>
            </a:extLst>
          </p:cNvPr>
          <p:cNvSpPr txBox="1"/>
          <p:nvPr/>
        </p:nvSpPr>
        <p:spPr>
          <a:xfrm>
            <a:off x="716667" y="1171439"/>
            <a:ext cx="6673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2060"/>
                </a:solidFill>
              </a:rPr>
              <a:t>LEI DE ACESSO À INFORMAÇÃO - LAI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359BFA8-33B3-4C4F-8E05-676E8E88C3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648" y="4622524"/>
            <a:ext cx="363220" cy="464692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3F7A55F0-0192-4258-83C2-66BE1935F9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694" y="2553811"/>
            <a:ext cx="717130" cy="50321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E74F1EF2-E77B-4DA9-8190-6AE6AC263E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331" y="3526959"/>
            <a:ext cx="661854" cy="595094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C8AD0AB2-E18F-44E0-B670-B6CD53BF6C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331" y="5370910"/>
            <a:ext cx="707796" cy="543410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9F2D85C7-510F-4820-8EDB-CCF5719EB033}"/>
              </a:ext>
            </a:extLst>
          </p:cNvPr>
          <p:cNvSpPr txBox="1"/>
          <p:nvPr/>
        </p:nvSpPr>
        <p:spPr>
          <a:xfrm>
            <a:off x="5661523" y="5283378"/>
            <a:ext cx="5311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8 mil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recursos encaminhados à CGU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14CD76F-53F8-47D3-8AE9-9A09F85075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78" y="2331208"/>
            <a:ext cx="3338101" cy="417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5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74" y="2067895"/>
            <a:ext cx="3108997" cy="3886247"/>
          </a:xfrm>
          <a:prstGeom prst="rect">
            <a:avLst/>
          </a:prstGeom>
        </p:spPr>
      </p:pic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4210757" y="2301488"/>
            <a:ext cx="80683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19,7</a:t>
            </a:r>
            <a:r>
              <a:rPr lang="pt-BR" altLang="pt-BR" sz="40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de visitas até novembro de 2017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1,8</a:t>
            </a:r>
            <a:r>
              <a:rPr lang="pt-BR" altLang="pt-BR" sz="40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de visitas mensais (média 2017)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100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</a:t>
            </a: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</a:rPr>
              <a:t>de visitas (desde 2004)</a:t>
            </a:r>
          </a:p>
          <a:p>
            <a:pPr eaLnBrk="1" hangingPunct="1">
              <a:spcBef>
                <a:spcPct val="0"/>
              </a:spcBef>
              <a:buNone/>
            </a:pPr>
            <a:b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</a:b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PREVISÃO NOVO PORTAL -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MAIO 2018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5A8BB2BB-F3DD-4603-841B-FB8F7B3E2AF7}"/>
              </a:ext>
            </a:extLst>
          </p:cNvPr>
          <p:cNvSpPr/>
          <p:nvPr/>
        </p:nvSpPr>
        <p:spPr>
          <a:xfrm>
            <a:off x="671512" y="1274154"/>
            <a:ext cx="444346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PORTAL DA TRANSPARÊNCIA</a:t>
            </a:r>
          </a:p>
        </p:txBody>
      </p:sp>
    </p:spTree>
    <p:extLst>
      <p:ext uri="{BB962C8B-B14F-4D97-AF65-F5344CB8AC3E}">
        <p14:creationId xmlns:p14="http://schemas.microsoft.com/office/powerpoint/2010/main" val="1877511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589493" y="1367517"/>
            <a:ext cx="641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2060"/>
                </a:solidFill>
              </a:rPr>
              <a:t>POLÍTICA DE DADOS ABERTOS</a:t>
            </a: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612073" y="1745981"/>
            <a:ext cx="10808148" cy="966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Aft>
                <a:spcPts val="1200"/>
              </a:spcAft>
            </a:pPr>
            <a:r>
              <a:rPr lang="pt-BR" sz="2000" dirty="0">
                <a:solidFill>
                  <a:srgbClr val="002060"/>
                </a:solidFill>
              </a:rPr>
              <a:t>Promoção da abertura das bases de dados governamentais em formato aberto:</a:t>
            </a:r>
            <a:endParaRPr lang="pt-BR" sz="2000" dirty="0">
              <a:solidFill>
                <a:schemeClr val="tx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2716F9E-5C4F-4411-8DD6-4D83E777A8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79" y="2712186"/>
            <a:ext cx="4978218" cy="2947105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E944D48-F34C-4F21-A8E1-B2CD6A833FA8}"/>
              </a:ext>
            </a:extLst>
          </p:cNvPr>
          <p:cNvSpPr txBox="1"/>
          <p:nvPr/>
        </p:nvSpPr>
        <p:spPr>
          <a:xfrm>
            <a:off x="6095999" y="2542853"/>
            <a:ext cx="5301644" cy="3711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BR" sz="5200" b="1" dirty="0">
                <a:solidFill>
                  <a:schemeClr val="accent6"/>
                </a:solidFill>
              </a:rPr>
              <a:t>73</a:t>
            </a:r>
            <a:r>
              <a:rPr lang="pt-BR" sz="2000" dirty="0"/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planos de dados abertos publicados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BR" sz="5200" b="1" dirty="0">
                <a:solidFill>
                  <a:schemeClr val="accent6"/>
                </a:solidFill>
              </a:rPr>
              <a:t>103</a:t>
            </a:r>
            <a:r>
              <a:rPr lang="pt-BR" sz="2000" dirty="0"/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planos de dados em elaboração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BR" sz="5200" b="1" dirty="0">
                <a:solidFill>
                  <a:schemeClr val="accent6"/>
                </a:solidFill>
              </a:rPr>
              <a:t>1.656 (74%)</a:t>
            </a:r>
            <a:r>
              <a:rPr lang="pt-BR" sz="4800" b="1" dirty="0"/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bases abertas</a:t>
            </a:r>
            <a:endParaRPr lang="pt-BR" sz="2000" dirty="0"/>
          </a:p>
          <a:p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D09A344-319B-441E-A5C4-48FF7E3673F5}"/>
              </a:ext>
            </a:extLst>
          </p:cNvPr>
          <p:cNvSpPr txBox="1"/>
          <p:nvPr/>
        </p:nvSpPr>
        <p:spPr>
          <a:xfrm>
            <a:off x="704679" y="5916084"/>
            <a:ext cx="4721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50000"/>
                  </a:schemeClr>
                </a:solidFill>
              </a:rPr>
              <a:t>*Período: Até novembro de 2017</a:t>
            </a:r>
          </a:p>
        </p:txBody>
      </p:sp>
    </p:spTree>
    <p:extLst>
      <p:ext uri="{BB962C8B-B14F-4D97-AF65-F5344CB8AC3E}">
        <p14:creationId xmlns:p14="http://schemas.microsoft.com/office/powerpoint/2010/main" val="843535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6344355" y="3374768"/>
            <a:ext cx="5936395" cy="452431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pt-BR" sz="2400" dirty="0">
                <a:ln w="0"/>
                <a:solidFill>
                  <a:schemeClr val="bg1">
                    <a:lumMod val="50000"/>
                  </a:schemeClr>
                </a:solidFill>
              </a:rPr>
              <a:t>Desde sua primeira execução em 2009, o programa já envolveu:</a:t>
            </a:r>
            <a:endParaRPr lang="pt-BR" sz="3200" dirty="0">
              <a:ln w="0"/>
              <a:solidFill>
                <a:schemeClr val="bg1">
                  <a:lumMod val="50000"/>
                </a:schemeClr>
              </a:solidFill>
            </a:endParaRPr>
          </a:p>
          <a:p>
            <a:r>
              <a:rPr lang="pt-BR" sz="4800" b="1" dirty="0">
                <a:solidFill>
                  <a:srgbClr val="C00000"/>
                </a:solidFill>
              </a:rPr>
              <a:t>750</a:t>
            </a:r>
            <a:r>
              <a:rPr lang="pt-BR" sz="5200" b="1" dirty="0">
                <a:solidFill>
                  <a:schemeClr val="accent6"/>
                </a:solidFill>
              </a:rPr>
              <a:t> </a:t>
            </a:r>
            <a:r>
              <a:rPr lang="pt-BR" sz="4800" b="1" dirty="0">
                <a:solidFill>
                  <a:srgbClr val="C00000"/>
                </a:solidFill>
              </a:rPr>
              <a:t>mil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 alunos</a:t>
            </a:r>
          </a:p>
          <a:p>
            <a:r>
              <a:rPr lang="pt-BR" sz="4800" b="1" dirty="0">
                <a:solidFill>
                  <a:srgbClr val="C00000"/>
                </a:solidFill>
              </a:rPr>
              <a:t>28 mil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professores</a:t>
            </a:r>
          </a:p>
          <a:p>
            <a:r>
              <a:rPr lang="pt-BR" sz="4800" b="1" dirty="0">
                <a:solidFill>
                  <a:srgbClr val="C00000"/>
                </a:solidFill>
              </a:rPr>
              <a:t>4.500</a:t>
            </a:r>
            <a:r>
              <a:rPr lang="pt-BR" sz="2800" b="1" dirty="0">
                <a:ln w="0"/>
                <a:solidFill>
                  <a:srgbClr val="002060"/>
                </a:solidFill>
              </a:rPr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escolas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>
              <a:ln w="0"/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>
              <a:ln w="0"/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>
              <a:ln w="0"/>
              <a:solidFill>
                <a:srgbClr val="002060"/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2328122" y="1877817"/>
            <a:ext cx="9647551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400" b="1" dirty="0">
                <a:solidFill>
                  <a:srgbClr val="002060"/>
                </a:solidFill>
                <a:latin typeface="+mn-lt"/>
              </a:rPr>
              <a:t>PROGRAMA UM POR TODOS</a:t>
            </a:r>
          </a:p>
          <a:p>
            <a:r>
              <a:rPr lang="pt-BR" sz="3400" b="1" dirty="0">
                <a:solidFill>
                  <a:srgbClr val="002060"/>
                </a:solidFill>
                <a:latin typeface="+mn-lt"/>
              </a:rPr>
              <a:t>E TODOS POR UM!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F87615A8-8B35-4A4F-81F8-119DE5F793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5" y="3408634"/>
            <a:ext cx="5198004" cy="292387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l="25333" t="8243" r="23769" b="1087"/>
          <a:stretch/>
        </p:blipFill>
        <p:spPr>
          <a:xfrm>
            <a:off x="670492" y="1176989"/>
            <a:ext cx="1657630" cy="159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65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38CFBE3E-E72E-4452-89EA-4EB921B0E0D4}"/>
              </a:ext>
            </a:extLst>
          </p:cNvPr>
          <p:cNvSpPr/>
          <p:nvPr/>
        </p:nvSpPr>
        <p:spPr>
          <a:xfrm>
            <a:off x="6062505" y="2822225"/>
            <a:ext cx="596016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n w="0"/>
                <a:solidFill>
                  <a:schemeClr val="bg1">
                    <a:lumMod val="50000"/>
                  </a:schemeClr>
                </a:solidFill>
              </a:rPr>
              <a:t>Desde a 1º edição em 2007 até 2017:   </a:t>
            </a:r>
            <a:endParaRPr lang="pt-BR" sz="2800" dirty="0">
              <a:latin typeface="Calibri" panose="020F0502020204030204" pitchFamily="34" charset="0"/>
            </a:endParaRPr>
          </a:p>
          <a:p>
            <a:pPr lvl="0"/>
            <a:r>
              <a:rPr lang="pt-BR" sz="4800" b="1" dirty="0">
                <a:solidFill>
                  <a:schemeClr val="accent6"/>
                </a:solidFill>
              </a:rPr>
              <a:t>2,4</a:t>
            </a:r>
            <a:r>
              <a:rPr lang="pt-BR" sz="2800" b="1" dirty="0">
                <a:solidFill>
                  <a:schemeClr val="accent6"/>
                </a:solidFill>
              </a:rPr>
              <a:t> milhões</a:t>
            </a:r>
            <a:r>
              <a:rPr lang="pt-BR" sz="2400" b="1" dirty="0">
                <a:solidFill>
                  <a:schemeClr val="accent6"/>
                </a:solidFill>
              </a:rPr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de estudantes mobilizados</a:t>
            </a:r>
          </a:p>
          <a:p>
            <a:pPr lvl="0"/>
            <a:r>
              <a:rPr lang="pt-BR" sz="4800" b="1" dirty="0">
                <a:solidFill>
                  <a:schemeClr val="accent6"/>
                </a:solidFill>
              </a:rPr>
              <a:t>86</a:t>
            </a:r>
            <a:r>
              <a:rPr lang="pt-BR" sz="2800" b="1" dirty="0">
                <a:solidFill>
                  <a:schemeClr val="accent6"/>
                </a:solidFill>
              </a:rPr>
              <a:t> mil 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professores envolvidos</a:t>
            </a:r>
          </a:p>
          <a:p>
            <a:pPr lvl="0"/>
            <a:r>
              <a:rPr lang="pt-BR" sz="4800" b="1" dirty="0">
                <a:solidFill>
                  <a:schemeClr val="accent6"/>
                </a:solidFill>
              </a:rPr>
              <a:t>14</a:t>
            </a:r>
            <a:r>
              <a:rPr lang="pt-BR" sz="2400" b="1" dirty="0">
                <a:solidFill>
                  <a:schemeClr val="accent6"/>
                </a:solidFill>
              </a:rPr>
              <a:t> </a:t>
            </a:r>
            <a:r>
              <a:rPr lang="pt-BR" sz="2800" b="1" dirty="0">
                <a:solidFill>
                  <a:schemeClr val="accent6"/>
                </a:solidFill>
              </a:rPr>
              <a:t>mil</a:t>
            </a:r>
            <a:r>
              <a:rPr lang="pt-BR" sz="2400" b="1" dirty="0">
                <a:solidFill>
                  <a:schemeClr val="accent6"/>
                </a:solidFill>
              </a:rPr>
              <a:t> 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escolas mobilizadas</a:t>
            </a:r>
          </a:p>
          <a:p>
            <a:pPr lvl="0"/>
            <a:r>
              <a:rPr lang="pt-BR" sz="4800" b="1" dirty="0">
                <a:solidFill>
                  <a:schemeClr val="accent6"/>
                </a:solidFill>
              </a:rPr>
              <a:t>33</a:t>
            </a:r>
            <a:r>
              <a:rPr lang="pt-BR" sz="2800" b="1" dirty="0">
                <a:solidFill>
                  <a:schemeClr val="accent6"/>
                </a:solidFill>
              </a:rPr>
              <a:t> mil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trabalhos recebidos</a:t>
            </a:r>
          </a:p>
          <a:p>
            <a:pPr lvl="0"/>
            <a:endParaRPr lang="pt-BR" sz="2400" b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pt-BR" sz="2400" b="1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60D0336-87D4-47BA-BAB6-EFC06529F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68" y="1302099"/>
            <a:ext cx="4762500" cy="12192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9D4A34D-F141-47F7-BA64-80EF55D013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103" t="4458" r="2974" b="17436"/>
          <a:stretch/>
        </p:blipFill>
        <p:spPr>
          <a:xfrm rot="5400000">
            <a:off x="1536743" y="1974100"/>
            <a:ext cx="3440200" cy="502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610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CFD05285-0CF8-4163-BB11-EB09B1ADFD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39" y="848299"/>
            <a:ext cx="10442193" cy="587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0077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6237482" y="2921690"/>
            <a:ext cx="4932067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sz="3600" b="1" dirty="0">
                <a:solidFill>
                  <a:schemeClr val="bg1">
                    <a:lumMod val="50000"/>
                  </a:schemeClr>
                </a:solidFill>
              </a:rPr>
              <a:t>9º EDIÇÃO - 2017 </a:t>
            </a:r>
          </a:p>
          <a:p>
            <a:pPr lvl="0"/>
            <a:r>
              <a:rPr lang="pt-BR" sz="3600" b="1" dirty="0">
                <a:solidFill>
                  <a:schemeClr val="accent2"/>
                </a:solidFill>
              </a:rPr>
              <a:t>410</a:t>
            </a:r>
            <a:r>
              <a:rPr lang="pt-BR" b="1" dirty="0">
                <a:solidFill>
                  <a:schemeClr val="accent2"/>
                </a:solidFill>
              </a:rPr>
              <a:t> </a:t>
            </a:r>
            <a:r>
              <a:rPr lang="pt-BR" sz="2800" b="1" dirty="0">
                <a:solidFill>
                  <a:schemeClr val="accent2"/>
                </a:solidFill>
              </a:rPr>
              <a:t>mil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estudantes mobilizados</a:t>
            </a:r>
          </a:p>
          <a:p>
            <a:pPr lvl="0"/>
            <a:r>
              <a:rPr lang="pt-BR" sz="3600" b="1" dirty="0">
                <a:solidFill>
                  <a:schemeClr val="accent2"/>
                </a:solidFill>
              </a:rPr>
              <a:t>14 </a:t>
            </a:r>
            <a:r>
              <a:rPr lang="pt-BR" sz="2800" b="1" dirty="0">
                <a:solidFill>
                  <a:schemeClr val="accent2"/>
                </a:solidFill>
              </a:rPr>
              <a:t>mil</a:t>
            </a:r>
            <a:r>
              <a:rPr lang="pt-BR" sz="3600" b="1" dirty="0">
                <a:solidFill>
                  <a:schemeClr val="accent2"/>
                </a:solidFill>
              </a:rPr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professores envolvidos</a:t>
            </a:r>
          </a:p>
          <a:p>
            <a:pPr lvl="0"/>
            <a:r>
              <a:rPr lang="pt-BR" sz="3600" b="1" dirty="0">
                <a:solidFill>
                  <a:schemeClr val="accent2"/>
                </a:solidFill>
              </a:rPr>
              <a:t>2 </a:t>
            </a:r>
            <a:r>
              <a:rPr lang="pt-BR" sz="2800" b="1" dirty="0">
                <a:solidFill>
                  <a:schemeClr val="accent2"/>
                </a:solidFill>
              </a:rPr>
              <a:t>mil</a:t>
            </a:r>
            <a:r>
              <a:rPr lang="pt-BR" sz="3600" b="1" dirty="0">
                <a:solidFill>
                  <a:schemeClr val="accent2"/>
                </a:solidFill>
              </a:rPr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escolas mobilizadas</a:t>
            </a:r>
          </a:p>
          <a:p>
            <a:pPr lvl="0"/>
            <a:r>
              <a:rPr lang="pt-BR" sz="3600" b="1" dirty="0">
                <a:solidFill>
                  <a:schemeClr val="accent2"/>
                </a:solidFill>
              </a:rPr>
              <a:t>7,6 </a:t>
            </a:r>
            <a:r>
              <a:rPr lang="pt-BR" sz="2800" b="1" dirty="0">
                <a:solidFill>
                  <a:schemeClr val="accent2"/>
                </a:solidFill>
              </a:rPr>
              <a:t>mil</a:t>
            </a:r>
            <a:r>
              <a:rPr lang="pt-BR" b="1" dirty="0">
                <a:solidFill>
                  <a:schemeClr val="accent2"/>
                </a:solidFill>
              </a:rPr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trabalhos recebidos</a:t>
            </a:r>
          </a:p>
          <a:p>
            <a:pPr lvl="0"/>
            <a:r>
              <a:rPr lang="pt-BR" sz="3600" b="1" dirty="0">
                <a:solidFill>
                  <a:schemeClr val="accent2"/>
                </a:solidFill>
              </a:rPr>
              <a:t>5</a:t>
            </a:r>
            <a:r>
              <a:rPr lang="pt-BR" b="1" dirty="0">
                <a:solidFill>
                  <a:schemeClr val="accent1"/>
                </a:solidFill>
              </a:rPr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vencedores no DF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0FD549-0E27-47C5-8AD2-35E623077F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2" t="16676" r="1696" b="3828"/>
          <a:stretch/>
        </p:blipFill>
        <p:spPr>
          <a:xfrm>
            <a:off x="723626" y="2981904"/>
            <a:ext cx="4920817" cy="3372836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4A4785AB-D99A-406F-9FF6-8706E98670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68" y="1027289"/>
            <a:ext cx="4762500" cy="12192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43DDEA6-FCEA-4D92-AF2A-DF6D6A5C0478}"/>
              </a:ext>
            </a:extLst>
          </p:cNvPr>
          <p:cNvSpPr txBox="1"/>
          <p:nvPr/>
        </p:nvSpPr>
        <p:spPr>
          <a:xfrm>
            <a:off x="723626" y="2166514"/>
            <a:ext cx="5000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accent2"/>
                </a:solidFill>
              </a:rPr>
              <a:t>Tema: TODO DIA É DIA DE CIDADANIA</a:t>
            </a:r>
          </a:p>
        </p:txBody>
      </p:sp>
    </p:spTree>
    <p:extLst>
      <p:ext uri="{BB962C8B-B14F-4D97-AF65-F5344CB8AC3E}">
        <p14:creationId xmlns:p14="http://schemas.microsoft.com/office/powerpoint/2010/main" val="2796912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image.freepik.com/free-icon/talk-symbol-of-speech-bubbles_318-53280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163" y1="72204" x2="73163" y2="72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35" y="2686309"/>
            <a:ext cx="920398" cy="92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1826760" y="366587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chemeClr val="accent2"/>
                </a:solidFill>
              </a:rPr>
              <a:t>+ de 80 mil</a:t>
            </a:r>
            <a:endParaRPr lang="pt-BR" sz="1600" b="1" dirty="0">
              <a:solidFill>
                <a:schemeClr val="accent2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2247639" y="4287858"/>
            <a:ext cx="1858145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Manifestações registradas no e-</a:t>
            </a:r>
            <a:r>
              <a:rPr lang="pt-BR" sz="2000" b="1" dirty="0" err="1">
                <a:solidFill>
                  <a:schemeClr val="bg1">
                    <a:lumMod val="50000"/>
                  </a:schemeClr>
                </a:solidFill>
              </a:rPr>
              <a:t>Ouv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 em 2017</a:t>
            </a:r>
          </a:p>
        </p:txBody>
      </p:sp>
      <p:pic>
        <p:nvPicPr>
          <p:cNvPr id="13" name="Picture 6" descr="https://cdn2.iconfinder.com/data/icons/windows-8-metro-style/512/clock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206" y="2810854"/>
            <a:ext cx="744511" cy="74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/>
          <p:cNvSpPr/>
          <p:nvPr/>
        </p:nvSpPr>
        <p:spPr>
          <a:xfrm>
            <a:off x="4732388" y="366587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chemeClr val="accent2"/>
                </a:solidFill>
              </a:rPr>
              <a:t>17 dias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4684488" y="4287858"/>
            <a:ext cx="2497776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Tempo médio de atendimento na CGU</a:t>
            </a:r>
          </a:p>
        </p:txBody>
      </p:sp>
      <p:pic>
        <p:nvPicPr>
          <p:cNvPr id="16" name="Picture 4" descr="https://d30y9cdsu7xlg0.cloudfront.net/png/38881-200.png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990" y="265812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7315692" y="366587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chemeClr val="accent2"/>
                </a:solidFill>
              </a:rPr>
              <a:t>+ de 15 mil</a:t>
            </a:r>
            <a:endParaRPr lang="pt-BR" sz="1600" b="1" dirty="0">
              <a:solidFill>
                <a:schemeClr val="accent2"/>
              </a:solidFill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7845933" y="4287858"/>
            <a:ext cx="17546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Denúncias registradas em 2017</a:t>
            </a:r>
          </a:p>
        </p:txBody>
      </p:sp>
      <p:sp>
        <p:nvSpPr>
          <p:cNvPr id="19" name="Título 1"/>
          <p:cNvSpPr txBox="1">
            <a:spLocks/>
          </p:cNvSpPr>
          <p:nvPr/>
        </p:nvSpPr>
        <p:spPr>
          <a:xfrm>
            <a:off x="3915225" y="1499624"/>
            <a:ext cx="4162875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AÇÕES DE OUVIDORIA</a:t>
            </a:r>
          </a:p>
        </p:txBody>
      </p:sp>
    </p:spTree>
    <p:extLst>
      <p:ext uri="{BB962C8B-B14F-4D97-AF65-F5344CB8AC3E}">
        <p14:creationId xmlns:p14="http://schemas.microsoft.com/office/powerpoint/2010/main" val="281376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9E2D3B1-3441-4BC7-A76A-FFBBACA35966}"/>
              </a:ext>
            </a:extLst>
          </p:cNvPr>
          <p:cNvSpPr/>
          <p:nvPr/>
        </p:nvSpPr>
        <p:spPr>
          <a:xfrm>
            <a:off x="1365602" y="2064850"/>
            <a:ext cx="9337567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lang="pt-BR" sz="2400" b="1" dirty="0">
                <a:solidFill>
                  <a:srgbClr val="002060"/>
                </a:solidFill>
                <a:latin typeface="Calibri" panose="020F0502020204030204"/>
              </a:rPr>
              <a:t>Desafio de implementar um novo marco normativo no Brasil</a:t>
            </a:r>
            <a:r>
              <a:rPr lang="pt-BR" sz="2400" b="1" dirty="0">
                <a:solidFill>
                  <a:srgbClr val="002060"/>
                </a:solidFill>
              </a:rPr>
              <a:t> 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9C59D948-6EE3-4DC9-A03C-CAF0C0696E54}"/>
              </a:ext>
            </a:extLst>
          </p:cNvPr>
          <p:cNvSpPr txBox="1"/>
          <p:nvPr/>
        </p:nvSpPr>
        <p:spPr>
          <a:xfrm>
            <a:off x="1365603" y="2877961"/>
            <a:ext cx="2743200" cy="132343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000000"/>
                </a:solidFill>
              </a:rPr>
              <a:t>Proteção e Defesa do Usuário de Serviços Públicos</a:t>
            </a:r>
          </a:p>
          <a:p>
            <a:r>
              <a:rPr lang="pt-BR" sz="2000" dirty="0">
                <a:solidFill>
                  <a:srgbClr val="000000"/>
                </a:solidFill>
              </a:rPr>
              <a:t>[Lei 13.460/2017]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D47E81F-39A7-4BF7-81F9-8732CD8053C6}"/>
              </a:ext>
            </a:extLst>
          </p:cNvPr>
          <p:cNvSpPr txBox="1"/>
          <p:nvPr/>
        </p:nvSpPr>
        <p:spPr>
          <a:xfrm>
            <a:off x="1365602" y="4821061"/>
            <a:ext cx="2486311" cy="101566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000000"/>
                </a:solidFill>
              </a:rPr>
              <a:t>Simplificação do Estado</a:t>
            </a:r>
            <a:endParaRPr lang="pt-BR" sz="2000" dirty="0"/>
          </a:p>
          <a:p>
            <a:r>
              <a:rPr lang="pt-BR" sz="2000" dirty="0">
                <a:solidFill>
                  <a:srgbClr val="000000"/>
                </a:solidFill>
              </a:rPr>
              <a:t>[Decreto 9.094/2017]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0CF790E5-157C-40D6-8BCE-D0C602957761}"/>
              </a:ext>
            </a:extLst>
          </p:cNvPr>
          <p:cNvSpPr txBox="1"/>
          <p:nvPr/>
        </p:nvSpPr>
        <p:spPr>
          <a:xfrm>
            <a:off x="5728669" y="3955451"/>
            <a:ext cx="3080794" cy="46166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 dirty="0">
                <a:solidFill>
                  <a:srgbClr val="000000"/>
                </a:solidFill>
              </a:rPr>
              <a:t>OUVIDORIA PÚBLICA</a:t>
            </a:r>
            <a:endParaRPr lang="pt-BR" sz="2400" b="1" dirty="0"/>
          </a:p>
        </p:txBody>
      </p: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32D47B57-42BB-491E-BBAB-2194EC0F878E}"/>
              </a:ext>
            </a:extLst>
          </p:cNvPr>
          <p:cNvCxnSpPr/>
          <p:nvPr/>
        </p:nvCxnSpPr>
        <p:spPr>
          <a:xfrm flipV="1">
            <a:off x="3976093" y="3280129"/>
            <a:ext cx="3107951" cy="18382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AD27B254-10DA-4A17-A29A-1D435F420E80}"/>
              </a:ext>
            </a:extLst>
          </p:cNvPr>
          <p:cNvCxnSpPr>
            <a:cxnSpLocks/>
          </p:cNvCxnSpPr>
          <p:nvPr/>
        </p:nvCxnSpPr>
        <p:spPr>
          <a:xfrm flipV="1">
            <a:off x="3966567" y="5328004"/>
            <a:ext cx="3107951" cy="18382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e Seta Reta 27">
            <a:extLst>
              <a:ext uri="{FF2B5EF4-FFF2-40B4-BE49-F238E27FC236}">
                <a16:creationId xmlns:a16="http://schemas.microsoft.com/office/drawing/2014/main" id="{56211B2F-8D77-4DDD-A02A-D954B941FFDE}"/>
              </a:ext>
            </a:extLst>
          </p:cNvPr>
          <p:cNvCxnSpPr/>
          <p:nvPr/>
        </p:nvCxnSpPr>
        <p:spPr>
          <a:xfrm>
            <a:off x="7072073" y="3280129"/>
            <a:ext cx="6725" cy="574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7A5C149B-66A2-44F7-AFB6-87FE119347D0}"/>
              </a:ext>
            </a:extLst>
          </p:cNvPr>
          <p:cNvCxnSpPr>
            <a:cxnSpLocks/>
          </p:cNvCxnSpPr>
          <p:nvPr/>
        </p:nvCxnSpPr>
        <p:spPr>
          <a:xfrm flipH="1" flipV="1">
            <a:off x="7072073" y="4518379"/>
            <a:ext cx="5881" cy="825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>
            <a:extLst>
              <a:ext uri="{FF2B5EF4-FFF2-40B4-BE49-F238E27FC236}">
                <a16:creationId xmlns:a16="http://schemas.microsoft.com/office/drawing/2014/main" id="{FDD74A0E-4D63-419E-BBFC-0634063BDF7E}"/>
              </a:ext>
            </a:extLst>
          </p:cNvPr>
          <p:cNvSpPr txBox="1">
            <a:spLocks/>
          </p:cNvSpPr>
          <p:nvPr/>
        </p:nvSpPr>
        <p:spPr>
          <a:xfrm>
            <a:off x="3915225" y="1499624"/>
            <a:ext cx="4162875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AÇÕES DE OUVIDORIA</a:t>
            </a:r>
          </a:p>
        </p:txBody>
      </p:sp>
    </p:spTree>
    <p:extLst>
      <p:ext uri="{BB962C8B-B14F-4D97-AF65-F5344CB8AC3E}">
        <p14:creationId xmlns:p14="http://schemas.microsoft.com/office/powerpoint/2010/main" val="3544206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>
            <a:extLst>
              <a:ext uri="{FF2B5EF4-FFF2-40B4-BE49-F238E27FC236}">
                <a16:creationId xmlns:a16="http://schemas.microsoft.com/office/drawing/2014/main" id="{842EB266-AD31-4B0A-8BDF-4E4876507C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095"/>
          <a:stretch/>
        </p:blipFill>
        <p:spPr>
          <a:xfrm>
            <a:off x="1637984" y="1148193"/>
            <a:ext cx="3776942" cy="1523882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F6D997B2-ABD0-41FE-BB40-BE46B9BF6D62}"/>
              </a:ext>
            </a:extLst>
          </p:cNvPr>
          <p:cNvSpPr txBox="1"/>
          <p:nvPr/>
        </p:nvSpPr>
        <p:spPr>
          <a:xfrm>
            <a:off x="1903269" y="2409848"/>
            <a:ext cx="7330889" cy="175432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Sistema web desenvolvido para receber as solicitações de simplificação de serviços prestados ao usuário (cidadão)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Obrigatório para toda a Administração Pública Federal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Gerido pelas ouvidorias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Com mecanismo de monitoramento dos compromissos de simplificação assumidos pela gestão</a:t>
            </a:r>
          </a:p>
        </p:txBody>
      </p:sp>
      <p:pic>
        <p:nvPicPr>
          <p:cNvPr id="6" name="Imagem 2">
            <a:extLst>
              <a:ext uri="{FF2B5EF4-FFF2-40B4-BE49-F238E27FC236}">
                <a16:creationId xmlns:a16="http://schemas.microsoft.com/office/drawing/2014/main" id="{8AF55B78-ACB4-4AEE-A6A4-9BE42BEBC0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44" b="43018"/>
          <a:stretch/>
        </p:blipFill>
        <p:spPr>
          <a:xfrm>
            <a:off x="544010" y="4402395"/>
            <a:ext cx="4345073" cy="193961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4683B509-98B0-400F-8FDA-310B5D7CA511}"/>
              </a:ext>
            </a:extLst>
          </p:cNvPr>
          <p:cNvSpPr txBox="1"/>
          <p:nvPr/>
        </p:nvSpPr>
        <p:spPr>
          <a:xfrm>
            <a:off x="3747317" y="4772038"/>
            <a:ext cx="5184810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 dirty="0">
                <a:solidFill>
                  <a:schemeClr val="bg1">
                    <a:lumMod val="50000"/>
                  </a:schemeClr>
                </a:solidFill>
              </a:rPr>
              <a:t>O E-OUV GANHARÁ UM </a:t>
            </a:r>
            <a:r>
              <a:rPr lang="pt-BR" sz="2400" b="1" dirty="0">
                <a:solidFill>
                  <a:srgbClr val="0E68A3"/>
                </a:solidFill>
              </a:rPr>
              <a:t>NOVO BOTÃO </a:t>
            </a:r>
            <a:r>
              <a:rPr lang="pt-BR" sz="2400" b="1" dirty="0">
                <a:solidFill>
                  <a:schemeClr val="bg1">
                    <a:lumMod val="50000"/>
                  </a:schemeClr>
                </a:solidFill>
              </a:rPr>
              <a:t>PARA SOLICITAÇÕES DE SIMPLIFICAÇÃO DE SERVIÇOS PÚBLICOS FEDERAIS</a:t>
            </a:r>
          </a:p>
        </p:txBody>
      </p:sp>
    </p:spTree>
    <p:extLst>
      <p:ext uri="{BB962C8B-B14F-4D97-AF65-F5344CB8AC3E}">
        <p14:creationId xmlns:p14="http://schemas.microsoft.com/office/powerpoint/2010/main" val="1741762485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D3852E11-C22C-4527-804C-D8EA7EFA3E29}"/>
              </a:ext>
            </a:extLst>
          </p:cNvPr>
          <p:cNvSpPr/>
          <p:nvPr/>
        </p:nvSpPr>
        <p:spPr>
          <a:xfrm>
            <a:off x="454438" y="1377659"/>
            <a:ext cx="8922589" cy="4619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FORTALECIMENTO DE OUVIDORIAS - PROFORT</a:t>
            </a:r>
            <a:endParaRPr lang="pt-BR" dirty="0"/>
          </a:p>
        </p:txBody>
      </p:sp>
      <p:pic>
        <p:nvPicPr>
          <p:cNvPr id="2" name="Imagem 2">
            <a:extLst>
              <a:ext uri="{FF2B5EF4-FFF2-40B4-BE49-F238E27FC236}">
                <a16:creationId xmlns:a16="http://schemas.microsoft.com/office/drawing/2014/main" id="{260D062A-5134-4CFA-B30B-3B724AA94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61" y="2714625"/>
            <a:ext cx="11007885" cy="316561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DEAB2F9D-D574-4D35-9BDA-8F4050FEF996}"/>
              </a:ext>
            </a:extLst>
          </p:cNvPr>
          <p:cNvSpPr txBox="1"/>
          <p:nvPr/>
        </p:nvSpPr>
        <p:spPr>
          <a:xfrm>
            <a:off x="4047149" y="5990166"/>
            <a:ext cx="274320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800" b="1" dirty="0">
                <a:solidFill>
                  <a:srgbClr val="C00000"/>
                </a:solidFill>
              </a:rPr>
              <a:t>18</a:t>
            </a:r>
            <a:r>
              <a:rPr lang="pt-BR" dirty="0">
                <a:solidFill>
                  <a:srgbClr val="000000"/>
                </a:solidFill>
              </a:rPr>
              <a:t> 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Estados e DF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F6F13B6-5C40-4C0D-A6E6-FD292875CE2F}"/>
              </a:ext>
            </a:extLst>
          </p:cNvPr>
          <p:cNvSpPr txBox="1"/>
          <p:nvPr/>
        </p:nvSpPr>
        <p:spPr>
          <a:xfrm>
            <a:off x="504883" y="5990166"/>
            <a:ext cx="274320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800" b="1" dirty="0">
                <a:solidFill>
                  <a:srgbClr val="C00000"/>
                </a:solidFill>
              </a:rPr>
              <a:t>178</a:t>
            </a:r>
            <a:r>
              <a:rPr lang="pt-BR" dirty="0">
                <a:solidFill>
                  <a:srgbClr val="000000"/>
                </a:solidFill>
              </a:rPr>
              <a:t> 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municípios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7273D73-2202-40BF-B99D-00E225B6E0E4}"/>
              </a:ext>
            </a:extLst>
          </p:cNvPr>
          <p:cNvSpPr txBox="1"/>
          <p:nvPr/>
        </p:nvSpPr>
        <p:spPr>
          <a:xfrm>
            <a:off x="7589416" y="5964950"/>
            <a:ext cx="395193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800" b="1" dirty="0">
                <a:solidFill>
                  <a:srgbClr val="C00000"/>
                </a:solidFill>
              </a:rPr>
              <a:t>58 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Tribunais, Câmaras e Conselhos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F51284E-69B9-4075-9766-7A4A28422C8D}"/>
              </a:ext>
            </a:extLst>
          </p:cNvPr>
          <p:cNvSpPr txBox="1"/>
          <p:nvPr/>
        </p:nvSpPr>
        <p:spPr>
          <a:xfrm>
            <a:off x="454438" y="1915846"/>
            <a:ext cx="6714097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solidFill>
                  <a:srgbClr val="002060"/>
                </a:solidFill>
              </a:rPr>
              <a:t>Todos os Entes e Poderes trabalhando juntos para a garantia dos direitos dos usuários de serviços públicos e para a defesa do Estado </a:t>
            </a:r>
          </a:p>
        </p:txBody>
      </p:sp>
      <p:pic>
        <p:nvPicPr>
          <p:cNvPr id="10" name="Imagem 2">
            <a:extLst>
              <a:ext uri="{FF2B5EF4-FFF2-40B4-BE49-F238E27FC236}">
                <a16:creationId xmlns:a16="http://schemas.microsoft.com/office/drawing/2014/main" id="{5D35AB1C-4083-4018-93F9-395634662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8958" y="1160394"/>
            <a:ext cx="2202388" cy="133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86614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>
            <a:extLst>
              <a:ext uri="{FF2B5EF4-FFF2-40B4-BE49-F238E27FC236}">
                <a16:creationId xmlns:a16="http://schemas.microsoft.com/office/drawing/2014/main" id="{FDEC209A-BBC5-4003-8CB5-3D9668F6F9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676"/>
          <a:stretch/>
        </p:blipFill>
        <p:spPr>
          <a:xfrm>
            <a:off x="514409" y="2878902"/>
            <a:ext cx="2804128" cy="3294506"/>
          </a:xfrm>
          <a:prstGeom prst="rect">
            <a:avLst/>
          </a:prstGeom>
        </p:spPr>
      </p:pic>
      <p:pic>
        <p:nvPicPr>
          <p:cNvPr id="2" name="Imagem 2">
            <a:extLst>
              <a:ext uri="{FF2B5EF4-FFF2-40B4-BE49-F238E27FC236}">
                <a16:creationId xmlns:a16="http://schemas.microsoft.com/office/drawing/2014/main" id="{239E819D-FA74-4D83-AB9F-2B709F0FF3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722" t="52750" r="26860" b="16875"/>
          <a:stretch/>
        </p:blipFill>
        <p:spPr>
          <a:xfrm>
            <a:off x="3620760" y="2901244"/>
            <a:ext cx="3228502" cy="3270351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95B9FE8F-1150-4AB3-9836-4D907BC71BD7}"/>
              </a:ext>
            </a:extLst>
          </p:cNvPr>
          <p:cNvSpPr txBox="1"/>
          <p:nvPr/>
        </p:nvSpPr>
        <p:spPr>
          <a:xfrm>
            <a:off x="7151485" y="2735426"/>
            <a:ext cx="4645404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600" b="1" dirty="0">
                <a:solidFill>
                  <a:srgbClr val="29AF8C"/>
                </a:solidFill>
              </a:rPr>
              <a:t>+ de 170</a:t>
            </a:r>
            <a:r>
              <a:rPr lang="pt-BR" sz="2800" b="1" dirty="0">
                <a:solidFill>
                  <a:srgbClr val="29AF8C"/>
                </a:solidFill>
              </a:rPr>
              <a:t> </a:t>
            </a:r>
            <a:endParaRPr lang="pt-BR" dirty="0">
              <a:solidFill>
                <a:srgbClr val="000000"/>
              </a:solidFill>
            </a:endParaRPr>
          </a:p>
          <a:p>
            <a:r>
              <a:rPr lang="pt-BR" b="1" dirty="0">
                <a:solidFill>
                  <a:srgbClr val="000000"/>
                </a:solidFill>
              </a:rPr>
              <a:t>Entes federados aderiram em menos de 3 meses, todos conectados entre si e com a CGU</a:t>
            </a:r>
            <a:endParaRPr lang="pt-BR" dirty="0">
              <a:solidFill>
                <a:srgbClr val="000000"/>
              </a:solidFill>
            </a:endParaRPr>
          </a:p>
        </p:txBody>
      </p:sp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1D9993EC-F96A-4859-B29B-358B3BBCEE71}"/>
              </a:ext>
            </a:extLst>
          </p:cNvPr>
          <p:cNvCxnSpPr>
            <a:cxnSpLocks/>
          </p:cNvCxnSpPr>
          <p:nvPr/>
        </p:nvCxnSpPr>
        <p:spPr>
          <a:xfrm flipV="1">
            <a:off x="5709085" y="5413189"/>
            <a:ext cx="3629873" cy="1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99D3B9E1-7153-4BF5-ADB8-0870B026D69B}"/>
              </a:ext>
            </a:extLst>
          </p:cNvPr>
          <p:cNvCxnSpPr>
            <a:cxnSpLocks/>
          </p:cNvCxnSpPr>
          <p:nvPr/>
        </p:nvCxnSpPr>
        <p:spPr>
          <a:xfrm flipV="1">
            <a:off x="6541816" y="4248261"/>
            <a:ext cx="2929562" cy="1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5B08AD0E-1E8C-47F8-8192-956D425D4383}"/>
              </a:ext>
            </a:extLst>
          </p:cNvPr>
          <p:cNvSpPr txBox="1"/>
          <p:nvPr/>
        </p:nvSpPr>
        <p:spPr>
          <a:xfrm>
            <a:off x="6963181" y="4218846"/>
            <a:ext cx="2743200" cy="40011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19% </a:t>
            </a:r>
            <a:r>
              <a:rPr lang="pt-BR" sz="1600" b="1" dirty="0">
                <a:solidFill>
                  <a:schemeClr val="bg1">
                    <a:lumMod val="50000"/>
                  </a:schemeClr>
                </a:solidFill>
              </a:rPr>
              <a:t>dos municípios de SE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D2613E0-880F-4CAA-877E-0DD447B53FE9}"/>
              </a:ext>
            </a:extLst>
          </p:cNvPr>
          <p:cNvSpPr txBox="1"/>
          <p:nvPr/>
        </p:nvSpPr>
        <p:spPr>
          <a:xfrm>
            <a:off x="6899338" y="5382011"/>
            <a:ext cx="2743200" cy="40011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33</a:t>
            </a:r>
            <a:r>
              <a:rPr lang="pt-BR" sz="1600" b="1" dirty="0">
                <a:solidFill>
                  <a:schemeClr val="bg1">
                    <a:lumMod val="50000"/>
                  </a:schemeClr>
                </a:solidFill>
              </a:rPr>
              <a:t> dos municípios de SC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A8EEEF21-34D1-4A09-87D5-43C2B2341638}"/>
              </a:ext>
            </a:extLst>
          </p:cNvPr>
          <p:cNvSpPr/>
          <p:nvPr/>
        </p:nvSpPr>
        <p:spPr>
          <a:xfrm>
            <a:off x="454438" y="1377659"/>
            <a:ext cx="8922589" cy="4619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FORTALECIMENTO DE OUVIDORIAS - PROFORT</a:t>
            </a:r>
            <a:endParaRPr lang="pt-BR" dirty="0"/>
          </a:p>
        </p:txBody>
      </p:sp>
      <p:pic>
        <p:nvPicPr>
          <p:cNvPr id="13" name="Imagem 2">
            <a:extLst>
              <a:ext uri="{FF2B5EF4-FFF2-40B4-BE49-F238E27FC236}">
                <a16:creationId xmlns:a16="http://schemas.microsoft.com/office/drawing/2014/main" id="{444F1899-A095-4658-956C-430F95F42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8958" y="1160394"/>
            <a:ext cx="2202388" cy="133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012578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3">
            <a:extLst>
              <a:ext uri="{FF2B5EF4-FFF2-40B4-BE49-F238E27FC236}">
                <a16:creationId xmlns:a16="http://schemas.microsoft.com/office/drawing/2014/main" id="{3E76094E-ED2E-4D6C-B80A-2D495E653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471" y="3030404"/>
            <a:ext cx="9219773" cy="3437448"/>
          </a:xfrm>
          <a:prstGeom prst="rect">
            <a:avLst/>
          </a:prstGeom>
        </p:spPr>
      </p:pic>
      <p:sp>
        <p:nvSpPr>
          <p:cNvPr id="9" name="CaixaDeTexto 12">
            <a:extLst>
              <a:ext uri="{FF2B5EF4-FFF2-40B4-BE49-F238E27FC236}">
                <a16:creationId xmlns:a16="http://schemas.microsoft.com/office/drawing/2014/main" id="{407D558E-C718-47B5-BBFA-17F67B67E499}"/>
              </a:ext>
            </a:extLst>
          </p:cNvPr>
          <p:cNvSpPr txBox="1"/>
          <p:nvPr/>
        </p:nvSpPr>
        <p:spPr>
          <a:xfrm>
            <a:off x="454438" y="2057628"/>
            <a:ext cx="690728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1627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Ouvidoria como uma</a:t>
            </a:r>
            <a:r>
              <a:rPr lang="pt-BR" sz="1600" b="1" dirty="0">
                <a:solidFill>
                  <a:srgbClr val="162759"/>
                </a:solidFill>
                <a:latin typeface="Calibri" panose="020F0502020204030204"/>
              </a:rPr>
              <a:t> 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162759"/>
                </a:solidFill>
                <a:effectLst/>
                <a:uLnTx/>
                <a:uFillTx/>
                <a:latin typeface="Calibri" panose="020F0502020204030204"/>
              </a:rPr>
              <a:t>Plataforma para envio de dados pela sociedade</a:t>
            </a:r>
            <a:endParaRPr lang="es-ES_tradnl" sz="1600" b="1" i="0" u="none" strike="noStrike" cap="none" baseline="0" noProof="0" dirty="0">
              <a:solidFill>
                <a:srgbClr val="162759"/>
              </a:solidFill>
              <a:latin typeface="Calibri" panose="020F0502020204030204"/>
            </a:endParaRPr>
          </a:p>
        </p:txBody>
      </p:sp>
      <p:sp>
        <p:nvSpPr>
          <p:cNvPr id="19" name="CaixaDeTexto 12">
            <a:extLst>
              <a:ext uri="{FF2B5EF4-FFF2-40B4-BE49-F238E27FC236}">
                <a16:creationId xmlns:a16="http://schemas.microsoft.com/office/drawing/2014/main" id="{FE94D7EF-3260-461C-825A-D269B607D709}"/>
              </a:ext>
            </a:extLst>
          </p:cNvPr>
          <p:cNvSpPr txBox="1"/>
          <p:nvPr/>
        </p:nvSpPr>
        <p:spPr>
          <a:xfrm>
            <a:off x="454438" y="2473546"/>
            <a:ext cx="794581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600" dirty="0">
                <a:solidFill>
                  <a:srgbClr val="162759"/>
                </a:solidFill>
                <a:latin typeface="Calibri" panose="020F0502020204030204"/>
              </a:rPr>
              <a:t>Intensificação</a:t>
            </a:r>
            <a:r>
              <a:rPr lang="pt-BR" sz="1600" dirty="0">
                <a:solidFill>
                  <a:srgbClr val="162759"/>
                </a:solidFill>
              </a:rPr>
              <a:t> dos mecanismos de coleta proativa e passiva de dados junto à sociedade: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pt-BR" sz="1600" dirty="0">
                <a:solidFill>
                  <a:srgbClr val="162759"/>
                </a:solidFill>
              </a:rPr>
              <a:t>Criação do </a:t>
            </a:r>
            <a:r>
              <a:rPr lang="pt-BR" sz="1600" b="1" dirty="0">
                <a:solidFill>
                  <a:srgbClr val="162759"/>
                </a:solidFill>
              </a:rPr>
              <a:t>e-</a:t>
            </a:r>
            <a:r>
              <a:rPr lang="pt-BR" sz="1600" b="1" dirty="0" err="1">
                <a:solidFill>
                  <a:srgbClr val="162759"/>
                </a:solidFill>
              </a:rPr>
              <a:t>Ouv</a:t>
            </a:r>
            <a:r>
              <a:rPr lang="pt-BR" sz="1600" b="1" dirty="0">
                <a:solidFill>
                  <a:srgbClr val="162759"/>
                </a:solidFill>
              </a:rPr>
              <a:t> Municípios</a:t>
            </a:r>
            <a:r>
              <a:rPr lang="pt-BR" sz="1600" dirty="0">
                <a:solidFill>
                  <a:srgbClr val="162759"/>
                </a:solidFill>
              </a:rPr>
              <a:t> integrado ao e-</a:t>
            </a:r>
            <a:r>
              <a:rPr lang="pt-BR" sz="1600" dirty="0" err="1">
                <a:solidFill>
                  <a:srgbClr val="162759"/>
                </a:solidFill>
              </a:rPr>
              <a:t>Ouv</a:t>
            </a:r>
            <a:r>
              <a:rPr lang="pt-BR" sz="1600" dirty="0">
                <a:solidFill>
                  <a:srgbClr val="162759"/>
                </a:solidFill>
              </a:rPr>
              <a:t> federal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pt-BR" sz="1600" dirty="0">
                <a:solidFill>
                  <a:srgbClr val="162759"/>
                </a:solidFill>
              </a:rPr>
              <a:t>Criação do procedimento </a:t>
            </a:r>
            <a:r>
              <a:rPr lang="pt-BR" sz="1600" b="1" dirty="0" err="1">
                <a:solidFill>
                  <a:srgbClr val="162759"/>
                </a:solidFill>
              </a:rPr>
              <a:t>Me-Ouv</a:t>
            </a:r>
            <a:r>
              <a:rPr lang="pt-BR" sz="1600" dirty="0">
                <a:solidFill>
                  <a:srgbClr val="162759"/>
                </a:solidFill>
              </a:rPr>
              <a:t> para conexão de aplicativos cívicos às APIs do e-</a:t>
            </a:r>
            <a:r>
              <a:rPr lang="pt-BR" sz="1600" dirty="0" err="1">
                <a:solidFill>
                  <a:srgbClr val="162759"/>
                </a:solidFill>
              </a:rPr>
              <a:t>Ouv</a:t>
            </a:r>
            <a:endParaRPr lang="pt-BR" sz="1600" dirty="0">
              <a:solidFill>
                <a:srgbClr val="162759"/>
              </a:solidFill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87BAD8DB-7A41-4BB6-8DF7-31D8FE77321E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AVALIAÇÃO CIDADÃ DE SERVIÇOS E POLÍTICAS PÚBLICAS - PROCID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2286441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743F0D72-C36D-45A6-A800-1E154BD16565}"/>
              </a:ext>
            </a:extLst>
          </p:cNvPr>
          <p:cNvSpPr txBox="1"/>
          <p:nvPr/>
        </p:nvSpPr>
        <p:spPr>
          <a:xfrm>
            <a:off x="446097" y="1824292"/>
            <a:ext cx="944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Coleta de dados: a Ouvidoria como Plataforma de participação e controle social</a:t>
            </a:r>
            <a:endParaRPr kumimoji="0" lang="es-ES_tradnl" sz="18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1E3A3FF-3F27-4C29-862B-B85E59BF84A4}"/>
              </a:ext>
            </a:extLst>
          </p:cNvPr>
          <p:cNvSpPr txBox="1"/>
          <p:nvPr/>
        </p:nvSpPr>
        <p:spPr>
          <a:xfrm>
            <a:off x="455837" y="6157574"/>
            <a:ext cx="9846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Imagens coletadas pelos usuários dos serviços públicos para subsídio dos trabalhos da CGU por meio da Ouvidoria</a:t>
            </a:r>
            <a:endParaRPr kumimoji="0" lang="es-ES_tradnl" sz="1600" b="0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D363913-B689-45A9-A52F-2A14CD7997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3"/>
          <a:stretch/>
        </p:blipFill>
        <p:spPr>
          <a:xfrm>
            <a:off x="560311" y="3501785"/>
            <a:ext cx="3142759" cy="2401659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A829B52-1CD9-4118-B1D1-87AD4F1DC2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071" y="3504561"/>
            <a:ext cx="1355743" cy="241020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AD8F7286-B29E-4046-9E28-7AE66ACDEE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692" y="3501785"/>
            <a:ext cx="1361540" cy="2420516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F409AFC0-6C57-41BD-B3E8-E3E8C014D5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232" y="3501785"/>
            <a:ext cx="1361540" cy="2420516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DBFB2482-CC24-4FDE-9D52-4852A98BED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677" y="3501785"/>
            <a:ext cx="1359213" cy="2420516"/>
          </a:xfrm>
          <a:prstGeom prst="rect">
            <a:avLst/>
          </a:prstGeom>
        </p:spPr>
      </p:pic>
      <p:pic>
        <p:nvPicPr>
          <p:cNvPr id="14" name="Imagem 14">
            <a:extLst>
              <a:ext uri="{FF2B5EF4-FFF2-40B4-BE49-F238E27FC236}">
                <a16:creationId xmlns:a16="http://schemas.microsoft.com/office/drawing/2014/main" id="{A77804C8-B7AE-48AF-B0B9-259A2D9E0F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017" y="2483094"/>
            <a:ext cx="1657350" cy="314325"/>
          </a:xfrm>
          <a:prstGeom prst="rect">
            <a:avLst/>
          </a:prstGeom>
        </p:spPr>
      </p:pic>
      <p:pic>
        <p:nvPicPr>
          <p:cNvPr id="16" name="Imagem 16">
            <a:extLst>
              <a:ext uri="{FF2B5EF4-FFF2-40B4-BE49-F238E27FC236}">
                <a16:creationId xmlns:a16="http://schemas.microsoft.com/office/drawing/2014/main" id="{5EA754D6-34EB-4084-AD60-FF1D9EC3D9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5645" y="2349789"/>
            <a:ext cx="806004" cy="942405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488FCF9A-262D-4E95-93B9-401EE8423722}"/>
              </a:ext>
            </a:extLst>
          </p:cNvPr>
          <p:cNvSpPr txBox="1"/>
          <p:nvPr/>
        </p:nvSpPr>
        <p:spPr>
          <a:xfrm>
            <a:off x="454438" y="2759319"/>
            <a:ext cx="4319213" cy="5847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600" dirty="0">
                <a:solidFill>
                  <a:srgbClr val="002060"/>
                </a:solidFill>
              </a:rPr>
              <a:t>Projeto "Tá de Pé?" monitora a construção de creches em parceria com a Transparência Brasil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03694B20-D798-4C47-9A5E-BBAFA011EBF1}"/>
              </a:ext>
            </a:extLst>
          </p:cNvPr>
          <p:cNvSpPr txBox="1"/>
          <p:nvPr/>
        </p:nvSpPr>
        <p:spPr>
          <a:xfrm>
            <a:off x="7093917" y="2514543"/>
            <a:ext cx="4761111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600" dirty="0">
                <a:solidFill>
                  <a:srgbClr val="002060"/>
                </a:solidFill>
              </a:rPr>
              <a:t>"Monitorando a Merenda" </a:t>
            </a:r>
          </a:p>
          <a:p>
            <a:r>
              <a:rPr lang="pt-BR" sz="1600" dirty="0">
                <a:solidFill>
                  <a:srgbClr val="002060"/>
                </a:solidFill>
              </a:rPr>
              <a:t>Estudantes avaliam a qualidade da merenda escolar com o apoio das organizações da sociedade </a:t>
            </a:r>
            <a:r>
              <a:rPr lang="pt-BR" sz="1600" dirty="0" err="1">
                <a:solidFill>
                  <a:srgbClr val="002060"/>
                </a:solidFill>
              </a:rPr>
              <a:t>civi</a:t>
            </a:r>
            <a:endParaRPr lang="pt-BR" sz="1600" dirty="0">
              <a:solidFill>
                <a:srgbClr val="002060"/>
              </a:solidFill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0D038F46-4A0F-41BF-AFAF-65A82F5BC53D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AVALIAÇÃO CIDADÃ DE SERVIÇOS E POLÍTICAS PÚBLICAS - PROCID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87976653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743F0D72-C36D-45A6-A800-1E154BD16565}"/>
              </a:ext>
            </a:extLst>
          </p:cNvPr>
          <p:cNvSpPr txBox="1"/>
          <p:nvPr/>
        </p:nvSpPr>
        <p:spPr>
          <a:xfrm>
            <a:off x="446097" y="1824292"/>
            <a:ext cx="944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Coleta de dados: a Ouvidoria como Plataforma de participação e controle social</a:t>
            </a:r>
            <a:endParaRPr kumimoji="0" lang="es-ES_tradnl" sz="18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0D038F46-4A0F-41BF-AFAF-65A82F5BC53D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AVALIAÇÃO CIDADÃ DE SERVIÇOS E POLÍTICAS PÚBLICAS - PROCID</a:t>
            </a:r>
            <a:endParaRPr lang="pt-BR" dirty="0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25A1E9CC-3BEE-4C70-B10A-D5351AD7D8F2}"/>
              </a:ext>
            </a:extLst>
          </p:cNvPr>
          <p:cNvSpPr/>
          <p:nvPr/>
        </p:nvSpPr>
        <p:spPr>
          <a:xfrm>
            <a:off x="3811544" y="396071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</a:rPr>
              <a:t>7</a:t>
            </a:r>
            <a:endParaRPr lang="pt-BR" sz="1600" b="1" dirty="0">
              <a:solidFill>
                <a:srgbClr val="002060"/>
              </a:solidFill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5B0DDA0B-49CE-46DF-85DD-60539942DB98}"/>
              </a:ext>
            </a:extLst>
          </p:cNvPr>
          <p:cNvSpPr/>
          <p:nvPr/>
        </p:nvSpPr>
        <p:spPr>
          <a:xfrm>
            <a:off x="3553109" y="4607045"/>
            <a:ext cx="3014647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b="1" dirty="0">
                <a:solidFill>
                  <a:srgbClr val="002060"/>
                </a:solidFill>
              </a:rPr>
              <a:t>Relatórios de avaliação cidadã de políticas e serviços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B69C1285-8DA8-481F-9508-96B59A1D2196}"/>
              </a:ext>
            </a:extLst>
          </p:cNvPr>
          <p:cNvSpPr/>
          <p:nvPr/>
        </p:nvSpPr>
        <p:spPr>
          <a:xfrm>
            <a:off x="865978" y="396071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</a:rPr>
              <a:t>+ 140 mil</a:t>
            </a:r>
            <a:endParaRPr lang="pt-BR" sz="1600" b="1" dirty="0">
              <a:solidFill>
                <a:srgbClr val="002060"/>
              </a:solidFill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8A0197D2-7D50-4516-A4BB-838D9A637EBF}"/>
              </a:ext>
            </a:extLst>
          </p:cNvPr>
          <p:cNvSpPr/>
          <p:nvPr/>
        </p:nvSpPr>
        <p:spPr>
          <a:xfrm>
            <a:off x="751112" y="4607045"/>
            <a:ext cx="2727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b="1" dirty="0">
                <a:solidFill>
                  <a:srgbClr val="002060"/>
                </a:solidFill>
              </a:rPr>
              <a:t>Manifestações de cidadãos analisadas</a:t>
            </a:r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23" name="Picture 4" descr="https://image.freepik.com/free-icon/talk-symbol-of-speech-bubbles_318-53280.png">
            <a:extLst>
              <a:ext uri="{FF2B5EF4-FFF2-40B4-BE49-F238E27FC236}">
                <a16:creationId xmlns:a16="http://schemas.microsoft.com/office/drawing/2014/main" id="{3C11290E-32B3-48F5-97B8-DC1871489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163" y1="72204" x2="73163" y2="72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125" y="2912921"/>
            <a:ext cx="1001483" cy="100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Resultado de imagem para evaluation icon">
            <a:extLst>
              <a:ext uri="{FF2B5EF4-FFF2-40B4-BE49-F238E27FC236}">
                <a16:creationId xmlns:a16="http://schemas.microsoft.com/office/drawing/2014/main" id="{96A1591A-34FA-424C-8D5F-A5E8CECA6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663" y="2847975"/>
            <a:ext cx="1112740" cy="111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m 3">
            <a:extLst>
              <a:ext uri="{FF2B5EF4-FFF2-40B4-BE49-F238E27FC236}">
                <a16:creationId xmlns:a16="http://schemas.microsoft.com/office/drawing/2014/main" id="{B8491AB3-8029-4290-B566-39E7E87F2B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5808" y="2458405"/>
            <a:ext cx="4692428" cy="413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2520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4">
            <a:extLst>
              <a:ext uri="{FF2B5EF4-FFF2-40B4-BE49-F238E27FC236}">
                <a16:creationId xmlns:a16="http://schemas.microsoft.com/office/drawing/2014/main" id="{3DE8E6CA-4713-4C68-B716-6C328FB13D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42" t="41901" r="70522" b="49758"/>
          <a:stretch/>
        </p:blipFill>
        <p:spPr>
          <a:xfrm>
            <a:off x="5098375" y="1377659"/>
            <a:ext cx="6597400" cy="2410865"/>
          </a:xfrm>
          <a:prstGeom prst="rect">
            <a:avLst/>
          </a:prstGeom>
        </p:spPr>
      </p:pic>
      <p:pic>
        <p:nvPicPr>
          <p:cNvPr id="7" name="Imagem 7">
            <a:extLst>
              <a:ext uri="{FF2B5EF4-FFF2-40B4-BE49-F238E27FC236}">
                <a16:creationId xmlns:a16="http://schemas.microsoft.com/office/drawing/2014/main" id="{22FC3838-52D5-4C69-81C0-08FEA81566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879" t="20729" r="4631" b="35145"/>
          <a:stretch/>
        </p:blipFill>
        <p:spPr>
          <a:xfrm>
            <a:off x="5524162" y="3891040"/>
            <a:ext cx="4219849" cy="2645227"/>
          </a:xfrm>
          <a:prstGeom prst="rect">
            <a:avLst/>
          </a:prstGeom>
        </p:spPr>
      </p:pic>
      <p:pic>
        <p:nvPicPr>
          <p:cNvPr id="8" name="Imagem 10">
            <a:extLst>
              <a:ext uri="{FF2B5EF4-FFF2-40B4-BE49-F238E27FC236}">
                <a16:creationId xmlns:a16="http://schemas.microsoft.com/office/drawing/2014/main" id="{D04535E9-41A8-460B-9962-D594CE4759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0" t="8627" r="66541" b="22353"/>
          <a:stretch/>
        </p:blipFill>
        <p:spPr>
          <a:xfrm>
            <a:off x="3702587" y="4044817"/>
            <a:ext cx="1715245" cy="2390322"/>
          </a:xfrm>
          <a:prstGeom prst="rect">
            <a:avLst/>
          </a:prstGeom>
        </p:spPr>
      </p:pic>
      <p:pic>
        <p:nvPicPr>
          <p:cNvPr id="12" name="Imagem 12">
            <a:extLst>
              <a:ext uri="{FF2B5EF4-FFF2-40B4-BE49-F238E27FC236}">
                <a16:creationId xmlns:a16="http://schemas.microsoft.com/office/drawing/2014/main" id="{FBB4A747-29DB-4F3A-AA2A-5733EEB840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44" t="7667" r="66795" b="21723"/>
          <a:stretch/>
        </p:blipFill>
        <p:spPr>
          <a:xfrm>
            <a:off x="3702587" y="1275143"/>
            <a:ext cx="1715245" cy="2513382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0129AF84-2F12-4E3A-9A7C-41B4A6EEF1AD}"/>
              </a:ext>
            </a:extLst>
          </p:cNvPr>
          <p:cNvSpPr txBox="1"/>
          <p:nvPr/>
        </p:nvSpPr>
        <p:spPr>
          <a:xfrm>
            <a:off x="454438" y="2218863"/>
            <a:ext cx="2875784" cy="34778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 err="1">
                <a:solidFill>
                  <a:srgbClr val="44546A"/>
                </a:solidFill>
              </a:rPr>
              <a:t>Latinobarômetro</a:t>
            </a:r>
            <a:r>
              <a:rPr lang="pt-BR" sz="2000" dirty="0">
                <a:solidFill>
                  <a:srgbClr val="44546A"/>
                </a:solidFill>
              </a:rPr>
              <a:t> e </a:t>
            </a:r>
            <a:r>
              <a:rPr lang="pt-BR" sz="2000" b="1" dirty="0">
                <a:solidFill>
                  <a:srgbClr val="44546A"/>
                </a:solidFill>
              </a:rPr>
              <a:t>Barômetro Global da Corrupção</a:t>
            </a:r>
            <a:r>
              <a:rPr lang="pt-BR" sz="2000" dirty="0">
                <a:solidFill>
                  <a:srgbClr val="44546A"/>
                </a:solidFill>
              </a:rPr>
              <a:t> apontam o </a:t>
            </a:r>
            <a:r>
              <a:rPr lang="pt-BR" sz="2000" b="1" dirty="0">
                <a:solidFill>
                  <a:srgbClr val="44546A"/>
                </a:solidFill>
              </a:rPr>
              <a:t>Brasil</a:t>
            </a:r>
            <a:r>
              <a:rPr lang="pt-BR" sz="2000" dirty="0">
                <a:solidFill>
                  <a:srgbClr val="44546A"/>
                </a:solidFill>
              </a:rPr>
              <a:t> como país em que a </a:t>
            </a:r>
            <a:r>
              <a:rPr lang="pt-BR" sz="2000" b="1" dirty="0">
                <a:solidFill>
                  <a:srgbClr val="44546A"/>
                </a:solidFill>
              </a:rPr>
              <a:t>população mais acredita na força do engajamento individual e dos mecanismos de denúncia</a:t>
            </a:r>
            <a:r>
              <a:rPr lang="pt-BR" sz="2000" dirty="0">
                <a:solidFill>
                  <a:srgbClr val="44546A"/>
                </a:solidFill>
              </a:rPr>
              <a:t> como instrumentos de combate à corrupção </a:t>
            </a:r>
            <a:r>
              <a:rPr lang="pt-BR" sz="2000" b="1" dirty="0">
                <a:solidFill>
                  <a:srgbClr val="44546A"/>
                </a:solidFill>
              </a:rPr>
              <a:t>(83%)</a:t>
            </a:r>
            <a:r>
              <a:rPr lang="pt-BR" sz="2000" dirty="0">
                <a:solidFill>
                  <a:srgbClr val="44546A"/>
                </a:solidFill>
              </a:rPr>
              <a:t>.</a:t>
            </a:r>
            <a:endParaRPr lang="pt-BR" sz="20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E3ACEC2-BBF4-46FC-99C9-AA4E58F1691B}"/>
              </a:ext>
            </a:extLst>
          </p:cNvPr>
          <p:cNvSpPr/>
          <p:nvPr/>
        </p:nvSpPr>
        <p:spPr>
          <a:xfrm>
            <a:off x="454438" y="1377659"/>
            <a:ext cx="105748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RESULTADOS</a:t>
            </a:r>
          </a:p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CONCRETOS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535969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3576223"/>
            <a:ext cx="3341540" cy="22450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823" y="3570514"/>
            <a:ext cx="3417241" cy="2250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199614" y="1485175"/>
            <a:ext cx="6739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002060"/>
                </a:solidFill>
              </a:rPr>
              <a:t>Atuação para </a:t>
            </a:r>
            <a:r>
              <a:rPr lang="pt-BR" sz="3200" b="1" dirty="0">
                <a:solidFill>
                  <a:srgbClr val="206327"/>
                </a:solidFill>
              </a:rPr>
              <a:t>prevenir, detectar e punir</a:t>
            </a:r>
            <a:r>
              <a:rPr lang="pt-BR" sz="3200" b="1" dirty="0">
                <a:solidFill>
                  <a:srgbClr val="002060"/>
                </a:solidFill>
              </a:rPr>
              <a:t> casos de corrupção e má gestão dos recursos públicos federais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064" y="3570514"/>
            <a:ext cx="3382315" cy="2250777"/>
          </a:xfrm>
          <a:prstGeom prst="rect">
            <a:avLst/>
          </a:prstGeom>
        </p:spPr>
      </p:pic>
      <p:pic>
        <p:nvPicPr>
          <p:cNvPr id="3" name="Espaço Reservado para Conteúdo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225">
            <a:off x="7058427" y="1339854"/>
            <a:ext cx="4817350" cy="499402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946" y="2539155"/>
            <a:ext cx="2062717" cy="2062717"/>
          </a:xfrm>
          <a:prstGeom prst="rect">
            <a:avLst/>
          </a:prstGeom>
          <a:effectLst>
            <a:outerShdw blurRad="203200" dist="76200" dir="5400000" sx="97000" sy="97000" algn="t" rotWithShape="0">
              <a:prstClr val="black">
                <a:alpha val="97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2936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13D1E-3682-4FB7-BEFB-CF8ED9D6F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603" y="3107310"/>
            <a:ext cx="10515600" cy="1325563"/>
          </a:xfrm>
        </p:spPr>
        <p:txBody>
          <a:bodyPr>
            <a:normAutofit/>
          </a:bodyPr>
          <a:lstStyle/>
          <a:p>
            <a:pPr algn="ctr" defTabSz="457200"/>
            <a:r>
              <a:rPr lang="pt-BR" sz="5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DETECÇÃO</a:t>
            </a:r>
          </a:p>
        </p:txBody>
      </p:sp>
    </p:spTree>
    <p:extLst>
      <p:ext uri="{BB962C8B-B14F-4D97-AF65-F5344CB8AC3E}">
        <p14:creationId xmlns:p14="http://schemas.microsoft.com/office/powerpoint/2010/main" val="33039778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033660" y="3936413"/>
            <a:ext cx="9158340" cy="2785398"/>
          </a:xfrm>
          <a:prstGeom prst="rect">
            <a:avLst/>
          </a:prstGeom>
          <a:solidFill>
            <a:srgbClr val="B3D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r="7517"/>
          <a:stretch/>
        </p:blipFill>
        <p:spPr>
          <a:xfrm>
            <a:off x="0" y="3936413"/>
            <a:ext cx="3033660" cy="2785398"/>
          </a:xfrm>
          <a:prstGeom prst="rect">
            <a:avLst/>
          </a:prstGeom>
          <a:effectLst>
            <a:glow rad="63500">
              <a:schemeClr val="accent3">
                <a:lumMod val="20000"/>
                <a:lumOff val="80000"/>
                <a:alpha val="0"/>
              </a:schemeClr>
            </a:glow>
          </a:effectLst>
        </p:spPr>
      </p:pic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454438" y="2519661"/>
            <a:ext cx="569078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60</a:t>
            </a:r>
            <a:r>
              <a:rPr lang="pt-BR" altLang="pt-BR" sz="4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 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R$ 411</a:t>
            </a:r>
            <a:r>
              <a:rPr lang="pt-BR" altLang="pt-BR" sz="3200" b="1" dirty="0">
                <a:solidFill>
                  <a:srgbClr val="C00000"/>
                </a:solidFill>
                <a:latin typeface="+mn-lt"/>
              </a:rPr>
              <a:t> MILHÕES</a:t>
            </a:r>
            <a:r>
              <a:rPr lang="pt-BR" altLang="pt-BR" sz="4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estimado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82DE763E-B743-4DF7-A2B2-596D2909BA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528628"/>
              </p:ext>
            </p:extLst>
          </p:nvPr>
        </p:nvGraphicFramePr>
        <p:xfrm>
          <a:off x="2176514" y="3977501"/>
          <a:ext cx="10502529" cy="273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tângulo 6">
            <a:extLst>
              <a:ext uri="{FF2B5EF4-FFF2-40B4-BE49-F238E27FC236}">
                <a16:creationId xmlns:a16="http://schemas.microsoft.com/office/drawing/2014/main" id="{99E8DE2B-FECC-41FF-8043-121F564B9FF0}"/>
              </a:ext>
            </a:extLst>
          </p:cNvPr>
          <p:cNvSpPr/>
          <p:nvPr/>
        </p:nvSpPr>
        <p:spPr>
          <a:xfrm>
            <a:off x="454438" y="1163170"/>
            <a:ext cx="105748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E FISCALIZAÇÃO </a:t>
            </a:r>
          </a:p>
          <a:p>
            <a:pPr defTabSz="914400">
              <a:defRPr/>
            </a:pPr>
            <a:r>
              <a:rPr kumimoji="0" lang="pt-BR" sz="240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Operações Especiais (CGU, PF e MPF)</a:t>
            </a:r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0BCBD5E-C199-4857-A934-3236924B9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0751" y="2519660"/>
            <a:ext cx="55144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311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R$ 4,6 </a:t>
            </a:r>
            <a:r>
              <a:rPr lang="pt-BR" altLang="pt-BR" sz="3200" b="1" dirty="0">
                <a:solidFill>
                  <a:srgbClr val="C00000"/>
                </a:solidFill>
                <a:latin typeface="+mn-lt"/>
              </a:rPr>
              <a:t>BILHÕES</a:t>
            </a:r>
            <a:r>
              <a:rPr lang="pt-BR" altLang="pt-BR" sz="4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estimado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9C8D830-E4FC-4EDB-9150-7C3845CF17CD}"/>
              </a:ext>
            </a:extLst>
          </p:cNvPr>
          <p:cNvSpPr txBox="1"/>
          <p:nvPr/>
        </p:nvSpPr>
        <p:spPr>
          <a:xfrm>
            <a:off x="454438" y="219771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2017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42AEDC1-62D3-4141-8582-D28C1F954D24}"/>
              </a:ext>
            </a:extLst>
          </p:cNvPr>
          <p:cNvSpPr txBox="1"/>
          <p:nvPr/>
        </p:nvSpPr>
        <p:spPr>
          <a:xfrm>
            <a:off x="6530751" y="2197719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2003 - 2017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CAD8C315-D618-44C0-A733-EDC700DFB72B}"/>
              </a:ext>
            </a:extLst>
          </p:cNvPr>
          <p:cNvCxnSpPr/>
          <p:nvPr/>
        </p:nvCxnSpPr>
        <p:spPr>
          <a:xfrm>
            <a:off x="454438" y="2567051"/>
            <a:ext cx="55738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7DF1E7D9-98FC-4474-AA86-98B5D6474885}"/>
              </a:ext>
            </a:extLst>
          </p:cNvPr>
          <p:cNvCxnSpPr>
            <a:cxnSpLocks/>
          </p:cNvCxnSpPr>
          <p:nvPr/>
        </p:nvCxnSpPr>
        <p:spPr>
          <a:xfrm>
            <a:off x="6530751" y="2567051"/>
            <a:ext cx="53564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009040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129968" y="2842813"/>
            <a:ext cx="4090617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bg1">
                    <a:lumMod val="50000"/>
                  </a:schemeClr>
                </a:solidFill>
              </a:rPr>
              <a:t>PRINCIPAIS POLÍTICAS PÚBLICAS AFETADAS NAS OPERAÇÕES (%)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356589"/>
              </p:ext>
            </p:extLst>
          </p:nvPr>
        </p:nvGraphicFramePr>
        <p:xfrm>
          <a:off x="3756210" y="1894535"/>
          <a:ext cx="8624884" cy="4655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tângulo 5">
            <a:extLst>
              <a:ext uri="{FF2B5EF4-FFF2-40B4-BE49-F238E27FC236}">
                <a16:creationId xmlns:a16="http://schemas.microsoft.com/office/drawing/2014/main" id="{7B12E4B7-A183-4B78-88B7-B998E56238C7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E FISCALIZAÇÃO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58174065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77">
            <a:off x="4821565" y="1498979"/>
            <a:ext cx="4058282" cy="4206043"/>
          </a:xfrm>
          <a:prstGeom prst="rect">
            <a:avLst/>
          </a:prstGeom>
        </p:spPr>
      </p:pic>
      <p:sp>
        <p:nvSpPr>
          <p:cNvPr id="20" name="Elipse 19">
            <a:hlinkClick r:id="rId4" action="ppaction://hlinksldjump"/>
          </p:cNvPr>
          <p:cNvSpPr/>
          <p:nvPr/>
        </p:nvSpPr>
        <p:spPr>
          <a:xfrm>
            <a:off x="7551300" y="2411406"/>
            <a:ext cx="1512169" cy="9361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Nordeste</a:t>
            </a:r>
          </a:p>
        </p:txBody>
      </p:sp>
      <p:sp>
        <p:nvSpPr>
          <p:cNvPr id="21" name="Elipse 20">
            <a:hlinkClick r:id="" action="ppaction://noaction"/>
          </p:cNvPr>
          <p:cNvSpPr/>
          <p:nvPr/>
        </p:nvSpPr>
        <p:spPr>
          <a:xfrm>
            <a:off x="5420673" y="2061327"/>
            <a:ext cx="1656184" cy="79290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Norte</a:t>
            </a:r>
          </a:p>
        </p:txBody>
      </p:sp>
      <p:sp>
        <p:nvSpPr>
          <p:cNvPr id="22" name="Elipse 21">
            <a:hlinkClick r:id="" action="ppaction://noaction"/>
          </p:cNvPr>
          <p:cNvSpPr/>
          <p:nvPr/>
        </p:nvSpPr>
        <p:spPr>
          <a:xfrm>
            <a:off x="6309407" y="3202983"/>
            <a:ext cx="1368152" cy="9361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Centro</a:t>
            </a:r>
          </a:p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Oeste</a:t>
            </a:r>
          </a:p>
        </p:txBody>
      </p:sp>
      <p:sp>
        <p:nvSpPr>
          <p:cNvPr id="23" name="Botão de ação: Personalizar 22">
            <a:hlinkClick r:id="" action="ppaction://noaction" highlightClick="1"/>
          </p:cNvPr>
          <p:cNvSpPr/>
          <p:nvPr/>
        </p:nvSpPr>
        <p:spPr>
          <a:xfrm>
            <a:off x="7437570" y="3696263"/>
            <a:ext cx="1080120" cy="72008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Sudeste</a:t>
            </a:r>
            <a:endParaRPr lang="pt-BR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24" name="Botão de ação: Personalizar 23">
            <a:hlinkClick r:id="" action="ppaction://noaction" highlightClick="1"/>
          </p:cNvPr>
          <p:cNvSpPr/>
          <p:nvPr/>
        </p:nvSpPr>
        <p:spPr>
          <a:xfrm>
            <a:off x="6838277" y="4720761"/>
            <a:ext cx="720080" cy="79208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Sul</a:t>
            </a:r>
            <a:endParaRPr lang="pt-BR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28" name="CaixaDeTexto 27">
            <a:hlinkClick r:id="rId5" action="ppaction://hlinksldjump"/>
          </p:cNvPr>
          <p:cNvSpPr txBox="1"/>
          <p:nvPr/>
        </p:nvSpPr>
        <p:spPr>
          <a:xfrm>
            <a:off x="3186770" y="2241519"/>
            <a:ext cx="2405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0B8E36"/>
                </a:solidFill>
                <a:latin typeface="Calibri" panose="020F0502020204030204"/>
              </a:rPr>
              <a:t>8 Municípios</a:t>
            </a:r>
          </a:p>
          <a:p>
            <a:pPr defTabSz="914400"/>
            <a:r>
              <a:rPr lang="pt-BR" b="1" dirty="0">
                <a:solidFill>
                  <a:srgbClr val="0B8E36"/>
                </a:solidFill>
                <a:latin typeface="Calibri" panose="020F0502020204030204"/>
              </a:rPr>
              <a:t>48 Fiscalizações</a:t>
            </a:r>
          </a:p>
          <a:p>
            <a:pPr defTabSz="914400"/>
            <a:r>
              <a:rPr lang="pt-BR" b="1" dirty="0">
                <a:solidFill>
                  <a:srgbClr val="0B8E36"/>
                </a:solidFill>
                <a:latin typeface="Calibri" panose="020F0502020204030204"/>
              </a:rPr>
              <a:t>R$ 531 milhões </a:t>
            </a:r>
          </a:p>
        </p:txBody>
      </p:sp>
      <p:sp>
        <p:nvSpPr>
          <p:cNvPr id="29" name="CaixaDeTexto 28">
            <a:hlinkClick r:id="" action="ppaction://noaction"/>
          </p:cNvPr>
          <p:cNvSpPr txBox="1"/>
          <p:nvPr/>
        </p:nvSpPr>
        <p:spPr>
          <a:xfrm>
            <a:off x="8614345" y="1552036"/>
            <a:ext cx="2359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F9B233"/>
                </a:solidFill>
                <a:latin typeface="Calibri" panose="020F0502020204030204"/>
              </a:rPr>
              <a:t>24 Municípios</a:t>
            </a:r>
          </a:p>
          <a:p>
            <a:pPr defTabSz="914400"/>
            <a:r>
              <a:rPr lang="pt-BR" b="1" dirty="0">
                <a:solidFill>
                  <a:srgbClr val="F9B233"/>
                </a:solidFill>
                <a:latin typeface="Calibri" panose="020F0502020204030204"/>
              </a:rPr>
              <a:t>154 Fiscalizações</a:t>
            </a:r>
          </a:p>
          <a:p>
            <a:pPr defTabSz="914400"/>
            <a:r>
              <a:rPr lang="pt-BR" b="1" dirty="0">
                <a:solidFill>
                  <a:srgbClr val="F9B233"/>
                </a:solidFill>
                <a:latin typeface="Calibri" panose="020F0502020204030204"/>
              </a:rPr>
              <a:t>R$ 1,68 bilhão </a:t>
            </a:r>
          </a:p>
        </p:txBody>
      </p:sp>
      <p:sp>
        <p:nvSpPr>
          <p:cNvPr id="30" name="CaixaDeTexto 29">
            <a:hlinkClick r:id="" action="ppaction://noaction"/>
          </p:cNvPr>
          <p:cNvSpPr txBox="1"/>
          <p:nvPr/>
        </p:nvSpPr>
        <p:spPr>
          <a:xfrm>
            <a:off x="8583969" y="3791001"/>
            <a:ext cx="2175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E94E1B"/>
                </a:solidFill>
                <a:latin typeface="Calibri" panose="020F0502020204030204"/>
              </a:rPr>
              <a:t>22 Municípios</a:t>
            </a:r>
          </a:p>
          <a:p>
            <a:pPr defTabSz="914400"/>
            <a:r>
              <a:rPr lang="pt-BR" b="1" dirty="0">
                <a:solidFill>
                  <a:srgbClr val="E94E1B"/>
                </a:solidFill>
                <a:latin typeface="Calibri" panose="020F0502020204030204"/>
              </a:rPr>
              <a:t>171 Fiscalizações</a:t>
            </a:r>
          </a:p>
          <a:p>
            <a:pPr defTabSz="914400"/>
            <a:r>
              <a:rPr lang="pt-BR" b="1" dirty="0">
                <a:solidFill>
                  <a:srgbClr val="E94E1B"/>
                </a:solidFill>
                <a:latin typeface="Calibri" panose="020F0502020204030204"/>
              </a:rPr>
              <a:t>R$ 634 milhões </a:t>
            </a:r>
          </a:p>
        </p:txBody>
      </p:sp>
      <p:sp>
        <p:nvSpPr>
          <p:cNvPr id="31" name="CaixaDeTexto 30">
            <a:hlinkClick r:id="" action="ppaction://noaction"/>
          </p:cNvPr>
          <p:cNvSpPr txBox="1"/>
          <p:nvPr/>
        </p:nvSpPr>
        <p:spPr>
          <a:xfrm>
            <a:off x="4850795" y="3807103"/>
            <a:ext cx="2226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0967A4"/>
                </a:solidFill>
                <a:latin typeface="Calibri" panose="020F0502020204030204"/>
              </a:rPr>
              <a:t>10 Municípios</a:t>
            </a:r>
          </a:p>
          <a:p>
            <a:pPr defTabSz="914400"/>
            <a:r>
              <a:rPr lang="pt-BR" b="1" dirty="0">
                <a:solidFill>
                  <a:srgbClr val="0967A4"/>
                </a:solidFill>
                <a:latin typeface="Calibri" panose="020F0502020204030204"/>
              </a:rPr>
              <a:t>56 Fiscalizações</a:t>
            </a:r>
          </a:p>
          <a:p>
            <a:pPr defTabSz="914400"/>
            <a:r>
              <a:rPr lang="pt-BR" b="1" dirty="0">
                <a:solidFill>
                  <a:srgbClr val="0967A4"/>
                </a:solidFill>
                <a:latin typeface="Calibri" panose="020F0502020204030204"/>
              </a:rPr>
              <a:t>R$ 153 milhões </a:t>
            </a:r>
          </a:p>
          <a:p>
            <a:pPr defTabSz="914400"/>
            <a:endParaRPr lang="pt-BR" b="1" dirty="0">
              <a:solidFill>
                <a:srgbClr val="0967A4"/>
              </a:solidFill>
              <a:latin typeface="Calibri" panose="020F0502020204030204"/>
            </a:endParaRPr>
          </a:p>
        </p:txBody>
      </p:sp>
      <p:sp>
        <p:nvSpPr>
          <p:cNvPr id="32" name="CaixaDeTexto 31">
            <a:hlinkClick r:id="" action="ppaction://noaction"/>
          </p:cNvPr>
          <p:cNvSpPr txBox="1"/>
          <p:nvPr/>
        </p:nvSpPr>
        <p:spPr>
          <a:xfrm>
            <a:off x="7651317" y="4859834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432A19"/>
                </a:solidFill>
                <a:latin typeface="Calibri" panose="020F0502020204030204"/>
              </a:rPr>
              <a:t>20 Municípios</a:t>
            </a:r>
          </a:p>
          <a:p>
            <a:pPr defTabSz="914400"/>
            <a:r>
              <a:rPr lang="pt-BR" b="1" dirty="0">
                <a:solidFill>
                  <a:srgbClr val="432A19"/>
                </a:solidFill>
                <a:latin typeface="Calibri" panose="020F0502020204030204"/>
              </a:rPr>
              <a:t>118 Fiscalizações</a:t>
            </a:r>
          </a:p>
          <a:p>
            <a:pPr defTabSz="914400"/>
            <a:r>
              <a:rPr lang="pt-BR" b="1" dirty="0">
                <a:solidFill>
                  <a:srgbClr val="432A19"/>
                </a:solidFill>
                <a:latin typeface="Calibri" panose="020F0502020204030204"/>
              </a:rPr>
              <a:t>R$ 592 milhões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E26833FA-34B8-4318-9BF2-A2CE9A75583B}"/>
              </a:ext>
            </a:extLst>
          </p:cNvPr>
          <p:cNvSpPr/>
          <p:nvPr/>
        </p:nvSpPr>
        <p:spPr>
          <a:xfrm>
            <a:off x="454438" y="1208324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4º CICLO DE FISCALIZAÇÃO</a:t>
            </a:r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228CE5B-5384-4A41-8E28-0F48D634EBE0}"/>
              </a:ext>
            </a:extLst>
          </p:cNvPr>
          <p:cNvSpPr txBox="1"/>
          <p:nvPr/>
        </p:nvSpPr>
        <p:spPr>
          <a:xfrm>
            <a:off x="454438" y="5116805"/>
            <a:ext cx="668484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rgbClr val="C00000"/>
                </a:solidFill>
              </a:rPr>
              <a:t>84</a:t>
            </a:r>
            <a:r>
              <a:rPr lang="pt-BR" dirty="0"/>
              <a:t> </a:t>
            </a:r>
            <a:r>
              <a:rPr lang="pt-BR" sz="2400" b="1" dirty="0">
                <a:solidFill>
                  <a:schemeClr val="bg1">
                    <a:lumMod val="50000"/>
                  </a:schemeClr>
                </a:solidFill>
              </a:rPr>
              <a:t>municípios fiscalizados</a:t>
            </a:r>
          </a:p>
          <a:p>
            <a:r>
              <a:rPr lang="pt-BR" sz="4000" b="1" dirty="0">
                <a:solidFill>
                  <a:srgbClr val="C00000"/>
                </a:solidFill>
              </a:rPr>
              <a:t>R$ 3,6 </a:t>
            </a:r>
            <a:r>
              <a:rPr lang="pt-BR" sz="3200" b="1" dirty="0">
                <a:solidFill>
                  <a:srgbClr val="C00000"/>
                </a:solidFill>
              </a:rPr>
              <a:t>bilhões</a:t>
            </a:r>
            <a:r>
              <a:rPr lang="pt-BR" sz="2400" b="1" dirty="0">
                <a:solidFill>
                  <a:schemeClr val="bg1">
                    <a:lumMod val="50000"/>
                  </a:schemeClr>
                </a:solidFill>
              </a:rPr>
              <a:t> em recursos públicos federais</a:t>
            </a:r>
          </a:p>
        </p:txBody>
      </p:sp>
    </p:spTree>
    <p:extLst>
      <p:ext uri="{BB962C8B-B14F-4D97-AF65-F5344CB8AC3E}">
        <p14:creationId xmlns:p14="http://schemas.microsoft.com/office/powerpoint/2010/main" val="1555589601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E26833FA-34B8-4318-9BF2-A2CE9A75583B}"/>
              </a:ext>
            </a:extLst>
          </p:cNvPr>
          <p:cNvSpPr/>
          <p:nvPr/>
        </p:nvSpPr>
        <p:spPr>
          <a:xfrm>
            <a:off x="454438" y="1208324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4º CICLO DE FISCALIZAÇÃO - MERENDA ESCOLAR</a:t>
            </a:r>
            <a:endParaRPr lang="pt-BR" dirty="0"/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487A5C4A-C6D8-4043-8983-40B233D1A7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975925"/>
              </p:ext>
            </p:extLst>
          </p:nvPr>
        </p:nvGraphicFramePr>
        <p:xfrm>
          <a:off x="454438" y="1869397"/>
          <a:ext cx="11195155" cy="489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8627380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E26833FA-34B8-4318-9BF2-A2CE9A75583B}"/>
              </a:ext>
            </a:extLst>
          </p:cNvPr>
          <p:cNvSpPr/>
          <p:nvPr/>
        </p:nvSpPr>
        <p:spPr>
          <a:xfrm>
            <a:off x="454438" y="1208324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4º CICLO DE FISCALIZAÇÃO - TRANSPORTE ESCOLAR</a:t>
            </a:r>
            <a:endParaRPr lang="pt-BR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50897ED2-0A6E-4473-9B73-2794C7623F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1244527"/>
              </p:ext>
            </p:extLst>
          </p:nvPr>
        </p:nvGraphicFramePr>
        <p:xfrm>
          <a:off x="454438" y="1893448"/>
          <a:ext cx="11018520" cy="4964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04565210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C8B3C94-7E8F-4B43-AD59-B6083A7651C7}"/>
              </a:ext>
            </a:extLst>
          </p:cNvPr>
          <p:cNvSpPr/>
          <p:nvPr/>
        </p:nvSpPr>
        <p:spPr>
          <a:xfrm>
            <a:off x="6368008" y="2983779"/>
            <a:ext cx="1461120" cy="155630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F3A987C9-F452-47B7-877C-BD097EF0267C}"/>
              </a:ext>
            </a:extLst>
          </p:cNvPr>
          <p:cNvSpPr txBox="1">
            <a:spLocks/>
          </p:cNvSpPr>
          <p:nvPr/>
        </p:nvSpPr>
        <p:spPr>
          <a:xfrm>
            <a:off x="454438" y="2380271"/>
            <a:ext cx="7589442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C00000"/>
                </a:solidFill>
                <a:latin typeface="+mn-lt"/>
              </a:rPr>
              <a:t>PRINCIPAIS POLÍTICAS PÚBLICAS - 2017</a:t>
            </a:r>
            <a:endParaRPr lang="pt-BR" sz="3200" b="1" dirty="0">
              <a:solidFill>
                <a:srgbClr val="C00000"/>
              </a:solidFill>
              <a:highlight>
                <a:srgbClr val="FFFF00"/>
              </a:highlight>
              <a:latin typeface="+mn-lt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1168A82-962B-4E3A-8047-E9E11B63D879}"/>
              </a:ext>
            </a:extLst>
          </p:cNvPr>
          <p:cNvSpPr txBox="1"/>
          <p:nvPr/>
        </p:nvSpPr>
        <p:spPr>
          <a:xfrm>
            <a:off x="6285144" y="3078678"/>
            <a:ext cx="1626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</a:rPr>
              <a:t>POLÍTICAS</a:t>
            </a:r>
          </a:p>
          <a:p>
            <a:pPr algn="ctr"/>
            <a:r>
              <a:rPr lang="pt-BR" sz="1600" b="1" dirty="0">
                <a:solidFill>
                  <a:schemeClr val="bg1"/>
                </a:solidFill>
              </a:rPr>
              <a:t>AVALIADAS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53B76A40-1910-43A7-BEB7-E8473C554556}"/>
              </a:ext>
            </a:extLst>
          </p:cNvPr>
          <p:cNvCxnSpPr>
            <a:cxnSpLocks/>
          </p:cNvCxnSpPr>
          <p:nvPr/>
        </p:nvCxnSpPr>
        <p:spPr>
          <a:xfrm>
            <a:off x="562104" y="2983513"/>
            <a:ext cx="72670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FDF4C842-DC30-47FD-A96B-88339FD65547}"/>
              </a:ext>
            </a:extLst>
          </p:cNvPr>
          <p:cNvSpPr txBox="1"/>
          <p:nvPr/>
        </p:nvSpPr>
        <p:spPr>
          <a:xfrm>
            <a:off x="6402071" y="3706157"/>
            <a:ext cx="14779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13</a:t>
            </a:r>
            <a:endParaRPr lang="pt-BR" sz="4000" b="1" dirty="0">
              <a:solidFill>
                <a:schemeClr val="bg1"/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ABF6253-AEEB-42DB-B424-9D1DCA191BE3}"/>
              </a:ext>
            </a:extLst>
          </p:cNvPr>
          <p:cNvSpPr txBox="1"/>
          <p:nvPr/>
        </p:nvSpPr>
        <p:spPr>
          <a:xfrm>
            <a:off x="521951" y="3119750"/>
            <a:ext cx="526752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BOLSA FAMÍLIA</a:t>
            </a:r>
          </a:p>
          <a:p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SEGURO DEFESO</a:t>
            </a:r>
          </a:p>
          <a:p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BENEFÍCIO DE PRESTAÇÃO CONTINUADA - BPC</a:t>
            </a:r>
          </a:p>
          <a:p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AUXÍLIO DOENÇA E APOSENTADORIA POR INVALIDEZ</a:t>
            </a:r>
          </a:p>
          <a:p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ASSISTÊNCIA FARMACÊUTICA - CEAF</a:t>
            </a:r>
          </a:p>
          <a:p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MINHA CASA MINHA VIDA </a:t>
            </a:r>
            <a:endParaRPr lang="pt-BR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ALIMENTAÇÃO ESCOLAR - PNAE</a:t>
            </a:r>
          </a:p>
          <a:p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FISCALIZAÇÃO AMBIENTAL </a:t>
            </a:r>
            <a:endParaRPr lang="pt-BR" sz="2000" dirty="0">
              <a:solidFill>
                <a:schemeClr val="bg1">
                  <a:lumMod val="50000"/>
                </a:schemeClr>
              </a:solidFill>
            </a:endParaRPr>
          </a:p>
          <a:p>
            <a:endParaRPr lang="pt-BR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58820CC4-19D3-4AC1-B661-EBD45AC98E19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AVALIAÇÃO DE PROGRAMAS DE GOVERNO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18682254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9FD7095E-DC40-49E8-B2EE-9CDED7D135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042" y="1773871"/>
            <a:ext cx="3497569" cy="199861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3385A8C7-71E2-4FA5-8AAC-6F18803906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20" y="1185269"/>
            <a:ext cx="2587212" cy="2587212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AFA1A1A0-CFFC-45D9-9816-676189DB2B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896" y="3924996"/>
            <a:ext cx="4250296" cy="242874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0B2C401F-3AE1-4E29-A903-83543654CF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628" y="3924996"/>
            <a:ext cx="4607223" cy="2632698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CAB5DBAC-D333-4D7F-B916-9DE2E9B301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414" y="1484967"/>
            <a:ext cx="4003150" cy="228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04030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050D6C8F-647C-43B4-B3B8-FBD101BB4767}"/>
              </a:ext>
            </a:extLst>
          </p:cNvPr>
          <p:cNvSpPr txBox="1"/>
          <p:nvPr/>
        </p:nvSpPr>
        <p:spPr>
          <a:xfrm>
            <a:off x="4335368" y="1908206"/>
            <a:ext cx="6693876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pt-BR" dirty="0">
                <a:solidFill>
                  <a:srgbClr val="44546A"/>
                </a:solidFill>
              </a:rPr>
              <a:t>Resultados mais relevantes levados para discussão no </a:t>
            </a:r>
            <a:r>
              <a:rPr lang="pt-BR" b="1" dirty="0">
                <a:solidFill>
                  <a:srgbClr val="44546A"/>
                </a:solidFill>
              </a:rPr>
              <a:t>Comitê de Monitoramento e Avaliação de Políticas Públicas Federais (CMAP)</a:t>
            </a:r>
            <a:r>
              <a:rPr lang="pt-BR" dirty="0">
                <a:solidFill>
                  <a:srgbClr val="44546A"/>
                </a:solidFill>
              </a:rPr>
              <a:t>: 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44546A"/>
                </a:solidFill>
              </a:rPr>
              <a:t>Seguro-Defeso e Registro Geral da Atividade Pesqueira: </a:t>
            </a:r>
            <a:r>
              <a:rPr lang="pt-BR" dirty="0">
                <a:solidFill>
                  <a:srgbClr val="44546A"/>
                </a:solidFill>
              </a:rPr>
              <a:t>beneficiários que não eram exclusivamente pescadores (economia potencial de </a:t>
            </a:r>
            <a:r>
              <a:rPr lang="pt-BR" b="1" dirty="0">
                <a:solidFill>
                  <a:srgbClr val="44546A"/>
                </a:solidFill>
              </a:rPr>
              <a:t>R$ 1,6 bilhão</a:t>
            </a:r>
            <a:r>
              <a:rPr lang="pt-BR" dirty="0">
                <a:solidFill>
                  <a:srgbClr val="44546A"/>
                </a:solidFill>
              </a:rPr>
              <a:t>)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44546A"/>
                </a:solidFill>
              </a:rPr>
              <a:t>Bolsa Família: </a:t>
            </a:r>
            <a:r>
              <a:rPr lang="pt-BR" dirty="0">
                <a:solidFill>
                  <a:srgbClr val="44546A"/>
                </a:solidFill>
              </a:rPr>
              <a:t>cancelamentos e bloqueios de benefícios indevidos (economia potencial de </a:t>
            </a:r>
            <a:r>
              <a:rPr lang="pt-BR" b="1" dirty="0">
                <a:solidFill>
                  <a:srgbClr val="44546A"/>
                </a:solidFill>
              </a:rPr>
              <a:t>R$ 1,0 bilhão</a:t>
            </a:r>
            <a:r>
              <a:rPr lang="pt-BR" dirty="0">
                <a:solidFill>
                  <a:srgbClr val="44546A"/>
                </a:solidFill>
              </a:rPr>
              <a:t>)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44546A"/>
                </a:solidFill>
              </a:rPr>
              <a:t>Benefícios de Prestação Continuada: </a:t>
            </a:r>
            <a:r>
              <a:rPr lang="pt-BR" dirty="0">
                <a:solidFill>
                  <a:srgbClr val="44546A"/>
                </a:solidFill>
              </a:rPr>
              <a:t>aperfeiçoamento na rotina de revisão (economia potencial de </a:t>
            </a:r>
            <a:r>
              <a:rPr lang="pt-BR" b="1" dirty="0">
                <a:solidFill>
                  <a:srgbClr val="44546A"/>
                </a:solidFill>
              </a:rPr>
              <a:t>R$ 2,2 bilhões</a:t>
            </a:r>
            <a:r>
              <a:rPr lang="pt-BR" dirty="0">
                <a:solidFill>
                  <a:srgbClr val="44546A"/>
                </a:solidFill>
              </a:rPr>
              <a:t>)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44546A"/>
                </a:solidFill>
              </a:rPr>
              <a:t>Auxílio-Doença e Aposentadorias por Invalidez: </a:t>
            </a:r>
            <a:r>
              <a:rPr lang="pt-BR" dirty="0">
                <a:solidFill>
                  <a:srgbClr val="44546A"/>
                </a:solidFill>
              </a:rPr>
              <a:t>revisão de benefícios sem perícia (economia potencial de </a:t>
            </a:r>
            <a:r>
              <a:rPr lang="pt-BR" b="1" dirty="0">
                <a:solidFill>
                  <a:srgbClr val="44546A"/>
                </a:solidFill>
              </a:rPr>
              <a:t>R$ 4,5 bilhões</a:t>
            </a:r>
            <a:r>
              <a:rPr lang="pt-BR" dirty="0">
                <a:solidFill>
                  <a:srgbClr val="44546A"/>
                </a:solidFill>
              </a:rPr>
              <a:t>)</a:t>
            </a:r>
          </a:p>
          <a:p>
            <a:pPr lvl="1" defTabSz="914400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b="1" dirty="0">
                <a:solidFill>
                  <a:srgbClr val="44546A"/>
                </a:solidFill>
              </a:rPr>
              <a:t>Total:</a:t>
            </a:r>
            <a:r>
              <a:rPr lang="pt-BR" dirty="0">
                <a:solidFill>
                  <a:srgbClr val="44546A"/>
                </a:solidFill>
              </a:rPr>
              <a:t> </a:t>
            </a:r>
            <a:r>
              <a:rPr lang="pt-BR" b="1" dirty="0">
                <a:solidFill>
                  <a:srgbClr val="44546A"/>
                </a:solidFill>
              </a:rPr>
              <a:t>R$ 9,3 bilhões</a:t>
            </a:r>
            <a:r>
              <a:rPr lang="pt-BR" dirty="0">
                <a:solidFill>
                  <a:srgbClr val="44546A"/>
                </a:solidFill>
              </a:rPr>
              <a:t> por ano (maio de 2016 a maio de 2017)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8DAC290-4519-43BA-9F5F-F0E14DF8F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59" y="1987229"/>
            <a:ext cx="3377206" cy="4221507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D1AFD980-D7B7-436C-B1E3-35D16132BE9D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AVALIAÇÃO DE POLÍTICAS PÚBLICAS - CMAP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12234691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DC0F31B3-923D-45FF-8B61-2B4DD8A252D3}"/>
              </a:ext>
            </a:extLst>
          </p:cNvPr>
          <p:cNvSpPr txBox="1"/>
          <p:nvPr/>
        </p:nvSpPr>
        <p:spPr>
          <a:xfrm>
            <a:off x="499126" y="1100999"/>
            <a:ext cx="1080105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Auditorias Anuais de Contas</a:t>
            </a:r>
          </a:p>
          <a:p>
            <a:pPr defTabSz="914400">
              <a:defRPr/>
            </a:pPr>
            <a:r>
              <a:rPr lang="pt-BR" sz="2400" b="1" dirty="0">
                <a:solidFill>
                  <a:srgbClr val="206327"/>
                </a:solidFill>
              </a:rPr>
              <a:t>172</a:t>
            </a:r>
            <a:r>
              <a:rPr lang="pt-BR" dirty="0">
                <a:solidFill>
                  <a:srgbClr val="44546A"/>
                </a:solidFill>
              </a:rPr>
              <a:t> prestações de contas dos gestores públicos federais para posterior julgamento pelo TCU. Em andamento, outras </a:t>
            </a:r>
            <a:r>
              <a:rPr lang="pt-BR" sz="2400" b="1" dirty="0">
                <a:solidFill>
                  <a:srgbClr val="206327"/>
                </a:solidFill>
              </a:rPr>
              <a:t>44</a:t>
            </a:r>
            <a:r>
              <a:rPr lang="pt-BR" dirty="0">
                <a:solidFill>
                  <a:srgbClr val="44546A"/>
                </a:solidFill>
              </a:rPr>
              <a:t> auditorias, a serem finalizadas até dezembro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55A157E-F2C8-4D6B-B63C-1F7521B61FDF}"/>
              </a:ext>
            </a:extLst>
          </p:cNvPr>
          <p:cNvSpPr txBox="1"/>
          <p:nvPr/>
        </p:nvSpPr>
        <p:spPr>
          <a:xfrm>
            <a:off x="499126" y="2592972"/>
            <a:ext cx="1027785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de Recursos </a:t>
            </a:r>
            <a:r>
              <a:rPr lang="pt-BR" sz="2500" b="1" dirty="0">
                <a:solidFill>
                  <a:srgbClr val="002060"/>
                </a:solidFill>
                <a:latin typeface="Calibri" panose="020F0502020204030204"/>
              </a:rPr>
              <a:t>E</a:t>
            </a:r>
            <a:r>
              <a:rPr kumimoji="0" lang="pt-BR" sz="25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xternos</a:t>
            </a: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defTabSz="914400">
              <a:defRPr/>
            </a:pPr>
            <a:r>
              <a:rPr lang="pt-BR" sz="2400" b="1" dirty="0">
                <a:solidFill>
                  <a:srgbClr val="206327"/>
                </a:solidFill>
              </a:rPr>
              <a:t>25</a:t>
            </a:r>
            <a:r>
              <a:rPr lang="pt-BR" dirty="0">
                <a:solidFill>
                  <a:srgbClr val="44546A"/>
                </a:solidFill>
              </a:rPr>
              <a:t> avaliações de projetos implementados com a participação de organismos internacionais no Poder Executivo Federal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t-BR" sz="2400" b="1" dirty="0">
              <a:solidFill>
                <a:srgbClr val="44546A"/>
              </a:solidFill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5192952-8004-4EA0-97DF-4CC26BE68806}"/>
              </a:ext>
            </a:extLst>
          </p:cNvPr>
          <p:cNvSpPr txBox="1"/>
          <p:nvPr/>
        </p:nvSpPr>
        <p:spPr>
          <a:xfrm>
            <a:off x="499126" y="3965029"/>
            <a:ext cx="107473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Avaliação dos Resultados da Gestão</a:t>
            </a:r>
          </a:p>
          <a:p>
            <a:pPr defTabSz="914400">
              <a:defRPr/>
            </a:pPr>
            <a:r>
              <a:rPr lang="pt-BR" sz="2400" b="1" dirty="0">
                <a:solidFill>
                  <a:srgbClr val="206327"/>
                </a:solidFill>
              </a:rPr>
              <a:t>134</a:t>
            </a:r>
            <a:r>
              <a:rPr lang="pt-BR" dirty="0">
                <a:solidFill>
                  <a:srgbClr val="44546A"/>
                </a:solidFill>
              </a:rPr>
              <a:t> auditorias para avaliar os resultados de macroprocessos, processos ou itens específicos relacionados à gestão de órgãos e entidades federais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9E5E323-39AB-4F4F-9F7E-3C138F4532A6}"/>
              </a:ext>
            </a:extLst>
          </p:cNvPr>
          <p:cNvSpPr txBox="1"/>
          <p:nvPr/>
        </p:nvSpPr>
        <p:spPr>
          <a:xfrm>
            <a:off x="499127" y="5360169"/>
            <a:ext cx="108010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Representações e Demandas de Cidadãos</a:t>
            </a:r>
          </a:p>
          <a:p>
            <a:pPr defTabSz="914400">
              <a:defRPr/>
            </a:pPr>
            <a:r>
              <a:rPr lang="pt-BR" sz="2400" b="1" dirty="0">
                <a:solidFill>
                  <a:srgbClr val="206327"/>
                </a:solidFill>
              </a:rPr>
              <a:t>53</a:t>
            </a:r>
            <a:r>
              <a:rPr lang="pt-BR" dirty="0">
                <a:solidFill>
                  <a:srgbClr val="44546A"/>
                </a:solidFill>
              </a:rPr>
              <a:t> trabalhos destinados a apurar representações de autoridades e denúncias de cidadãos apresentadas à CGU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038339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13D1E-3682-4FB7-BEFB-CF8ED9D6F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514" y="3084733"/>
            <a:ext cx="10515600" cy="1325563"/>
          </a:xfrm>
        </p:spPr>
        <p:txBody>
          <a:bodyPr>
            <a:normAutofit/>
          </a:bodyPr>
          <a:lstStyle/>
          <a:p>
            <a:pPr algn="ctr" defTabSz="457200"/>
            <a:r>
              <a:rPr lang="pt-BR" sz="5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PREVENÇÃO</a:t>
            </a:r>
          </a:p>
        </p:txBody>
      </p:sp>
    </p:spTree>
    <p:extLst>
      <p:ext uri="{BB962C8B-B14F-4D97-AF65-F5344CB8AC3E}">
        <p14:creationId xmlns:p14="http://schemas.microsoft.com/office/powerpoint/2010/main" val="35206445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965" y="2885586"/>
            <a:ext cx="2441195" cy="2441195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57" y="3420908"/>
            <a:ext cx="1024304" cy="1024304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416174" y="3780693"/>
            <a:ext cx="3457523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4000" b="1" dirty="0"/>
              <a:t>R$</a:t>
            </a:r>
            <a:r>
              <a:rPr lang="pt-BR" sz="3600" b="1" dirty="0"/>
              <a:t> </a:t>
            </a:r>
            <a:r>
              <a:rPr lang="pt-BR" sz="4000" b="1" dirty="0"/>
              <a:t>2,13</a:t>
            </a:r>
            <a:r>
              <a:rPr lang="pt-BR" sz="3600" b="1" dirty="0"/>
              <a:t> bilhões</a:t>
            </a:r>
            <a:endParaRPr lang="pt-BR" sz="1600" b="1" dirty="0"/>
          </a:p>
        </p:txBody>
      </p:sp>
      <p:sp>
        <p:nvSpPr>
          <p:cNvPr id="6" name="Retângulo 5"/>
          <p:cNvSpPr/>
          <p:nvPr/>
        </p:nvSpPr>
        <p:spPr>
          <a:xfrm>
            <a:off x="1525336" y="5526431"/>
            <a:ext cx="94920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altLang="pt-BR" b="1" dirty="0">
                <a:solidFill>
                  <a:schemeClr val="bg1">
                    <a:lumMod val="50000"/>
                  </a:schemeClr>
                </a:solidFill>
              </a:rPr>
              <a:t>Diminuição de desperdícios, aumento da eficiência e retorno de recursos com aplicação indevida</a:t>
            </a:r>
          </a:p>
          <a:p>
            <a:pPr algn="ctr"/>
            <a:r>
              <a:rPr lang="pt-BR" altLang="pt-BR" b="1" dirty="0">
                <a:solidFill>
                  <a:schemeClr val="bg1">
                    <a:lumMod val="50000"/>
                  </a:schemeClr>
                </a:solidFill>
              </a:rPr>
              <a:t>(Exemplo: suspensão de pagamentos indevidos e redução/cancelamento de licitações)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5571233" y="3752241"/>
            <a:ext cx="4360533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4000" b="1" dirty="0"/>
              <a:t>R$</a:t>
            </a:r>
            <a:r>
              <a:rPr lang="pt-BR" sz="3600" b="1" dirty="0"/>
              <a:t> </a:t>
            </a:r>
            <a:r>
              <a:rPr lang="pt-BR" sz="4000" b="1" dirty="0"/>
              <a:t>20</a:t>
            </a:r>
            <a:r>
              <a:rPr lang="pt-BR" sz="3600" b="1" dirty="0"/>
              <a:t> bilhões</a:t>
            </a:r>
            <a:endParaRPr lang="pt-BR" sz="1600" b="1" dirty="0"/>
          </a:p>
        </p:txBody>
      </p:sp>
      <p:sp>
        <p:nvSpPr>
          <p:cNvPr id="15" name="Retângulo 14"/>
          <p:cNvSpPr/>
          <p:nvPr/>
        </p:nvSpPr>
        <p:spPr>
          <a:xfrm>
            <a:off x="2113710" y="4385504"/>
            <a:ext cx="206245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1600" i="1" dirty="0"/>
              <a:t>2017 (até novembro)</a:t>
            </a:r>
            <a:endParaRPr lang="pt-BR" sz="900" i="1" dirty="0"/>
          </a:p>
        </p:txBody>
      </p:sp>
      <p:sp>
        <p:nvSpPr>
          <p:cNvPr id="17" name="Retângulo 16"/>
          <p:cNvSpPr/>
          <p:nvPr/>
        </p:nvSpPr>
        <p:spPr>
          <a:xfrm>
            <a:off x="6114612" y="4401877"/>
            <a:ext cx="3267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i="1" dirty="0"/>
              <a:t>De 2012 até novembro de 2017</a:t>
            </a:r>
            <a:endParaRPr lang="pt-BR" sz="900" i="1" dirty="0"/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5478C6AD-493B-4E27-AD42-2F20005AE1C1}"/>
              </a:ext>
            </a:extLst>
          </p:cNvPr>
          <p:cNvSpPr txBox="1">
            <a:spLocks/>
          </p:cNvSpPr>
          <p:nvPr/>
        </p:nvSpPr>
        <p:spPr>
          <a:xfrm>
            <a:off x="514350" y="1795800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BENEFÍCIOS FINANCEIROS:</a:t>
            </a:r>
          </a:p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Economia </a:t>
            </a:r>
            <a:r>
              <a:rPr lang="pt-BR" sz="3200" b="1" dirty="0">
                <a:solidFill>
                  <a:srgbClr val="006B33"/>
                </a:solidFill>
                <a:latin typeface="+mn-lt"/>
              </a:rPr>
              <a:t>efetiva</a:t>
            </a:r>
            <a:r>
              <a:rPr lang="pt-BR" sz="3200" b="1" dirty="0">
                <a:solidFill>
                  <a:srgbClr val="002060"/>
                </a:solidFill>
                <a:latin typeface="+mn-lt"/>
              </a:rPr>
              <a:t> aos cofres públicos</a:t>
            </a:r>
          </a:p>
        </p:txBody>
      </p: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34F05CA5-A5CD-46EF-8DE0-84E7D8983702}"/>
              </a:ext>
            </a:extLst>
          </p:cNvPr>
          <p:cNvCxnSpPr>
            <a:cxnSpLocks/>
          </p:cNvCxnSpPr>
          <p:nvPr/>
        </p:nvCxnSpPr>
        <p:spPr>
          <a:xfrm>
            <a:off x="1525336" y="2833652"/>
            <a:ext cx="9492069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220371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13D1E-3682-4FB7-BEFB-CF8ED9D6F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603" y="3107310"/>
            <a:ext cx="10515600" cy="1325563"/>
          </a:xfrm>
        </p:spPr>
        <p:txBody>
          <a:bodyPr>
            <a:normAutofit/>
          </a:bodyPr>
          <a:lstStyle/>
          <a:p>
            <a:pPr algn="ctr" defTabSz="457200"/>
            <a:r>
              <a:rPr lang="pt-BR" sz="5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PUNIÇÃO</a:t>
            </a:r>
          </a:p>
        </p:txBody>
      </p:sp>
    </p:spTree>
    <p:extLst>
      <p:ext uri="{BB962C8B-B14F-4D97-AF65-F5344CB8AC3E}">
        <p14:creationId xmlns:p14="http://schemas.microsoft.com/office/powerpoint/2010/main" val="36578688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360967" y="4476914"/>
            <a:ext cx="47952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públicos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federais capacitados 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Processo Administrativo Disciplinar (PAD)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906555" y="2981684"/>
            <a:ext cx="170410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3200" b="1" dirty="0">
                <a:solidFill>
                  <a:srgbClr val="002060"/>
                </a:solidFill>
              </a:rPr>
              <a:t>Mais de</a:t>
            </a:r>
            <a:r>
              <a:rPr lang="pt-BR" sz="4800" b="1" dirty="0">
                <a:solidFill>
                  <a:srgbClr val="002060"/>
                </a:solidFill>
              </a:rPr>
              <a:t> 1.500</a:t>
            </a:r>
            <a:endParaRPr lang="pt-BR" sz="4800" dirty="0">
              <a:solidFill>
                <a:srgbClr val="00206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525591" y="4476914"/>
            <a:ext cx="4043172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federais, estaduais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 municipais capacitados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Processo Administrativo de Responsabilização (PAR)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695123" y="2981684"/>
            <a:ext cx="170410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3200" b="1">
                <a:solidFill>
                  <a:srgbClr val="002060"/>
                </a:solidFill>
              </a:rPr>
              <a:t>Mais de</a:t>
            </a:r>
            <a:r>
              <a:rPr lang="pt-BR" sz="4800" b="1">
                <a:solidFill>
                  <a:srgbClr val="002060"/>
                </a:solidFill>
              </a:rPr>
              <a:t> 1.200</a:t>
            </a:r>
            <a:endParaRPr lang="pt-BR" sz="4800">
              <a:solidFill>
                <a:srgbClr val="002060"/>
              </a:solidFill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307264" y="2043350"/>
            <a:ext cx="7697973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002060"/>
                </a:solidFill>
                <a:latin typeface="+mn-lt"/>
              </a:rPr>
              <a:t>CAPACITAÇÕES NA ÁREA DE CORREGEDORIA</a:t>
            </a:r>
          </a:p>
        </p:txBody>
      </p:sp>
      <p:cxnSp>
        <p:nvCxnSpPr>
          <p:cNvPr id="11" name="Conector reto 10"/>
          <p:cNvCxnSpPr/>
          <p:nvPr/>
        </p:nvCxnSpPr>
        <p:spPr>
          <a:xfrm>
            <a:off x="1666224" y="2833652"/>
            <a:ext cx="865799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598870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449993" y="3979941"/>
            <a:ext cx="281801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expulsos desde 2003 no Poder Executivo Federal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006947" y="3164092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002060"/>
                </a:solidFill>
              </a:rPr>
              <a:t>6.639</a:t>
            </a:r>
            <a:endParaRPr lang="pt-BR" sz="4800" dirty="0">
              <a:solidFill>
                <a:srgbClr val="00206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314195" y="3979941"/>
            <a:ext cx="281801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>
                <a:solidFill>
                  <a:schemeClr val="accent1">
                    <a:lumMod val="75000"/>
                  </a:schemeClr>
                </a:solidFill>
              </a:rPr>
              <a:t>expulsões em 2017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8871149" y="3164092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002060"/>
                </a:solidFill>
              </a:rPr>
              <a:t>431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046270" y="3979941"/>
            <a:ext cx="2489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>
                <a:solidFill>
                  <a:schemeClr val="accent1">
                    <a:lumMod val="75000"/>
                  </a:schemeClr>
                </a:solidFill>
              </a:rPr>
              <a:t>decorrentes de atos de corrupção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5439047" y="3164092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>
                <a:solidFill>
                  <a:srgbClr val="002060"/>
                </a:solidFill>
              </a:rPr>
              <a:t>66%</a:t>
            </a:r>
            <a:endParaRPr lang="pt-BR" sz="4800">
              <a:solidFill>
                <a:srgbClr val="002060"/>
              </a:solidFill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2073377" y="2043350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RESPONSABILIZAÇÃO DE SERVIDORES PÚBLICOS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1525336" y="2833652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" name="Retângulo 1">
            <a:extLst>
              <a:ext uri="{FF2B5EF4-FFF2-40B4-BE49-F238E27FC236}">
                <a16:creationId xmlns:a16="http://schemas.microsoft.com/office/drawing/2014/main" id="{83365C70-2D11-4E78-8BE2-B39334CAEA76}"/>
              </a:ext>
            </a:extLst>
          </p:cNvPr>
          <p:cNvSpPr/>
          <p:nvPr/>
        </p:nvSpPr>
        <p:spPr>
          <a:xfrm>
            <a:off x="3436637" y="5626787"/>
            <a:ext cx="5550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Relatório de Punições Expulsivas: Até novembro de 2017</a:t>
            </a:r>
          </a:p>
        </p:txBody>
      </p:sp>
    </p:spTree>
    <p:extLst>
      <p:ext uri="{BB962C8B-B14F-4D97-AF65-F5344CB8AC3E}">
        <p14:creationId xmlns:p14="http://schemas.microsoft.com/office/powerpoint/2010/main" val="1129324925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7731" y="3770846"/>
            <a:ext cx="292395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Processos Administrativos de Responsabilização (PAR) no Poder Executivo Federal 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526138" y="2921371"/>
            <a:ext cx="170410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169 </a:t>
            </a:r>
            <a:endParaRPr lang="pt-BR" sz="4400" dirty="0">
              <a:solidFill>
                <a:srgbClr val="00206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500537" y="3772137"/>
            <a:ext cx="322390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2017, a CGU declarou inidôneas as empresas </a:t>
            </a:r>
            <a:r>
              <a:rPr lang="pt-BR" sz="2400" b="1" dirty="0" err="1">
                <a:solidFill>
                  <a:schemeClr val="accent1">
                    <a:lumMod val="75000"/>
                  </a:schemeClr>
                </a:solidFill>
              </a:rPr>
              <a:t>Alumini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GDK, Tomé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pt-BR" sz="2400" b="1" dirty="0" err="1">
                <a:solidFill>
                  <a:schemeClr val="accent1">
                    <a:lumMod val="75000"/>
                  </a:schemeClr>
                </a:solidFill>
              </a:rPr>
              <a:t>Rodocon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(Operação Lava-Jato)</a:t>
            </a:r>
            <a:endParaRPr lang="pt-B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876367" y="2922662"/>
            <a:ext cx="4472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4 </a:t>
            </a:r>
            <a:r>
              <a:rPr lang="pt-BR" sz="3600" b="1" dirty="0">
                <a:solidFill>
                  <a:srgbClr val="002060"/>
                </a:solidFill>
              </a:rPr>
              <a:t>INIDONEIDADES</a:t>
            </a:r>
            <a:endParaRPr lang="pt-BR" sz="3600" dirty="0">
              <a:solidFill>
                <a:srgbClr val="00206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863992" y="3770846"/>
            <a:ext cx="2909021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Entes privados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punidos por irregularidades no Poder Executivo Federal em 2017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778287" y="2921370"/>
            <a:ext cx="311885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1.886 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059FECA7-DF41-4F00-9679-A21EE433F355}"/>
              </a:ext>
            </a:extLst>
          </p:cNvPr>
          <p:cNvSpPr txBox="1">
            <a:spLocks/>
          </p:cNvSpPr>
          <p:nvPr/>
        </p:nvSpPr>
        <p:spPr>
          <a:xfrm>
            <a:off x="2073377" y="2043350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RESPONSABILIZAÇÃO DE EMPRESAS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D79E724A-E5D8-4F9A-8844-AFA7B7D400E9}"/>
              </a:ext>
            </a:extLst>
          </p:cNvPr>
          <p:cNvCxnSpPr/>
          <p:nvPr/>
        </p:nvCxnSpPr>
        <p:spPr>
          <a:xfrm>
            <a:off x="1525336" y="2833652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709359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80117" y="3667550"/>
            <a:ext cx="301295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Assinados com as empresas UTC (R$ 574 milhões) e </a:t>
            </a:r>
            <a:r>
              <a:rPr lang="pt-BR" sz="2400" dirty="0" err="1">
                <a:solidFill>
                  <a:schemeClr val="accent1">
                    <a:lumMod val="75000"/>
                  </a:schemeClr>
                </a:solidFill>
              </a:rPr>
              <a:t>Bilfinger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 (R$ 9,8 milhões)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458838" y="2953172"/>
            <a:ext cx="170410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2 </a:t>
            </a:r>
            <a:endParaRPr lang="pt-BR" sz="4400" dirty="0">
              <a:solidFill>
                <a:srgbClr val="00206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711297" y="3668841"/>
            <a:ext cx="2448704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Próximos da formalização por meio de memorando de entendimentos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647199" y="2953172"/>
            <a:ext cx="4472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5 </a:t>
            </a:r>
            <a:endParaRPr lang="pt-BR" sz="3600" dirty="0">
              <a:solidFill>
                <a:srgbClr val="00206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066578" y="3667756"/>
            <a:ext cx="2995552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negociação (Operação Lava Jato e demais investigações)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4004925" y="2953172"/>
            <a:ext cx="311885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11 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68CD4B09-434A-4C51-80F1-455C9E96CD43}"/>
              </a:ext>
            </a:extLst>
          </p:cNvPr>
          <p:cNvSpPr/>
          <p:nvPr/>
        </p:nvSpPr>
        <p:spPr>
          <a:xfrm>
            <a:off x="4376859" y="5025205"/>
            <a:ext cx="2374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*Dos acordos em negociação, dois estão próximos da assinatura e um, da resilição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BFB620A1-2ED7-4ADB-925B-CA5401E7A600}"/>
              </a:ext>
            </a:extLst>
          </p:cNvPr>
          <p:cNvSpPr txBox="1">
            <a:spLocks/>
          </p:cNvSpPr>
          <p:nvPr/>
        </p:nvSpPr>
        <p:spPr>
          <a:xfrm>
            <a:off x="2073377" y="2043350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ACORDOS DE LENIÊNCIA – LEI ANTICORRUPÇÃO</a:t>
            </a:r>
          </a:p>
        </p:txBody>
      </p: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E221955F-3724-4E07-B5FB-597ABDD1A9DA}"/>
              </a:ext>
            </a:extLst>
          </p:cNvPr>
          <p:cNvCxnSpPr/>
          <p:nvPr/>
        </p:nvCxnSpPr>
        <p:spPr>
          <a:xfrm>
            <a:off x="1525336" y="2833652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01765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89441-E056-4CCB-ACE2-4DCDEF42332B}"/>
              </a:ext>
            </a:extLst>
          </p:cNvPr>
          <p:cNvSpPr txBox="1">
            <a:spLocks/>
          </p:cNvSpPr>
          <p:nvPr/>
        </p:nvSpPr>
        <p:spPr>
          <a:xfrm>
            <a:off x="1966458" y="1666050"/>
            <a:ext cx="7886700" cy="605275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700" b="1" dirty="0">
                <a:solidFill>
                  <a:srgbClr val="002060"/>
                </a:solidFill>
                <a:latin typeface="+mn-lt"/>
              </a:rPr>
              <a:t>OBRIGADO!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7178760-8262-4549-9830-5FE5714CD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368" y="2929006"/>
            <a:ext cx="1706880" cy="2118282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2038AE0B-761C-438E-8864-5B5213E609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048" y="5361729"/>
            <a:ext cx="3779520" cy="74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1893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13D1E-3682-4FB7-BEFB-CF8ED9D6F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711" y="1466079"/>
            <a:ext cx="10515600" cy="1325563"/>
          </a:xfrm>
        </p:spPr>
        <p:txBody>
          <a:bodyPr>
            <a:normAutofit/>
          </a:bodyPr>
          <a:lstStyle/>
          <a:p>
            <a:pPr defTabSz="457200"/>
            <a:r>
              <a:rPr lang="pt-BR" sz="32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Governança Pública - Decreto nº 9.203/2017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888E18B-1E06-40C0-9FD0-215167454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711" y="2283642"/>
            <a:ext cx="10126884" cy="3769429"/>
          </a:xfrm>
        </p:spPr>
        <p:txBody>
          <a:bodyPr>
            <a:normAutofit lnSpcReduction="10000"/>
          </a:bodyPr>
          <a:lstStyle/>
          <a:p>
            <a:r>
              <a:rPr lang="pt-BR" dirty="0">
                <a:solidFill>
                  <a:srgbClr val="002060"/>
                </a:solidFill>
              </a:rPr>
              <a:t>Princípios de Atuação direta da CGU em favor da Governança</a:t>
            </a:r>
          </a:p>
          <a:p>
            <a:pPr marL="457200" lvl="1" indent="0">
              <a:buNone/>
            </a:pPr>
            <a:r>
              <a:rPr lang="pt-BR" dirty="0">
                <a:solidFill>
                  <a:srgbClr val="002060"/>
                </a:solidFill>
              </a:rPr>
              <a:t>II - integridade</a:t>
            </a:r>
          </a:p>
          <a:p>
            <a:pPr marL="457200" lvl="1" indent="0">
              <a:buNone/>
            </a:pPr>
            <a:r>
              <a:rPr lang="pt-BR" dirty="0">
                <a:solidFill>
                  <a:srgbClr val="002060"/>
                </a:solidFill>
              </a:rPr>
              <a:t>III - confiabilidade</a:t>
            </a:r>
          </a:p>
          <a:p>
            <a:pPr marL="457200" lvl="1" indent="0">
              <a:buNone/>
            </a:pPr>
            <a:r>
              <a:rPr lang="pt-BR" dirty="0">
                <a:solidFill>
                  <a:srgbClr val="002060"/>
                </a:solidFill>
              </a:rPr>
              <a:t>IV - melhoria regulatória </a:t>
            </a:r>
          </a:p>
          <a:p>
            <a:pPr marL="457200" lvl="1" indent="0">
              <a:buNone/>
            </a:pPr>
            <a:r>
              <a:rPr lang="pt-BR" dirty="0">
                <a:solidFill>
                  <a:srgbClr val="002060"/>
                </a:solidFill>
              </a:rPr>
              <a:t>V - prestação de contas e responsabilidade</a:t>
            </a:r>
          </a:p>
          <a:p>
            <a:pPr marL="457200" lvl="1" indent="0">
              <a:buNone/>
            </a:pPr>
            <a:r>
              <a:rPr lang="pt-BR" dirty="0">
                <a:solidFill>
                  <a:srgbClr val="002060"/>
                </a:solidFill>
              </a:rPr>
              <a:t>VI - transparência</a:t>
            </a:r>
            <a:endParaRPr lang="pt-BR" dirty="0"/>
          </a:p>
          <a:p>
            <a:r>
              <a:rPr lang="pt-BR" dirty="0">
                <a:solidFill>
                  <a:srgbClr val="002060"/>
                </a:solidFill>
              </a:rPr>
              <a:t>Participação no Comitê Interministerial de Governança</a:t>
            </a:r>
          </a:p>
          <a:p>
            <a:r>
              <a:rPr lang="pt-BR" b="1" dirty="0">
                <a:solidFill>
                  <a:srgbClr val="002060"/>
                </a:solidFill>
              </a:rPr>
              <a:t>Supervisão</a:t>
            </a:r>
            <a:r>
              <a:rPr lang="pt-BR" dirty="0">
                <a:solidFill>
                  <a:srgbClr val="002060"/>
                </a:solidFill>
              </a:rPr>
              <a:t> e Realização de </a:t>
            </a:r>
            <a:r>
              <a:rPr lang="pt-BR" b="1" dirty="0">
                <a:solidFill>
                  <a:srgbClr val="002060"/>
                </a:solidFill>
              </a:rPr>
              <a:t>Auditorias Internas</a:t>
            </a:r>
            <a:r>
              <a:rPr lang="pt-BR" dirty="0">
                <a:solidFill>
                  <a:srgbClr val="002060"/>
                </a:solidFill>
              </a:rPr>
              <a:t> Governamentais</a:t>
            </a:r>
          </a:p>
          <a:p>
            <a:r>
              <a:rPr lang="pt-BR" b="1" dirty="0">
                <a:solidFill>
                  <a:srgbClr val="002060"/>
                </a:solidFill>
              </a:rPr>
              <a:t>Coordenação dos Programas de Integridade</a:t>
            </a:r>
            <a:r>
              <a:rPr lang="pt-BR" dirty="0">
                <a:solidFill>
                  <a:srgbClr val="002060"/>
                </a:solidFill>
              </a:rPr>
              <a:t> do Governo Federal</a:t>
            </a:r>
          </a:p>
          <a:p>
            <a:endParaRPr lang="pt-BR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9878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nfográfico - Profi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02" y="1019723"/>
            <a:ext cx="4033376" cy="574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4325404" y="1612308"/>
            <a:ext cx="6802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Fomento à Integridade Pública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002060"/>
                </a:solidFill>
                <a:latin typeface="Calibri" panose="020F0502020204030204"/>
              </a:rPr>
              <a:t>Portaria nº 1.827, de 23 de agosto de 2017</a:t>
            </a:r>
            <a:endParaRPr kumimoji="0" lang="pt-BR" sz="2000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972362" y="2812637"/>
            <a:ext cx="6632689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COMPROMETIMENTO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 apoio da alta direção</a:t>
            </a:r>
          </a:p>
          <a:p>
            <a:pPr marL="0" marR="0" lvl="0" indent="0" algn="l" defTabSz="9144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Instância responsável pelo 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PLANO DE INTEGRIDADE</a:t>
            </a:r>
          </a:p>
          <a:p>
            <a:pPr marL="0" marR="0" lvl="0" indent="0" algn="l" defTabSz="9144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Análise de 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RISCO</a:t>
            </a: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MONITORAMENTO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contínuo</a:t>
            </a: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lipse 4"/>
          <p:cNvSpPr/>
          <p:nvPr/>
        </p:nvSpPr>
        <p:spPr>
          <a:xfrm>
            <a:off x="4465296" y="3027625"/>
            <a:ext cx="347240" cy="3978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6" name="Elipse 5"/>
          <p:cNvSpPr/>
          <p:nvPr/>
        </p:nvSpPr>
        <p:spPr>
          <a:xfrm>
            <a:off x="4465296" y="3739710"/>
            <a:ext cx="347240" cy="3472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7" name="Elipse 6"/>
          <p:cNvSpPr/>
          <p:nvPr/>
        </p:nvSpPr>
        <p:spPr>
          <a:xfrm>
            <a:off x="4475263" y="4401189"/>
            <a:ext cx="347240" cy="3472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8" name="Elipse 7"/>
          <p:cNvSpPr/>
          <p:nvPr/>
        </p:nvSpPr>
        <p:spPr>
          <a:xfrm>
            <a:off x="4496088" y="5029668"/>
            <a:ext cx="347240" cy="3472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EA742D9-6B66-49B5-8025-BC5BFBCFED23}"/>
              </a:ext>
            </a:extLst>
          </p:cNvPr>
          <p:cNvSpPr txBox="1"/>
          <p:nvPr/>
        </p:nvSpPr>
        <p:spPr>
          <a:xfrm>
            <a:off x="4496088" y="5831767"/>
            <a:ext cx="6807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ADESÃO DE </a:t>
            </a:r>
            <a:r>
              <a:rPr lang="pt-BR" sz="2800" b="1" dirty="0">
                <a:solidFill>
                  <a:schemeClr val="accent2"/>
                </a:solidFill>
                <a:latin typeface="Calibri" panose="020F0502020204030204"/>
              </a:rPr>
              <a:t>30</a:t>
            </a:r>
            <a:r>
              <a:rPr lang="pt-BR" sz="2000" b="1" dirty="0">
                <a:solidFill>
                  <a:schemeClr val="accent2"/>
                </a:solidFill>
                <a:latin typeface="Calibri" panose="020F0502020204030204"/>
              </a:rPr>
              <a:t> </a:t>
            </a:r>
            <a:r>
              <a:rPr lang="pt-BR" sz="20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ÓRGÃOS E ENTIDADES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3075372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50036" y="1031117"/>
            <a:ext cx="10317145" cy="565226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002060"/>
                </a:solidFill>
                <a:latin typeface="+mn-lt"/>
              </a:rPr>
              <a:t>AVALIAÇÃO DA INTEGRIDADE NAS EMPRESAS ESTATAIS 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69" y="1919974"/>
            <a:ext cx="456214" cy="445566"/>
          </a:xfrm>
          <a:prstGeom prst="rect">
            <a:avLst/>
          </a:prstGeom>
        </p:spPr>
      </p:pic>
      <p:sp>
        <p:nvSpPr>
          <p:cNvPr id="4" name="CaixaDeTexto 51"/>
          <p:cNvSpPr txBox="1">
            <a:spLocks noChangeArrowheads="1"/>
          </p:cNvSpPr>
          <p:nvPr/>
        </p:nvSpPr>
        <p:spPr bwMode="auto">
          <a:xfrm>
            <a:off x="1163876" y="1906287"/>
            <a:ext cx="9328864" cy="150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lvl="1" indent="0">
              <a:spcAft>
                <a:spcPts val="450"/>
              </a:spcAft>
              <a:buClr>
                <a:srgbClr val="ED7D31"/>
              </a:buClr>
            </a:pPr>
            <a:r>
              <a:rPr lang="pt-BR" sz="2400" b="1" dirty="0">
                <a:solidFill>
                  <a:srgbClr val="002060"/>
                </a:solidFill>
                <a:latin typeface="Calibri" panose="020F0502020204030204"/>
              </a:rPr>
              <a:t>2016 e 2017</a:t>
            </a:r>
            <a:r>
              <a:rPr lang="pt-BR" sz="2400" dirty="0">
                <a:solidFill>
                  <a:srgbClr val="002060"/>
                </a:solidFill>
                <a:latin typeface="Calibri" panose="020F0502020204030204"/>
              </a:rPr>
              <a:t>: 24 estatais avaliadas (grau de maturidade das políticas)</a:t>
            </a:r>
            <a:endParaRPr lang="pt-BR" dirty="0">
              <a:solidFill>
                <a:srgbClr val="002060"/>
              </a:solidFill>
            </a:endParaRPr>
          </a:p>
          <a:p>
            <a:pPr lvl="1"/>
            <a:endParaRPr lang="pt-BR" sz="1350" dirty="0">
              <a:solidFill>
                <a:srgbClr val="002060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rgbClr val="ED7D31"/>
              </a:buClr>
            </a:pPr>
            <a:endParaRPr lang="pt-BR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342900" lvl="1" indent="0">
              <a:spcAft>
                <a:spcPts val="450"/>
              </a:spcAft>
              <a:buClr>
                <a:srgbClr val="ED7D31"/>
              </a:buClr>
            </a:pPr>
            <a:endParaRPr lang="pt-BR" sz="22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19501" y="2697481"/>
            <a:ext cx="2562446" cy="37702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BASA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Caixa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Ceagesp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CEAL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CEAM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CEITEC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CEPISA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CGTEE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22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2748899" y="2620432"/>
            <a:ext cx="4352397" cy="375487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CHESF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CODEVASF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CONAB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DATAPREV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Ebserh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Eletroacre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Eletrobras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Eletrobrás </a:t>
            </a:r>
            <a:r>
              <a:rPr lang="pt-BR" sz="2200" dirty="0" err="1"/>
              <a:t>Dist</a:t>
            </a:r>
            <a:r>
              <a:rPr lang="pt-BR" sz="2200" dirty="0"/>
              <a:t>. Roraima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Eletronuclear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6806581" y="2609345"/>
            <a:ext cx="3909236" cy="333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Eletrosul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Embrapa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EPL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FINEP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Serpro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Telebras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TRENSURB</a:t>
            </a:r>
          </a:p>
          <a:p>
            <a:pPr lvl="2">
              <a:spcAft>
                <a:spcPts val="600"/>
              </a:spcAft>
              <a:buClr>
                <a:srgbClr val="ED7D31"/>
              </a:buClr>
            </a:pP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2999253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973688" y="1584213"/>
            <a:ext cx="7394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Reconhecimento às empresas que adotam medidas de </a:t>
            </a:r>
            <a:r>
              <a:rPr lang="pt-BR" sz="2000" dirty="0">
                <a:solidFill>
                  <a:srgbClr val="00B050"/>
                </a:solidFill>
              </a:rPr>
              <a:t>integridade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para </a:t>
            </a:r>
            <a:r>
              <a:rPr lang="pt-BR" sz="2000" dirty="0">
                <a:solidFill>
                  <a:srgbClr val="00B050"/>
                </a:solidFill>
              </a:rPr>
              <a:t>prevenção e combate à corrupção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em seus negócios</a:t>
            </a:r>
            <a:endParaRPr lang="pt-BR" sz="2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5E9CF05-3DDD-48B0-90E9-6094F956E8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14" y="1388125"/>
            <a:ext cx="3011858" cy="426032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2D735142-E927-43D4-8DE6-FF9816773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308" y="2577943"/>
            <a:ext cx="8621242" cy="2886419"/>
          </a:xfrm>
          <a:prstGeom prst="rect">
            <a:avLst/>
          </a:prstGeom>
        </p:spPr>
      </p:pic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8F3E993F-20EB-4689-829B-380E9686BC1F}"/>
              </a:ext>
            </a:extLst>
          </p:cNvPr>
          <p:cNvCxnSpPr/>
          <p:nvPr/>
        </p:nvCxnSpPr>
        <p:spPr>
          <a:xfrm>
            <a:off x="3973689" y="2616571"/>
            <a:ext cx="739422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112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42293" y="1060807"/>
            <a:ext cx="3950678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  <a:latin typeface="Calibri" panose="020F0502020204030204"/>
              </a:rPr>
              <a:t>PRÓ-ÉTICA</a:t>
            </a:r>
            <a:r>
              <a:rPr lang="pt-BR" sz="2800" b="1" dirty="0">
                <a:solidFill>
                  <a:srgbClr val="002543"/>
                </a:solidFill>
              </a:rPr>
              <a:t>: </a:t>
            </a:r>
            <a:r>
              <a:rPr lang="pt-BR" sz="2800" b="1" dirty="0">
                <a:solidFill>
                  <a:srgbClr val="002060"/>
                </a:solidFill>
                <a:latin typeface="Calibri" panose="020F0502020204030204"/>
              </a:rPr>
              <a:t>EVOLUÇÃO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8844904"/>
              </p:ext>
            </p:extLst>
          </p:nvPr>
        </p:nvGraphicFramePr>
        <p:xfrm>
          <a:off x="226154" y="1990491"/>
          <a:ext cx="11631945" cy="4454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97626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</TotalTime>
  <Words>1562</Words>
  <Application>Microsoft Office PowerPoint</Application>
  <PresentationFormat>Widescreen</PresentationFormat>
  <Paragraphs>315</Paragraphs>
  <Slides>46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46</vt:i4>
      </vt:variant>
    </vt:vector>
  </HeadingPairs>
  <TitlesOfParts>
    <vt:vector size="51" baseType="lpstr">
      <vt:lpstr>Arial</vt:lpstr>
      <vt:lpstr>Calibri</vt:lpstr>
      <vt:lpstr>Calibri Light</vt:lpstr>
      <vt:lpstr>Humanst521 BT</vt:lpstr>
      <vt:lpstr>Tema do Office</vt:lpstr>
      <vt:lpstr>Apresentação do PowerPoint</vt:lpstr>
      <vt:lpstr>Apresentação do PowerPoint</vt:lpstr>
      <vt:lpstr>Apresentação do PowerPoint</vt:lpstr>
      <vt:lpstr>PREVENÇÃO</vt:lpstr>
      <vt:lpstr>Governança Pública - Decreto nº 9.203/2017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DETECÇÃO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PUNIÇÃO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Gabriela de Alencar Araripe Pereira</dc:creator>
  <cp:lastModifiedBy>Daniella Correa da Anunciacao</cp:lastModifiedBy>
  <cp:revision>108</cp:revision>
  <dcterms:modified xsi:type="dcterms:W3CDTF">2017-12-06T22:48:56Z</dcterms:modified>
</cp:coreProperties>
</file>